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69" r:id="rId2"/>
    <p:sldId id="338" r:id="rId3"/>
    <p:sldId id="339" r:id="rId4"/>
    <p:sldId id="344" r:id="rId5"/>
    <p:sldId id="340" r:id="rId6"/>
    <p:sldId id="342" r:id="rId7"/>
    <p:sldId id="363" r:id="rId8"/>
    <p:sldId id="343" r:id="rId9"/>
    <p:sldId id="345" r:id="rId10"/>
    <p:sldId id="347" r:id="rId11"/>
    <p:sldId id="350" r:id="rId12"/>
    <p:sldId id="348" r:id="rId13"/>
    <p:sldId id="351" r:id="rId14"/>
    <p:sldId id="352" r:id="rId15"/>
    <p:sldId id="349" r:id="rId16"/>
    <p:sldId id="346" r:id="rId17"/>
    <p:sldId id="353" r:id="rId18"/>
    <p:sldId id="359" r:id="rId19"/>
    <p:sldId id="362" r:id="rId20"/>
    <p:sldId id="357" r:id="rId21"/>
    <p:sldId id="361" r:id="rId22"/>
    <p:sldId id="367" r:id="rId23"/>
    <p:sldId id="368" r:id="rId24"/>
    <p:sldId id="369" r:id="rId25"/>
    <p:sldId id="370" r:id="rId26"/>
    <p:sldId id="355" r:id="rId27"/>
    <p:sldId id="356" r:id="rId28"/>
    <p:sldId id="373" r:id="rId29"/>
    <p:sldId id="372" r:id="rId30"/>
    <p:sldId id="371" r:id="rId31"/>
    <p:sldId id="360" r:id="rId32"/>
    <p:sldId id="386" r:id="rId33"/>
    <p:sldId id="385" r:id="rId34"/>
    <p:sldId id="364" r:id="rId35"/>
    <p:sldId id="365" r:id="rId36"/>
    <p:sldId id="366" r:id="rId37"/>
    <p:sldId id="374" r:id="rId38"/>
    <p:sldId id="375" r:id="rId39"/>
    <p:sldId id="376" r:id="rId40"/>
    <p:sldId id="377" r:id="rId41"/>
    <p:sldId id="378" r:id="rId42"/>
    <p:sldId id="379" r:id="rId43"/>
    <p:sldId id="380" r:id="rId44"/>
    <p:sldId id="381" r:id="rId45"/>
    <p:sldId id="382" r:id="rId46"/>
    <p:sldId id="383" r:id="rId47"/>
    <p:sldId id="384" r:id="rId48"/>
    <p:sldId id="354" r:id="rId49"/>
    <p:sldId id="302" r:id="rId50"/>
    <p:sldId id="308" r:id="rId51"/>
    <p:sldId id="336" r:id="rId52"/>
    <p:sldId id="310" r:id="rId53"/>
    <p:sldId id="298" r:id="rId54"/>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SimSun" pitchFamily="2" charset="-122"/>
        <a:cs typeface="+mn-cs"/>
        <a:sym typeface="Arial" pitchFamily="34" charset="0"/>
      </a:defRPr>
    </a:lvl5pPr>
    <a:lvl6pPr marL="2286000" algn="l" defTabSz="914400" rtl="0" eaLnBrk="1" latinLnBrk="0" hangingPunct="1">
      <a:defRPr kern="1200">
        <a:solidFill>
          <a:schemeClr val="tx1"/>
        </a:solidFill>
        <a:latin typeface="Arial" pitchFamily="34" charset="0"/>
        <a:ea typeface="SimSun" pitchFamily="2" charset="-122"/>
        <a:cs typeface="+mn-cs"/>
        <a:sym typeface="Arial" pitchFamily="34" charset="0"/>
      </a:defRPr>
    </a:lvl6pPr>
    <a:lvl7pPr marL="2743200" algn="l" defTabSz="914400" rtl="0" eaLnBrk="1" latinLnBrk="0" hangingPunct="1">
      <a:defRPr kern="1200">
        <a:solidFill>
          <a:schemeClr val="tx1"/>
        </a:solidFill>
        <a:latin typeface="Arial" pitchFamily="34" charset="0"/>
        <a:ea typeface="SimSun" pitchFamily="2" charset="-122"/>
        <a:cs typeface="+mn-cs"/>
        <a:sym typeface="Arial" pitchFamily="34" charset="0"/>
      </a:defRPr>
    </a:lvl7pPr>
    <a:lvl8pPr marL="3200400" algn="l" defTabSz="914400" rtl="0" eaLnBrk="1" latinLnBrk="0" hangingPunct="1">
      <a:defRPr kern="1200">
        <a:solidFill>
          <a:schemeClr val="tx1"/>
        </a:solidFill>
        <a:latin typeface="Arial" pitchFamily="34" charset="0"/>
        <a:ea typeface="SimSun" pitchFamily="2" charset="-122"/>
        <a:cs typeface="+mn-cs"/>
        <a:sym typeface="Arial" pitchFamily="34" charset="0"/>
      </a:defRPr>
    </a:lvl8pPr>
    <a:lvl9pPr marL="3657600" algn="l" defTabSz="914400" rtl="0" eaLnBrk="1" latinLnBrk="0" hangingPunct="1">
      <a:defRPr kern="1200">
        <a:solidFill>
          <a:schemeClr val="tx1"/>
        </a:solidFill>
        <a:latin typeface="Arial" pitchFamily="34" charset="0"/>
        <a:ea typeface="SimSun" pitchFamily="2" charset="-122"/>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4F79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050"/>
      </p:cViewPr>
      <p:guideLst>
        <p:guide orient="horz" pos="2160"/>
        <p:guide pos="2880"/>
      </p:guideLst>
    </p:cSldViewPr>
  </p:slideViewPr>
  <p:notesTextViewPr>
    <p:cViewPr>
      <p:scale>
        <a:sx n="100" d="100"/>
        <a:sy n="100" d="100"/>
      </p:scale>
      <p:origin x="0" y="0"/>
    </p:cViewPr>
  </p:notesTextViewPr>
  <p:gridSpacing cx="73734613" cy="737346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Espace réservé de l'en-tête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2051" name="Espace réservé de la date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vl1pPr>
          </a:lstStyle>
          <a:p>
            <a:fld id="{A0FD9C95-8CBC-48C0-B3E4-FA1F93D5BC02}" type="datetime1">
              <a:rPr lang="fr-FR" altLang="zh-CN"/>
              <a:pPr/>
              <a:t>14/11/2017</a:t>
            </a:fld>
            <a:endParaRPr lang="fr-FR" altLang="zh-CN" sz="1200"/>
          </a:p>
        </p:txBody>
      </p:sp>
      <p:sp>
        <p:nvSpPr>
          <p:cNvPr id="2052" name="Espace réservé de l'image des diapositives 3"/>
          <p:cNvSpPr>
            <a:spLocks noGrp="1" noRot="1" noChangeAspect="1" noChangeArrowheads="1"/>
          </p:cNvSpPr>
          <p:nvPr>
            <p:ph type="sldImg" idx="2"/>
          </p:nvPr>
        </p:nvSpPr>
        <p:spPr bwMode="auto">
          <a:xfrm>
            <a:off x="1143000" y="685800"/>
            <a:ext cx="4572000" cy="3429000"/>
          </a:xfrm>
          <a:prstGeom prst="rect">
            <a:avLst/>
          </a:prstGeom>
          <a:noFill/>
          <a:ln w="12700" cmpd="sng">
            <a:noFill/>
            <a:bevel/>
            <a:headEnd/>
            <a:tailEnd/>
          </a:ln>
        </p:spPr>
      </p:sp>
      <p:sp>
        <p:nvSpPr>
          <p:cNvPr id="2053" name="Espace réservé des commentaires 4"/>
          <p:cNvSpPr>
            <a:spLocks noGrp="1" noRot="1" noChangeAspect="1" noChangeArrowheads="1"/>
          </p:cNvSpPr>
          <p:nvPr/>
        </p:nvSpPr>
        <p:spPr bwMode="auto">
          <a:xfrm>
            <a:off x="685800" y="4343400"/>
            <a:ext cx="5486400" cy="4114800"/>
          </a:xfrm>
          <a:prstGeom prst="rect">
            <a:avLst/>
          </a:prstGeom>
          <a:noFill/>
          <a:ln w="12700" cmpd="sng">
            <a:noFill/>
            <a:bevel/>
            <a:headEnd/>
            <a:tailEnd/>
          </a:ln>
        </p:spPr>
        <p:txBody>
          <a:bodyPr anchor="ctr"/>
          <a:lstStyle/>
          <a:p>
            <a:pPr defTabSz="0">
              <a:spcBef>
                <a:spcPct val="30000"/>
              </a:spcBef>
              <a:buFontTx/>
              <a:buNone/>
            </a:pPr>
            <a:r>
              <a:rPr lang="fr-FR" altLang="zh-CN" sz="1200"/>
              <a:t>Cliquez pour modifier les styles du texte du masque</a:t>
            </a:r>
          </a:p>
          <a:p>
            <a:pPr defTabSz="0">
              <a:spcBef>
                <a:spcPct val="30000"/>
              </a:spcBef>
              <a:buFontTx/>
              <a:buNone/>
            </a:pPr>
            <a:r>
              <a:rPr lang="fr-FR" altLang="zh-CN" sz="1200"/>
              <a:t>Deuxième niveau</a:t>
            </a:r>
          </a:p>
          <a:p>
            <a:pPr defTabSz="0">
              <a:spcBef>
                <a:spcPct val="30000"/>
              </a:spcBef>
              <a:buFontTx/>
              <a:buNone/>
            </a:pPr>
            <a:r>
              <a:rPr lang="fr-FR" altLang="zh-CN" sz="1200"/>
              <a:t>Troisième niveau</a:t>
            </a:r>
          </a:p>
          <a:p>
            <a:pPr defTabSz="0">
              <a:spcBef>
                <a:spcPct val="30000"/>
              </a:spcBef>
              <a:buFontTx/>
              <a:buNone/>
            </a:pPr>
            <a:r>
              <a:rPr lang="fr-FR" altLang="zh-CN" sz="1200"/>
              <a:t>Quatrième niveau</a:t>
            </a:r>
          </a:p>
          <a:p>
            <a:pPr defTabSz="0">
              <a:spcBef>
                <a:spcPct val="30000"/>
              </a:spcBef>
              <a:buFontTx/>
              <a:buNone/>
            </a:pPr>
            <a:r>
              <a:rPr lang="fr-FR" altLang="zh-CN" sz="1200"/>
              <a:t>Cinquième niveau</a:t>
            </a:r>
          </a:p>
        </p:txBody>
      </p:sp>
      <p:sp>
        <p:nvSpPr>
          <p:cNvPr id="2054" name="Espace réservé du pied de page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2055" name="Espace réservé du numéro de diapositive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E9DE2F69-610C-4F44-A5F9-4025D372757F}" type="slidenum">
              <a:rPr lang="fr-FR" altLang="zh-CN"/>
              <a:pPr/>
              <a:t>‹N°›</a:t>
            </a:fld>
            <a:endParaRPr lang="fr-FR" altLang="zh-CN"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19459"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en-US"/>
              <a:t>Definitions</a:t>
            </a:r>
            <a:endParaRPr lang="fr-FR" altLang="en-US"/>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Espace réservé de l'image des diapositives 1"/>
          <p:cNvSpPr>
            <a:spLocks noGrp="1" noRot="1" noChangeAspect="1" noChangeArrowheads="1" noTextEdit="1"/>
          </p:cNvSpPr>
          <p:nvPr>
            <p:ph type="sldImg" idx="4294967295"/>
          </p:nvPr>
        </p:nvSpPr>
        <p:spPr>
          <a:xfrm>
            <a:off x="3613150" y="0"/>
            <a:ext cx="1093788" cy="822325"/>
          </a:xfrm>
          <a:ln>
            <a:solidFill>
              <a:srgbClr val="000000"/>
            </a:solidFill>
            <a:miter lim="800000"/>
          </a:ln>
        </p:spPr>
      </p:sp>
      <p:sp>
        <p:nvSpPr>
          <p:cNvPr id="37891"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en-US"/>
              <a:t>But Infrahumanization also shows that God in his great kindness to create "empathy“ : an entire sourat called "Al-Rahman” ! And because of empathy, executioners need to infrahumanize their victims before they could think of eliminating them politically or sometimes even physically.</a:t>
            </a:r>
            <a:r>
              <a:rPr lang="fr-FR" altLang="en-US"/>
              <a:t/>
            </a:r>
            <a:br>
              <a:rPr lang="fr-FR" altLang="en-US"/>
            </a:br>
            <a:r>
              <a:rPr lang="en-US"/>
              <a:t>Our spirit (al-nafs) could not straight forward reject some other human’s dignity : it has first of all to consider him as inhuman ; but truly it is the executioner itself that has to alienate himself/herself before even to think about how to suppress other humans’ dignity !</a:t>
            </a:r>
            <a:r>
              <a:rPr lang="fr-FR" altLang="en-US"/>
              <a:t/>
            </a:r>
            <a:br>
              <a:rPr lang="fr-FR" altLang="en-US"/>
            </a:br>
            <a:endParaRPr lang="fr-FR" altLang="en-US"/>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9938" name="Espace réservé de l'image des diapositives 1"/>
          <p:cNvSpPr>
            <a:spLocks noGrp="1" noRot="1" noChangeAspect="1" noChangeArrowheads="1" noTextEdit="1"/>
          </p:cNvSpPr>
          <p:nvPr>
            <p:ph type="sldImg" idx="4294967295"/>
          </p:nvPr>
        </p:nvSpPr>
        <p:spPr>
          <a:xfrm>
            <a:off x="3613150" y="0"/>
            <a:ext cx="1093788" cy="822325"/>
          </a:xfrm>
          <a:ln>
            <a:solidFill>
              <a:srgbClr val="000000"/>
            </a:solidFill>
            <a:miter lim="800000"/>
          </a:ln>
        </p:spPr>
      </p:sp>
      <p:sp>
        <p:nvSpPr>
          <p:cNvPr id="39939"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r>
              <a:rPr lang="en-US"/>
              <a:t>Continue by pointing stigma and discrimination situation around THROUGHOUT history, and Especially in today Many countries (Amnesty International, according to the report). </a:t>
            </a:r>
            <a:r>
              <a:rPr lang="fr-FR" altLang="en-US"/>
              <a:t/>
            </a:r>
            <a:br>
              <a:rPr lang="fr-FR" altLang="en-US"/>
            </a:br>
            <a:r>
              <a:rPr lang="en-US"/>
              <a:t>Discrimination and prejudices persist despite the fact that human sexuality is much more complex than the doctors of the 18th century were thought (by inventing the word "homosexuality", to classify sexual minorities into categories that do not correspond to reality). The European scientists were wrong and today they recognized their mistake; we are enhancing scientific knowledge about human sexuality. Yet that limited and discriminating misconception of sexuality and gender has exported in colonies, now free countries, which defend some discriminating European laws (in Africa or Middle-East). </a:t>
            </a:r>
            <a:endParaRPr lang="fr-FR" altLang="en-US"/>
          </a:p>
          <a:p>
            <a:r>
              <a:rPr lang="en-US"/>
              <a:t> </a:t>
            </a:r>
            <a:endParaRPr lang="fr-FR" altLang="en-US"/>
          </a:p>
          <a:p>
            <a:r>
              <a:rPr lang="en-US"/>
              <a:t>It is a historical schizophrenia to defend homophobic laws in the name of Islam, since these laws elaborated during the modern era are not based on Islamic ethics! Neither Islam nor  LGBT  activists have anything  to  win  from  violence of infrahumanization. If we want to adopt the appropriate measures to fight back homophobia, transphobia, we have to analyze first with great scrutiny the real, deep, robust roots of that violence against individuals belonging de facto to sexual minorities.</a:t>
            </a:r>
            <a:endParaRPr lang="fr-FR" altLang="en-US"/>
          </a:p>
          <a:p>
            <a:pPr eaLnBrk="1" hangingPunct="1"/>
            <a:endParaRPr lang="fr-FR" altLang="en-US"/>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21507"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en-US"/>
              <a:t>Summary</a:t>
            </a:r>
            <a:endParaRPr lang="fr-FR"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23555"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endParaRPr lang="fr-FR" altLang="en-US"/>
          </a:p>
          <a:p>
            <a:pPr eaLnBrk="1" hangingPunct="1"/>
            <a:endParaRPr lang="fr-FR" altLang="en-US"/>
          </a:p>
          <a:p>
            <a:pPr eaLnBrk="1" hangingPunct="1"/>
            <a:r>
              <a:rPr lang="fr-FR" altLang="en-US"/>
              <a:t>Définition :</a:t>
            </a:r>
          </a:p>
          <a:p>
            <a:pPr eaLnBrk="1" hangingPunct="1"/>
            <a:endParaRPr lang="fr-FR" altLang="en-US"/>
          </a:p>
          <a:p>
            <a:r>
              <a:rPr lang="en-US"/>
              <a:t>Infrahumanisation refers to the tacitly held belief that one's ingroup is more human than an outgroup. The term was coined by Jacques-Philippe Leyens and colleagues in early 2000 to distinguish what they argue to be an everyday phenomenon from denial of humanness associated with extreme intergroup violence such as genocide. According to Leyens and colleagues, infrahumanisation arises when people view their ingroup and outgroup as 'essentially' [see [essentialism]] different and accordingly reserve the 'human essence' for the ingroup and deny it to the outgroup.</a:t>
            </a:r>
            <a:endParaRPr lang="fr-FR" altLang="en-US"/>
          </a:p>
          <a:p>
            <a:r>
              <a:rPr lang="en-US"/>
              <a:t>The belief that the outgroup is less human than the ingroup is seldom consciously endorsed by individuals [(c.f., dehumanisation)] and instead is reflected in the way people tacitly think about the outgroup. Researchers have typically investigated infrahumanisation by looking at the types of emotions people believe ingroup and outgroup members possess. Some emotions are considered unique to humans [(e.g., love, regret, nostalgia)] whereas others are viewed as common to both humans and animals [(e.g., joy, anger, sadness)]. In a series of studies Leyen's and colleagues have widely replicated the finding that people attribute unqiuely human emotions to the ingroup, but not the outgroup. According to infrahumanisation theory, the denial of uniquely human emotions to the outgroup is reflective of the belief that they are less human than the ingroup.</a:t>
            </a:r>
            <a:endParaRPr lang="fr-FR" altLang="en-US"/>
          </a:p>
          <a:p>
            <a:r>
              <a:rPr lang="en-US"/>
              <a:t>Recent research has investigated how infrahumanisation influences behaviour. In a series of studies Jeroen Vaes and his colleagues investigated people's reactions to outgroup members who attempt to 'humanise' themselves through the use of uniquely human emotions. They found that ingroup members reacted negatively to outgroup members' attempts to humanise, offering less help and withdrawing faster than when the same uniquely human emotion was expressed by an ingroup member or when the outgroup member expressed a non-uniquely human emotion. In an American context, Cuddy and colleagues have investigated the influence of infrahumanisation on intergroup helping behaviour. Examining helping in the aftermath of Hurricane Katrina, Cuddy et al. found that people believed outgroup members experienced less negative uniquely human emotions than ingroup members. Importantly, the degree to which they infrahumanised the outgroup member was related to their report likelihood to offer assistance. Specifically, the more participants infrahumanised the outgroup member the less likely they were to help.</a:t>
            </a:r>
            <a:endParaRPr lang="fr-FR" altLang="en-US"/>
          </a:p>
          <a:p>
            <a:endParaRPr lang="fr-FR" altLang="en-US"/>
          </a:p>
          <a:p>
            <a:endParaRPr lang="fr-FR" altLang="en-US"/>
          </a:p>
          <a:p>
            <a:pPr eaLnBrk="1" hangingPunct="1"/>
            <a:endParaRPr lang="fr-FR" altLang="en-US"/>
          </a:p>
          <a:p>
            <a:pPr eaLnBrk="1" hangingPunct="1"/>
            <a:r>
              <a:rPr lang="fr-FR" altLang="en-US"/>
              <a:t>SITUATION  REELLE :</a:t>
            </a:r>
          </a:p>
          <a:p>
            <a:pPr eaLnBrk="1" hangingPunct="1"/>
            <a:endParaRPr lang="fr-FR" altLang="en-US"/>
          </a:p>
          <a:p>
            <a:pPr eaLnBrk="1" hangingPunct="1"/>
            <a:r>
              <a:rPr lang="fr-FR" altLang="en-US"/>
              <a:t>Continuer par rappeler situation de stigma and discrimination around throughout history, and especially today in many countries (selon rapport amnesty international).</a:t>
            </a:r>
          </a:p>
          <a:p>
            <a:pPr eaLnBrk="1" hangingPunct="1"/>
            <a:r>
              <a:rPr lang="fr-FR" altLang="en-US"/>
              <a:t>Une discriminisation  et des préjuges qui subsistent malgré le fait que les specialistes en sciences humaines ont compris il y a plusieures decennies, que la sexualite humaine est bien plus complexe que ce que les medecins du 18eme siecle ont pu pense (en inventant le mot « homosexualite » afin de classifier les minorites sexuelles dans des categories qui ne correspondent pas a la realite). Les scientifiques europeens se sont trompes et aujourd’ hui ils reconnaissent leur erreur. Pourtant ils ont exportes leurs conception erronnee et leur loie dans des colonnie, aujourd’hui devenus des pays libres, qui defendent pour certaines (par exemple en Ouganda) des loies discriminantes a l origine europeennes : une discrimination que ces pays musulmans défendent pourtant au nom de l’Islam, alors qu elles decoulent en realite d une theorie scientifique nee en Europe, depassee depuis plus d un siecle (une contradiction  géopolitique effrayante) !</a:t>
            </a:r>
          </a:p>
          <a:p>
            <a:pPr eaLnBrk="1" hangingPunct="1"/>
            <a:endParaRPr lang="fr-FR" altLang="en-US"/>
          </a:p>
          <a:p>
            <a:pPr eaLnBrk="1" hangingPunct="1"/>
            <a:r>
              <a:rPr lang="fr-FR" altLang="en-US"/>
              <a:t>Puis dire que cette discrimination violente toujours, directe ou indirectement, que ce soit par la passe ou encore aujourd’hui, repose toujours, inéluctablement, sur des mécanismes psychologiques bien connus aujourd’hui en sciences cognitives (un genre de psychologie tournée vers l’étude des processus et des mécanismes mentaux), que les extrêmes utilisent pour nous utiliser a des fins politiques.</a:t>
            </a:r>
          </a:p>
          <a:p>
            <a:pPr eaLnBrk="1" hangingPunct="1"/>
            <a:endParaRPr lang="fr-FR" altLang="en-US"/>
          </a:p>
          <a:p>
            <a:endParaRPr lang="fr-FR" altLang="en-US"/>
          </a:p>
          <a:p>
            <a:pPr eaLnBrk="1" hangingPunct="1"/>
            <a:endParaRPr lang="fr-FR" altLang="en-US"/>
          </a:p>
          <a:p>
            <a:pPr eaLnBrk="1" hangingPunct="1"/>
            <a:endParaRPr lang="fr-FR" altLang="en-US"/>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25603"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fr-FR" altLang="zh-CN"/>
              <a:t>(…)</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27651"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fr-FR" altLang="zh-CN"/>
              <a:t>(…)</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29699"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fr-FR" altLang="zh-CN"/>
              <a:t>(…)</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31747"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fr-FR" altLang="zh-CN"/>
              <a:t>(…)</a:t>
            </a: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33795"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en-US"/>
              <a:t>It is good not think we have all the answers (we don’t have to and we do not have to feel guilty about not having all the questions. Do extremists have all the answers to justify their violence ? Certainly not.</a:t>
            </a:r>
            <a:endParaRPr lang="fr-FR" altLang="en-US"/>
          </a:p>
          <a:p>
            <a:pPr eaLnBrk="1" hangingPunct="1"/>
            <a:r>
              <a:rPr lang="en-US"/>
              <a:t>Plus, personally I am no one, nothing and Allah alone is the Almighty.</a:t>
            </a:r>
            <a:endParaRPr lang="fr-FR" altLang="en-US"/>
          </a:p>
          <a:p>
            <a:pPr eaLnBrk="1" hangingPunct="1"/>
            <a:endParaRPr lang="fr-FR" altLang="en-US"/>
          </a:p>
          <a:p>
            <a:pPr eaLnBrk="1" hangingPunct="1"/>
            <a:r>
              <a:rPr lang="en-US"/>
              <a:t>So let’s think about some constructive questions :</a:t>
            </a:r>
            <a:endParaRPr lang="fr-FR" altLang="en-US"/>
          </a:p>
          <a:p>
            <a:pPr eaLnBrk="1" hangingPunct="1"/>
            <a:r>
              <a:rPr lang="en-US"/>
              <a:t>We all know about the violent rapes condemnation in the Quran and some hadiths (People of Louth).</a:t>
            </a:r>
            <a:endParaRPr lang="fr-FR" altLang="en-US"/>
          </a:p>
          <a:p>
            <a:pPr eaLnBrk="1" hangingPunct="1"/>
            <a:r>
              <a:rPr lang="en-US"/>
              <a:t>But we still could think of at least, 5 questions : so please try to read the questions and give an short answer, in on sentence maximum.</a:t>
            </a:r>
            <a:endParaRPr lang="fr-FR" altLang="en-US"/>
          </a:p>
          <a:p>
            <a:pPr eaLnBrk="1" hangingPunct="1"/>
            <a:r>
              <a:rPr lang="en-US"/>
              <a:t>We shall peak up one of your proposal and think of it : there is no true or false answer, it is a free willing personal reflection that we shall try to enrich with one another…</a:t>
            </a:r>
            <a:endParaRPr lang="fr-FR" altLang="en-US"/>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Espace réservé de l'image des diapositives 1"/>
          <p:cNvSpPr>
            <a:spLocks noGrp="1" noRot="1" noChangeAspect="1" noChangeArrowheads="1" noTextEdit="1"/>
          </p:cNvSpPr>
          <p:nvPr>
            <p:ph type="sldImg" idx="4294967295"/>
          </p:nvPr>
        </p:nvSpPr>
        <p:spPr>
          <a:xfrm>
            <a:off x="8218488" y="188913"/>
            <a:ext cx="844550" cy="633412"/>
          </a:xfrm>
          <a:ln>
            <a:solidFill>
              <a:srgbClr val="000000"/>
            </a:solidFill>
            <a:miter lim="800000"/>
          </a:ln>
        </p:spPr>
      </p:sp>
      <p:sp>
        <p:nvSpPr>
          <p:cNvPr id="35843" name="Espace réservé des commentaires 2"/>
          <p:cNvSpPr>
            <a:spLocks noGrp="1" noRot="1" noChangeAspect="1" noChangeArrowheads="1"/>
          </p:cNvSpPr>
          <p:nvPr>
            <p:ph type="body" idx="1"/>
          </p:nvPr>
        </p:nvSpPr>
        <p:spPr bwMode="auto">
          <a:xfrm>
            <a:off x="457200" y="1609725"/>
            <a:ext cx="7239000" cy="4846638"/>
          </a:xfrm>
          <a:prstGeom prst="rect">
            <a:avLst/>
          </a:prstGeom>
          <a:noFill/>
          <a:ln>
            <a:miter lim="800000"/>
            <a:headEnd/>
            <a:tailEnd/>
          </a:ln>
        </p:spPr>
        <p:txBody>
          <a:bodyPr/>
          <a:lstStyle/>
          <a:p>
            <a:pPr eaLnBrk="1" hangingPunct="1"/>
            <a:r>
              <a:rPr lang="en-US"/>
              <a:t>Why is it so important for them insist on homosexuality (a detailed not even concerning our faith Usul : the basic pillars of Islam), as “</a:t>
            </a:r>
            <a:r>
              <a:rPr lang="fr-FR" altLang="en-US"/>
              <a:t>one of the most sensitive issues facing Muslims living in the West, particularly in Europe” ?</a:t>
            </a:r>
          </a:p>
          <a:p>
            <a:pPr eaLnBrk="1" hangingPunct="1"/>
            <a:r>
              <a:rPr lang="en-US"/>
              <a:t>[4] Answer to T. Ramadan’s article entitled “Islam and homosexuality” : </a:t>
            </a:r>
            <a:r>
              <a:rPr lang="fr-FR" altLang="en-US"/>
              <a:t>http://www.homosexuels-musulmans.org/infrahumanisation_deshumanisation_violente_et_justice_de_la_reforme_de_l-islam_de_france.html#Tariq_Ramadan</a:t>
            </a:r>
          </a:p>
          <a:p>
            <a:pPr eaLnBrk="1" hangingPunct="1"/>
            <a:r>
              <a:rPr lang="en-US"/>
              <a:t>Probably because every endangered human group (and the arabo-islamic civilization is a huge human group, no matter its size) desperately need to endeavor a “purification”, they say, beginning with the out-group. And like Leyens &amp; al. said that violence, sometimes could genocide an entire population (apartheid in South Africa, when the former elite was about to lose the political power and felt endangered ; Nazis exterminating Jews but also gypsies and homosexuals when they thought they were gone to lose the war). At that particular moment infrahumanization is what we call “scapegoat” !</a:t>
            </a:r>
            <a:endParaRPr lang="fr-FR" altLang="en-US"/>
          </a:p>
          <a:p>
            <a:pPr eaLnBrk="1" hangingPunct="1"/>
            <a:endParaRPr lang="fr-FR"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519E55D4-4685-43DF-9ADA-CCABF516C76D}" type="slidenum">
              <a:rPr lang="fr-FR" altLang="zh-CN"/>
              <a:pPr/>
              <a:t>‹N°›</a:t>
            </a:fld>
            <a:endParaRPr lang="fr-FR" altLang="zh-CN"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B0EE1698-4A80-44BB-931F-439B2EEEBCFA}" type="slidenum">
              <a:rPr lang="fr-FR" altLang="zh-CN"/>
              <a:pPr/>
              <a:t>‹N°›</a:t>
            </a:fld>
            <a:endParaRPr lang="fr-FR" altLang="zh-CN"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886450" y="320675"/>
            <a:ext cx="1809750" cy="61356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20675"/>
            <a:ext cx="5276850" cy="61356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7883CF79-0416-45F3-8209-A7B22CAC8944}" type="slidenum">
              <a:rPr lang="fr-FR" altLang="zh-CN"/>
              <a:pPr/>
              <a:t>‹N°›</a:t>
            </a:fld>
            <a:endParaRPr lang="fr-FR" altLang="zh-CN"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320675"/>
            <a:ext cx="7239000" cy="1143000"/>
          </a:xfr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246563" y="6557963"/>
            <a:ext cx="2001837" cy="227012"/>
          </a:xfrm>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4" name="Espace réservé du pied de page 3"/>
          <p:cNvSpPr>
            <a:spLocks noGrp="1"/>
          </p:cNvSpPr>
          <p:nvPr>
            <p:ph type="ftr" sz="quarter" idx="11"/>
          </p:nvPr>
        </p:nvSpPr>
        <p:spPr>
          <a:xfrm>
            <a:off x="457200" y="6557963"/>
            <a:ext cx="3657600" cy="228600"/>
          </a:xfrm>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5" name="Espace réservé du numéro de diapositive 4"/>
          <p:cNvSpPr>
            <a:spLocks noGrp="1"/>
          </p:cNvSpPr>
          <p:nvPr>
            <p:ph type="sldNum" sz="quarter" idx="12"/>
          </p:nvPr>
        </p:nvSpPr>
        <p:spPr>
          <a:xfrm>
            <a:off x="6251575" y="6556375"/>
            <a:ext cx="588963" cy="228600"/>
          </a:xfrm>
        </p:spPr>
        <p:txBody>
          <a:bodyPr/>
          <a:lstStyle>
            <a:lvl1pPr>
              <a:defRPr/>
            </a:lvl1pPr>
          </a:lstStyle>
          <a:p>
            <a:fld id="{63CCA649-E71E-4A4A-9C32-D3E03505291A}" type="slidenum">
              <a:rPr lang="fr-FR" altLang="zh-CN"/>
              <a:pPr/>
              <a:t>‹N°›</a:t>
            </a:fld>
            <a:endParaRPr lang="fr-FR" altLang="zh-CN"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4EA36743-6D8C-498A-A328-5E4702787645}" type="slidenum">
              <a:rPr lang="fr-FR" altLang="zh-CN"/>
              <a:pPr/>
              <a:t>‹N°›</a:t>
            </a:fld>
            <a:endParaRPr lang="fr-FR" altLang="zh-CN"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5" name="Espace réservé du pied de page 4"/>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6" name="Espace réservé du numéro de diapositive 5"/>
          <p:cNvSpPr>
            <a:spLocks noGrp="1"/>
          </p:cNvSpPr>
          <p:nvPr>
            <p:ph type="sldNum" sz="quarter" idx="12"/>
          </p:nvPr>
        </p:nvSpPr>
        <p:spPr/>
        <p:txBody>
          <a:bodyPr/>
          <a:lstStyle>
            <a:lvl1pPr>
              <a:defRPr/>
            </a:lvl1pPr>
          </a:lstStyle>
          <a:p>
            <a:fld id="{E2B9D921-28DA-4C90-B134-12A8BC4FD5DD}" type="slidenum">
              <a:rPr lang="fr-FR" altLang="zh-CN"/>
              <a:pPr/>
              <a:t>‹N°›</a:t>
            </a:fld>
            <a:endParaRPr lang="fr-FR" altLang="zh-CN"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9725"/>
            <a:ext cx="35433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52900" y="1609725"/>
            <a:ext cx="35433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6" name="Espace réservé du pied de page 5"/>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7" name="Espace réservé du numéro de diapositive 6"/>
          <p:cNvSpPr>
            <a:spLocks noGrp="1"/>
          </p:cNvSpPr>
          <p:nvPr>
            <p:ph type="sldNum" sz="quarter" idx="12"/>
          </p:nvPr>
        </p:nvSpPr>
        <p:spPr/>
        <p:txBody>
          <a:bodyPr/>
          <a:lstStyle>
            <a:lvl1pPr>
              <a:defRPr/>
            </a:lvl1pPr>
          </a:lstStyle>
          <a:p>
            <a:fld id="{CF3A02CC-5059-4175-8023-08B4F7159B82}" type="slidenum">
              <a:rPr lang="fr-FR" altLang="zh-CN"/>
              <a:pPr/>
              <a:t>‹N°›</a:t>
            </a:fld>
            <a:endParaRPr lang="fr-FR" altLang="zh-CN"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8" name="Espace réservé du pied de page 7"/>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9" name="Espace réservé du numéro de diapositive 8"/>
          <p:cNvSpPr>
            <a:spLocks noGrp="1"/>
          </p:cNvSpPr>
          <p:nvPr>
            <p:ph type="sldNum" sz="quarter" idx="12"/>
          </p:nvPr>
        </p:nvSpPr>
        <p:spPr/>
        <p:txBody>
          <a:bodyPr/>
          <a:lstStyle>
            <a:lvl1pPr>
              <a:defRPr/>
            </a:lvl1pPr>
          </a:lstStyle>
          <a:p>
            <a:fld id="{03AB8C65-14CD-4D03-AB5F-F0E7A495A95E}" type="slidenum">
              <a:rPr lang="fr-FR" altLang="zh-CN"/>
              <a:pPr/>
              <a:t>‹N°›</a:t>
            </a:fld>
            <a:endParaRPr lang="fr-FR" altLang="zh-CN"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4" name="Espace réservé du pied de page 3"/>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5" name="Espace réservé du numéro de diapositive 4"/>
          <p:cNvSpPr>
            <a:spLocks noGrp="1"/>
          </p:cNvSpPr>
          <p:nvPr>
            <p:ph type="sldNum" sz="quarter" idx="12"/>
          </p:nvPr>
        </p:nvSpPr>
        <p:spPr/>
        <p:txBody>
          <a:bodyPr/>
          <a:lstStyle>
            <a:lvl1pPr>
              <a:defRPr/>
            </a:lvl1pPr>
          </a:lstStyle>
          <a:p>
            <a:fld id="{1605A428-5472-499A-ACB7-2430B44BB66E}" type="slidenum">
              <a:rPr lang="fr-FR" altLang="zh-CN"/>
              <a:pPr/>
              <a:t>‹N°›</a:t>
            </a:fld>
            <a:endParaRPr lang="fr-FR" altLang="zh-CN"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3" name="Espace réservé du pied de page 2"/>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4" name="Espace réservé du numéro de diapositive 3"/>
          <p:cNvSpPr>
            <a:spLocks noGrp="1"/>
          </p:cNvSpPr>
          <p:nvPr>
            <p:ph type="sldNum" sz="quarter" idx="12"/>
          </p:nvPr>
        </p:nvSpPr>
        <p:spPr/>
        <p:txBody>
          <a:bodyPr/>
          <a:lstStyle>
            <a:lvl1pPr>
              <a:defRPr/>
            </a:lvl1pPr>
          </a:lstStyle>
          <a:p>
            <a:fld id="{5AA0C650-EA98-4821-AA6A-0EF3E28D2A6B}" type="slidenum">
              <a:rPr lang="fr-FR" altLang="zh-CN"/>
              <a:pPr/>
              <a:t>‹N°›</a:t>
            </a:fld>
            <a:endParaRPr lang="fr-FR" altLang="zh-CN"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6" name="Espace réservé du pied de page 5"/>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7" name="Espace réservé du numéro de diapositive 6"/>
          <p:cNvSpPr>
            <a:spLocks noGrp="1"/>
          </p:cNvSpPr>
          <p:nvPr>
            <p:ph type="sldNum" sz="quarter" idx="12"/>
          </p:nvPr>
        </p:nvSpPr>
        <p:spPr/>
        <p:txBody>
          <a:bodyPr/>
          <a:lstStyle>
            <a:lvl1pPr>
              <a:defRPr/>
            </a:lvl1pPr>
          </a:lstStyle>
          <a:p>
            <a:fld id="{0A0720E1-1757-41AC-A995-7154032EB5F7}" type="slidenum">
              <a:rPr lang="fr-FR" altLang="zh-CN"/>
              <a:pPr/>
              <a:t>‹N°›</a:t>
            </a:fld>
            <a:endParaRPr lang="fr-FR" altLang="zh-CN"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9AE38452-8BED-4D51-9A13-5B91D42D6E2E}" type="datetime1">
              <a:rPr lang="fr-FR" altLang="zh-CN"/>
              <a:pPr/>
              <a:t>14/11/2017</a:t>
            </a:fld>
            <a:endParaRPr lang="fr-FR" altLang="zh-CN" sz="1800">
              <a:solidFill>
                <a:schemeClr val="tx1"/>
              </a:solidFill>
            </a:endParaRPr>
          </a:p>
        </p:txBody>
      </p:sp>
      <p:sp>
        <p:nvSpPr>
          <p:cNvPr id="6" name="Espace réservé du pied de page 5"/>
          <p:cNvSpPr>
            <a:spLocks noGrp="1"/>
          </p:cNvSpPr>
          <p:nvPr>
            <p:ph type="ftr" sz="quarter" idx="11"/>
          </p:nvPr>
        </p:nvSpPr>
        <p:spPr/>
        <p:txBody>
          <a:bodyPr/>
          <a:lstStyle>
            <a:lvl1pPr>
              <a:defRPr/>
            </a:lvl1pPr>
          </a:lstStyle>
          <a:p>
            <a:r>
              <a:rPr lang="fr-FR" altLang="zh-CN"/>
              <a:t>http://www.homosexuels-musulmans.org/gay_muslims.html</a:t>
            </a:r>
            <a:endParaRPr lang="fr-FR" altLang="zh-CN" sz="1800">
              <a:solidFill>
                <a:schemeClr val="tx1"/>
              </a:solidFill>
            </a:endParaRPr>
          </a:p>
        </p:txBody>
      </p:sp>
      <p:sp>
        <p:nvSpPr>
          <p:cNvPr id="7" name="Espace réservé du numéro de diapositive 6"/>
          <p:cNvSpPr>
            <a:spLocks noGrp="1"/>
          </p:cNvSpPr>
          <p:nvPr>
            <p:ph type="sldNum" sz="quarter" idx="12"/>
          </p:nvPr>
        </p:nvSpPr>
        <p:spPr/>
        <p:txBody>
          <a:bodyPr/>
          <a:lstStyle>
            <a:lvl1pPr>
              <a:defRPr/>
            </a:lvl1pPr>
          </a:lstStyle>
          <a:p>
            <a:fld id="{D00C7ED8-D7F8-42A8-9106-60D78F8CB95F}" type="slidenum">
              <a:rPr lang="fr-FR" altLang="zh-CN"/>
              <a:pPr/>
              <a:t>‹N°›</a:t>
            </a:fld>
            <a:endParaRPr lang="fr-FR" altLang="zh-CN"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flipH="1">
            <a:off x="8153400" y="0"/>
            <a:ext cx="990600" cy="6858000"/>
          </a:xfrm>
          <a:prstGeom prst="rect">
            <a:avLst/>
          </a:prstGeom>
          <a:blipFill dpi="0" rotWithShape="1">
            <a:blip r:embed="rId14" cstate="print">
              <a:alphaModFix amt="43000"/>
            </a:blip>
            <a:srcRect/>
            <a:tile tx="0" ty="0" sx="100000" sy="100000" flip="none" algn="tl"/>
          </a:blipFill>
          <a:ln w="0" cap="flat" cmpd="sng">
            <a:noFill/>
            <a:bevel/>
            <a:headEnd/>
            <a:tailEnd/>
          </a:ln>
        </p:spPr>
        <p:txBody>
          <a:bodyPr anchor="ctr"/>
          <a:lstStyle/>
          <a:p>
            <a:pPr algn="ctr"/>
            <a:endParaRPr lang="fr-FR">
              <a:solidFill>
                <a:srgbClr val="FFFFFF"/>
              </a:solidFill>
              <a:latin typeface="Trebuchet MS" pitchFamily="34" charset="0"/>
              <a:ea typeface="Trebuchet MS" pitchFamily="34" charset="0"/>
              <a:cs typeface="Trebuchet MS" pitchFamily="34" charset="0"/>
              <a:sym typeface="Trebuchet MS" pitchFamily="34" charset="0"/>
            </a:endParaRPr>
          </a:p>
        </p:txBody>
      </p:sp>
      <p:sp>
        <p:nvSpPr>
          <p:cNvPr id="1027" name="Espace réservé du titre 2"/>
          <p:cNvSpPr>
            <a:spLocks noGrp="1" noChangeArrowheads="1"/>
          </p:cNvSpPr>
          <p:nvPr>
            <p:ph type="title" idx="4294967295"/>
          </p:nvPr>
        </p:nvSpPr>
        <p:spPr bwMode="auto">
          <a:xfrm>
            <a:off x="457200" y="320675"/>
            <a:ext cx="7239000" cy="114300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fr-FR" altLang="zh-CN" smtClean="0">
                <a:sym typeface="HG丸ｺﾞｼｯｸM-PRO" charset="0"/>
              </a:rPr>
              <a:t>Cliquez pour modifier le style du titre</a:t>
            </a:r>
          </a:p>
        </p:txBody>
      </p:sp>
      <p:sp>
        <p:nvSpPr>
          <p:cNvPr id="1028" name="Espace réservé du texte 30"/>
          <p:cNvSpPr>
            <a:spLocks noGrp="1" noChangeArrowheads="1"/>
          </p:cNvSpPr>
          <p:nvPr>
            <p:ph type="body" idx="1"/>
          </p:nvPr>
        </p:nvSpPr>
        <p:spPr bwMode="auto">
          <a:xfrm>
            <a:off x="457200" y="1609725"/>
            <a:ext cx="7239000" cy="4846638"/>
          </a:xfrm>
          <a:prstGeom prst="rect">
            <a:avLst/>
          </a:prstGeom>
          <a:noFill/>
          <a:ln w="9525" cmpd="sng">
            <a:noFill/>
            <a:miter lim="800000"/>
            <a:headEnd/>
            <a:tailEnd/>
          </a:ln>
        </p:spPr>
        <p:txBody>
          <a:bodyPr vert="horz" wrap="square" lIns="91440" tIns="45720" rIns="91440" bIns="45720" numCol="1" anchor="t" anchorCtr="0" compatLnSpc="1">
            <a:prstTxWarp prst="textNoShape">
              <a:avLst/>
            </a:prstTxWarp>
          </a:bodyPr>
          <a:lstStyle/>
          <a:p>
            <a:pPr lvl="0"/>
            <a:r>
              <a:rPr lang="fr-FR" altLang="zh-CN" smtClean="0">
                <a:sym typeface="HG丸ｺﾞｼｯｸM-PRO" charset="0"/>
              </a:rPr>
              <a:t>Cliquez pour modifier les styles du texte du masque</a:t>
            </a:r>
          </a:p>
          <a:p>
            <a:pPr lvl="1"/>
            <a:r>
              <a:rPr lang="fr-FR" altLang="zh-CN" smtClean="0">
                <a:sym typeface="HG丸ｺﾞｼｯｸM-PRO" charset="0"/>
              </a:rPr>
              <a:t>Deuxième niveau</a:t>
            </a:r>
          </a:p>
          <a:p>
            <a:pPr lvl="2"/>
            <a:r>
              <a:rPr lang="fr-FR" altLang="zh-CN" smtClean="0">
                <a:sym typeface="HG丸ｺﾞｼｯｸM-PRO" charset="0"/>
              </a:rPr>
              <a:t>Troisième niveau</a:t>
            </a:r>
          </a:p>
          <a:p>
            <a:pPr lvl="3"/>
            <a:r>
              <a:rPr lang="fr-FR" altLang="zh-CN" smtClean="0">
                <a:sym typeface="HG丸ｺﾞｼｯｸM-PRO" charset="0"/>
              </a:rPr>
              <a:t>Quatrième niveau</a:t>
            </a:r>
          </a:p>
          <a:p>
            <a:pPr lvl="4"/>
            <a:r>
              <a:rPr lang="fr-FR" altLang="zh-CN" smtClean="0">
                <a:sym typeface="HG丸ｺﾞｼｯｸM-PRO" charset="0"/>
              </a:rPr>
              <a:t>Cinquième niveau</a:t>
            </a:r>
          </a:p>
        </p:txBody>
      </p:sp>
      <p:sp>
        <p:nvSpPr>
          <p:cNvPr id="1029" name="Espace réservé de la date 26"/>
          <p:cNvSpPr>
            <a:spLocks noGrp="1" noChangeArrowheads="1"/>
          </p:cNvSpPr>
          <p:nvPr>
            <p:ph type="dt" sz="half" idx="2"/>
          </p:nvPr>
        </p:nvSpPr>
        <p:spPr bwMode="auto">
          <a:xfrm>
            <a:off x="4246563" y="6557963"/>
            <a:ext cx="2001837" cy="227012"/>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lvl1pPr eaLnBrk="1" hangingPunct="1">
              <a:defRPr sz="1000">
                <a:solidFill>
                  <a:schemeClr val="tx2"/>
                </a:solidFill>
              </a:defRPr>
            </a:lvl1pPr>
          </a:lstStyle>
          <a:p>
            <a:fld id="{9AE38452-8BED-4D51-9A13-5B91D42D6E2E}" type="datetime1">
              <a:rPr lang="fr-FR" altLang="zh-CN"/>
              <a:pPr/>
              <a:t>14/11/2017</a:t>
            </a:fld>
            <a:endParaRPr lang="fr-FR" altLang="zh-CN"/>
          </a:p>
        </p:txBody>
      </p:sp>
      <p:sp>
        <p:nvSpPr>
          <p:cNvPr id="1030" name="Espace réservé du pied de page 3"/>
          <p:cNvSpPr>
            <a:spLocks noGrp="1" noChangeArrowheads="1"/>
          </p:cNvSpPr>
          <p:nvPr>
            <p:ph type="ftr" sz="quarter" idx="3"/>
          </p:nvPr>
        </p:nvSpPr>
        <p:spPr bwMode="auto">
          <a:xfrm>
            <a:off x="457200" y="6557963"/>
            <a:ext cx="3657600" cy="228600"/>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lvl1pPr algn="r" eaLnBrk="1" hangingPunct="1">
              <a:defRPr sz="1000">
                <a:solidFill>
                  <a:schemeClr val="tx2"/>
                </a:solidFill>
              </a:defRPr>
            </a:lvl1pPr>
          </a:lstStyle>
          <a:p>
            <a:r>
              <a:rPr lang="fr-FR" altLang="zh-CN"/>
              <a:t>http://www.homosexuels-musulmans.org/gay_muslims.html</a:t>
            </a:r>
          </a:p>
        </p:txBody>
      </p:sp>
      <p:sp>
        <p:nvSpPr>
          <p:cNvPr id="1031" name="Espace réservé du numéro de diapositive 15"/>
          <p:cNvSpPr>
            <a:spLocks noGrp="1" noChangeArrowheads="1"/>
          </p:cNvSpPr>
          <p:nvPr>
            <p:ph type="sldNum" sz="quarter" idx="4"/>
          </p:nvPr>
        </p:nvSpPr>
        <p:spPr bwMode="auto">
          <a:xfrm>
            <a:off x="6251575" y="6556375"/>
            <a:ext cx="588963" cy="228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1" hangingPunct="1">
              <a:defRPr sz="1100">
                <a:solidFill>
                  <a:schemeClr val="tx2"/>
                </a:solidFill>
              </a:defRPr>
            </a:lvl1pPr>
          </a:lstStyle>
          <a:p>
            <a:fld id="{DD4CABF5-19D8-4A86-AD32-4E0D2088E2D9}" type="slidenum">
              <a:rPr lang="fr-FR" altLang="zh-CN"/>
              <a:pPr/>
              <a:t>‹N°›</a:t>
            </a:fld>
            <a:endParaRPr lang="fr-FR"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rtl="0" eaLnBrk="0" fontAlgn="base" hangingPunct="0">
        <a:spcBef>
          <a:spcPct val="0"/>
        </a:spcBef>
        <a:spcAft>
          <a:spcPct val="0"/>
        </a:spcAft>
        <a:defRPr sz="3800" b="1">
          <a:solidFill>
            <a:schemeClr val="tx2"/>
          </a:solidFill>
          <a:latin typeface="+mj-lt"/>
          <a:ea typeface="+mj-ea"/>
          <a:cs typeface="+mj-cs"/>
          <a:sym typeface="HG丸ｺﾞｼｯｸM-PRO" charset="0"/>
        </a:defRPr>
      </a:lvl1pPr>
      <a:lvl2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2pPr>
      <a:lvl3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3pPr>
      <a:lvl4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4pPr>
      <a:lvl5pPr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5pPr>
      <a:lvl6pPr marL="4572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6pPr>
      <a:lvl7pPr marL="9144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7pPr>
      <a:lvl8pPr marL="13716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8pPr>
      <a:lvl9pPr marL="1828800" algn="l" rtl="0" eaLnBrk="0" fontAlgn="base" hangingPunct="0">
        <a:spcBef>
          <a:spcPct val="0"/>
        </a:spcBef>
        <a:spcAft>
          <a:spcPct val="0"/>
        </a:spcAft>
        <a:defRPr sz="3800" b="1">
          <a:solidFill>
            <a:schemeClr val="tx2"/>
          </a:solidFill>
          <a:latin typeface="Trebuchet MS" pitchFamily="34" charset="0"/>
          <a:ea typeface="SimHei" pitchFamily="49" charset="-122"/>
          <a:sym typeface="HG丸ｺﾞｼｯｸM-PRO" charset="0"/>
        </a:defRPr>
      </a:lvl9pPr>
    </p:titleStyle>
    <p:bodyStyle>
      <a:lvl1pPr marL="273050" indent="-273050" algn="l" defTabSz="0" rtl="0" eaLnBrk="0" fontAlgn="base" hangingPunct="0">
        <a:spcBef>
          <a:spcPts val="600"/>
        </a:spcBef>
        <a:spcAft>
          <a:spcPct val="0"/>
        </a:spcAft>
        <a:buClr>
          <a:schemeClr val="tx2"/>
        </a:buClr>
        <a:buSzPct val="73000"/>
        <a:buFont typeface="Wingdings 2" pitchFamily="18" charset="2"/>
        <a:buChar char=""/>
        <a:defRPr sz="2600">
          <a:solidFill>
            <a:schemeClr val="tx1"/>
          </a:solidFill>
          <a:latin typeface="+mn-lt"/>
          <a:ea typeface="+mn-ea"/>
          <a:cs typeface="+mn-cs"/>
          <a:sym typeface="HG丸ｺﾞｼｯｸM-PRO" charset="0"/>
        </a:defRPr>
      </a:lvl1pPr>
      <a:lvl2pPr marL="520700" indent="-228600" algn="l" defTabSz="0" rtl="0" eaLnBrk="0" fontAlgn="base" hangingPunct="0">
        <a:spcBef>
          <a:spcPts val="500"/>
        </a:spcBef>
        <a:spcAft>
          <a:spcPct val="0"/>
        </a:spcAft>
        <a:buClr>
          <a:srgbClr val="F9B639"/>
        </a:buClr>
        <a:buSzPct val="80000"/>
        <a:buFont typeface="Wingdings 2" pitchFamily="18" charset="2"/>
        <a:buChar char=""/>
        <a:defRPr sz="2300">
          <a:solidFill>
            <a:srgbClr val="6C6C6C"/>
          </a:solidFill>
          <a:latin typeface="+mn-lt"/>
          <a:ea typeface="+mn-ea"/>
          <a:cs typeface="+mn-cs"/>
          <a:sym typeface="HG丸ｺﾞｼｯｸM-PRO" charset="0"/>
        </a:defRPr>
      </a:lvl2pPr>
      <a:lvl3pPr marL="758825" indent="-228600" algn="l" defTabSz="0" rtl="0" eaLnBrk="0" fontAlgn="base" hangingPunct="0">
        <a:spcBef>
          <a:spcPts val="400"/>
        </a:spcBef>
        <a:spcAft>
          <a:spcPct val="0"/>
        </a:spcAft>
        <a:buClr>
          <a:srgbClr val="F9B639"/>
        </a:buClr>
        <a:buSzPct val="60000"/>
        <a:buFont typeface="Wingdings" pitchFamily="2" charset="2"/>
        <a:buChar char=""/>
        <a:defRPr sz="2000">
          <a:solidFill>
            <a:schemeClr val="tx1"/>
          </a:solidFill>
          <a:latin typeface="+mn-lt"/>
          <a:ea typeface="+mn-ea"/>
          <a:cs typeface="+mn-cs"/>
          <a:sym typeface="HG丸ｺﾞｼｯｸM-PRO" charset="0"/>
        </a:defRPr>
      </a:lvl3pPr>
      <a:lvl4pPr marL="1004888" indent="-227013" algn="l" defTabSz="0" rtl="0" eaLnBrk="0" fontAlgn="base" hangingPunct="0">
        <a:spcBef>
          <a:spcPct val="20000"/>
        </a:spcBef>
        <a:spcAft>
          <a:spcPct val="0"/>
        </a:spcAft>
        <a:buClr>
          <a:srgbClr val="F9B639"/>
        </a:buClr>
        <a:buSzPct val="80000"/>
        <a:buFont typeface="Wingdings 2" pitchFamily="18" charset="2"/>
        <a:buChar char=""/>
        <a:defRPr sz="2000">
          <a:solidFill>
            <a:srgbClr val="6C6C6C"/>
          </a:solidFill>
          <a:latin typeface="+mn-lt"/>
          <a:ea typeface="+mn-ea"/>
          <a:cs typeface="+mn-cs"/>
          <a:sym typeface="HG丸ｺﾞｼｯｸM-PRO" charset="0"/>
        </a:defRPr>
      </a:lvl4pPr>
      <a:lvl5pPr marL="12795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5pPr>
      <a:lvl6pPr marL="17367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6pPr>
      <a:lvl7pPr marL="21939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7pPr>
      <a:lvl8pPr marL="26511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8pPr>
      <a:lvl9pPr marL="3108325" indent="-228600" algn="l" defTabSz="0"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mn-ea"/>
          <a:cs typeface="+mn-cs"/>
          <a:sym typeface="HG丸ｺﾞｼｯｸM-PRO"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lem.eu/"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3.jpeg"/><Relationship Id="rId7" Type="http://schemas.openxmlformats.org/officeDocument/2006/relationships/image" Target="http://www.islamic-awareness.org/Hadith/Ulum/had3.gif" TargetMode="Externa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image" Target="http://www.islamic-awareness.org/Hadith/Ulum/had1.gif" TargetMode="External"/><Relationship Id="rId4" Type="http://schemas.openxmlformats.org/officeDocument/2006/relationships/image" Target="../media/image10.gif"/><Relationship Id="rId9" Type="http://schemas.openxmlformats.org/officeDocument/2006/relationships/image" Target="http://www.google.fr/url?source=imglanding&amp;ct=img&amp;q=http://www.islamic-awareness.org/Hadith/Ulum/had2.gif&amp;sa=X&amp;ei=1nRMVYDhJMfzUPO7gJAJ&amp;ved=0CAkQ8wc&amp;usg=AFQjCNHFhnbxzBF3S50U3H4NDnsu8Pul-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hyperlink" Target="http://www.homosexuels-musulmans.org/compte_rendu_RI.html"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www.calem.eu/" TargetMode="External"/><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amnesty.org/en/library/asset/POL30/003/2008/en/d77ce647-4cd3-11dd-bca2-bb9d43f3e059/pol300032008eng.pdf" TargetMode="External"/><Relationship Id="rId5" Type="http://schemas.openxmlformats.org/officeDocument/2006/relationships/hyperlink" Target="http://www.psych.org/mainmenu/research/dsmiv/dsmivtr.aspx" TargetMode="Externa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youtu.be/kkyvNo411Lo" TargetMode="Externa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file:///C:\Users\Ludovic-Mohamed\Desktop\Documents\Sites%20internet\CALEM%20website%20fin%202017-2018\publications\CV-2016-complet_Ludovic-Mohamed-ZAHED-EN.pdf" TargetMode="Externa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hyperlink" Target="mailto:calem.conference.2010@gmail.com" TargetMode="External"/><Relationship Id="rId5" Type="http://schemas.openxmlformats.org/officeDocument/2006/relationships/hyperlink" Target="mailto:info@calem.eu" TargetMode="External"/><Relationship Id="rId4" Type="http://schemas.openxmlformats.org/officeDocument/2006/relationships/hyperlink" Target="mailto:france.calem@gmail.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Image 10" descr="oecumenisme.png"/>
          <p:cNvPicPr>
            <a:picLocks noChangeAspect="1" noChangeArrowheads="1"/>
          </p:cNvPicPr>
          <p:nvPr/>
        </p:nvPicPr>
        <p:blipFill>
          <a:blip r:embed="rId2" cstate="print"/>
          <a:srcRect/>
          <a:stretch>
            <a:fillRect/>
          </a:stretch>
        </p:blipFill>
        <p:spPr bwMode="auto">
          <a:xfrm>
            <a:off x="539664" y="332742"/>
            <a:ext cx="7128594" cy="3095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6" name="Titre 1"/>
          <p:cNvSpPr>
            <a:spLocks noGrp="1" noChangeArrowheads="1"/>
          </p:cNvSpPr>
          <p:nvPr>
            <p:ph type="title" idx="4294967295"/>
          </p:nvPr>
        </p:nvSpPr>
        <p:spPr>
          <a:xfrm>
            <a:off x="323646" y="3717024"/>
            <a:ext cx="7560630" cy="2664222"/>
          </a:xfrm>
          <a:ln/>
        </p:spPr>
        <p:txBody>
          <a:bodyPr/>
          <a:lstStyle/>
          <a:p>
            <a:pPr algn="ctr"/>
            <a:r>
              <a:rPr lang="fr-FR" altLang="en-US" sz="3200" dirty="0" smtClean="0"/>
              <a:t/>
            </a:r>
            <a:br>
              <a:rPr lang="fr-FR" alt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Homosexuality, </a:t>
            </a:r>
            <a:r>
              <a:rPr lang="en-US" sz="3200" dirty="0" err="1" smtClean="0"/>
              <a:t>transidentity</a:t>
            </a:r>
            <a:r>
              <a:rPr lang="en-US" sz="3200" dirty="0" smtClean="0"/>
              <a:t>:</a:t>
            </a:r>
            <a:br>
              <a:rPr lang="en-US" sz="3200" dirty="0" smtClean="0"/>
            </a:br>
            <a:r>
              <a:rPr lang="en-US" sz="3200" dirty="0" smtClean="0"/>
              <a:t>Crossing perspectives on Monotheistic religious texts</a:t>
            </a:r>
            <a:r>
              <a:rPr lang="fr-FR" altLang="en-US" sz="3200" dirty="0" smtClean="0"/>
              <a:t/>
            </a:r>
            <a:br>
              <a:rPr lang="fr-FR" altLang="en-US" sz="3200" dirty="0" smtClean="0"/>
            </a:br>
            <a:r>
              <a:rPr lang="fr-FR" altLang="en-US" sz="800" dirty="0">
                <a:solidFill>
                  <a:schemeClr val="bg1"/>
                </a:solidFill>
              </a:rPr>
              <a:t>.</a:t>
            </a:r>
            <a:r>
              <a:rPr lang="fr-FR" altLang="en-US" dirty="0"/>
              <a:t/>
            </a:r>
            <a:br>
              <a:rPr lang="fr-FR" altLang="en-US" dirty="0"/>
            </a:br>
            <a:r>
              <a:rPr lang="fr-FR" altLang="en-US" sz="3200" dirty="0" smtClean="0">
                <a:solidFill>
                  <a:schemeClr val="accent1">
                    <a:lumMod val="50000"/>
                  </a:schemeClr>
                </a:solidFill>
              </a:rPr>
              <a:t>Dr. &amp; Imam Ludovic-Mohamed </a:t>
            </a:r>
            <a:r>
              <a:rPr lang="fr-FR" altLang="en-US" sz="3200" dirty="0" err="1" smtClean="0">
                <a:solidFill>
                  <a:schemeClr val="accent1">
                    <a:lumMod val="50000"/>
                  </a:schemeClr>
                </a:solidFill>
              </a:rPr>
              <a:t>Zahed</a:t>
            </a:r>
            <a:r>
              <a:rPr lang="fr-FR" altLang="en-US" sz="3200" dirty="0" smtClean="0">
                <a:solidFill>
                  <a:schemeClr val="accent1">
                    <a:lumMod val="50000"/>
                  </a:schemeClr>
                </a:solidFill>
              </a:rPr>
              <a:t/>
            </a:r>
            <a:br>
              <a:rPr lang="fr-FR" altLang="en-US" sz="3200" dirty="0" smtClean="0">
                <a:solidFill>
                  <a:schemeClr val="accent1">
                    <a:lumMod val="50000"/>
                  </a:schemeClr>
                </a:solidFill>
              </a:rPr>
            </a:br>
            <a:r>
              <a:rPr lang="fr-FR" altLang="en-US" sz="2000" dirty="0" smtClean="0">
                <a:solidFill>
                  <a:schemeClr val="accent1">
                    <a:lumMod val="50000"/>
                  </a:schemeClr>
                </a:solidFill>
              </a:rPr>
              <a:t>Directeur de </a:t>
            </a:r>
            <a:r>
              <a:rPr lang="fr-FR" altLang="en-US" sz="2000" dirty="0" smtClean="0">
                <a:solidFill>
                  <a:schemeClr val="accent1">
                    <a:lumMod val="50000"/>
                  </a:schemeClr>
                </a:solidFill>
                <a:hlinkClick r:id="rId3"/>
              </a:rPr>
              <a:t>CALEM</a:t>
            </a:r>
            <a:r>
              <a:rPr lang="fr-FR" altLang="en-US" sz="2000" dirty="0" smtClean="0">
                <a:solidFill>
                  <a:schemeClr val="accent1">
                    <a:lumMod val="50000"/>
                  </a:schemeClr>
                </a:solidFill>
              </a:rPr>
              <a:t> – Institut de formations, Cabinet conseils, Maison d’éditions</a:t>
            </a:r>
            <a:endParaRPr lang="fr-FR" altLang="en-US" sz="3200" dirty="0">
              <a:solidFill>
                <a:schemeClr val="accent1">
                  <a:lumMod val="50000"/>
                </a:schemeClr>
              </a:solidFill>
            </a:endParaRPr>
          </a:p>
        </p:txBody>
      </p:sp>
      <p:pic>
        <p:nvPicPr>
          <p:cNvPr id="5" name="Image 4" descr="CALEM-SA-logo 2.jpg"/>
          <p:cNvPicPr>
            <a:picLocks noChangeAspect="1"/>
          </p:cNvPicPr>
          <p:nvPr/>
        </p:nvPicPr>
        <p:blipFill>
          <a:blip r:embed="rId4" cstate="print"/>
          <a:stretch>
            <a:fillRect/>
          </a:stretch>
        </p:blipFill>
        <p:spPr>
          <a:xfrm>
            <a:off x="8316312" y="476754"/>
            <a:ext cx="624670" cy="529784"/>
          </a:xfrm>
          <a:prstGeom prst="rect">
            <a:avLst/>
          </a:prstGeom>
        </p:spPr>
      </p:pic>
      <p:sp>
        <p:nvSpPr>
          <p:cNvPr id="7"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10</a:t>
            </a:fld>
            <a:endParaRPr lang="fr-FR" altLang="zh-CN" dirty="0"/>
          </a:p>
        </p:txBody>
      </p:sp>
      <p:sp>
        <p:nvSpPr>
          <p:cNvPr id="7" name="Sous-titre 2"/>
          <p:cNvSpPr>
            <a:spLocks noChangeArrowheads="1"/>
          </p:cNvSpPr>
          <p:nvPr/>
        </p:nvSpPr>
        <p:spPr bwMode="auto">
          <a:xfrm>
            <a:off x="323646" y="1484838"/>
            <a:ext cx="7632636" cy="507376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a:pPr>
            <a:r>
              <a:rPr lang="fr-FR" sz="2000" b="1" dirty="0" smtClean="0"/>
              <a:t>«Sin of </a:t>
            </a:r>
            <a:r>
              <a:rPr lang="fr-FR" sz="2000" b="1" dirty="0" err="1" smtClean="0"/>
              <a:t>Sodom</a:t>
            </a:r>
            <a:r>
              <a:rPr lang="fr-FR" sz="2000" b="1" dirty="0" smtClean="0"/>
              <a:t>»: </a:t>
            </a:r>
            <a:r>
              <a:rPr lang="fr-FR" sz="2000" b="1" dirty="0" err="1" smtClean="0"/>
              <a:t>refusal</a:t>
            </a:r>
            <a:r>
              <a:rPr lang="fr-FR" sz="2000" b="1" dirty="0" smtClean="0"/>
              <a:t> of </a:t>
            </a:r>
            <a:r>
              <a:rPr lang="fr-FR" sz="2000" b="1" dirty="0" err="1" smtClean="0"/>
              <a:t>hospitality</a:t>
            </a:r>
            <a:r>
              <a:rPr lang="fr-FR" sz="2000" b="1" dirty="0" smtClean="0"/>
              <a:t>?</a:t>
            </a:r>
          </a:p>
          <a:p>
            <a:endParaRPr lang="fr-FR" sz="2000" dirty="0"/>
          </a:p>
          <a:p>
            <a:pPr algn="just"/>
            <a:r>
              <a:rPr lang="en-US" sz="2000" dirty="0" smtClean="0"/>
              <a:t>In Ezekiel 16: 48-50 it is clearly stated that the people of Sodom possessed abundant material goods:</a:t>
            </a:r>
          </a:p>
          <a:p>
            <a:pPr algn="just"/>
            <a:endParaRPr lang="fr-FR" sz="2000" dirty="0" smtClean="0"/>
          </a:p>
          <a:p>
            <a:pPr algn="ctr"/>
            <a:r>
              <a:rPr lang="en-US" sz="2000" i="1" dirty="0" smtClean="0"/>
              <a:t>"Now this was the sin of your sister Sodom: She and her daughters were arrogant, overfed and unconcerned; they did not help the poor and needy”.</a:t>
            </a:r>
          </a:p>
          <a:p>
            <a:pPr algn="ctr"/>
            <a:endParaRPr lang="fr-FR" sz="2000" dirty="0"/>
          </a:p>
          <a:p>
            <a:pPr algn="just"/>
            <a:endParaRPr lang="en-US" sz="2000" dirty="0" smtClean="0"/>
          </a:p>
          <a:p>
            <a:pPr algn="just"/>
            <a:r>
              <a:rPr lang="en-US" sz="2000" dirty="0" smtClean="0"/>
              <a:t>The crime of "</a:t>
            </a:r>
            <a:r>
              <a:rPr lang="en-US" sz="2000" b="1" dirty="0" smtClean="0"/>
              <a:t>sodomy</a:t>
            </a:r>
            <a:r>
              <a:rPr lang="en-US" sz="2000" dirty="0" smtClean="0"/>
              <a:t>" </a:t>
            </a:r>
            <a:r>
              <a:rPr lang="en-US" sz="2000" b="1" dirty="0" smtClean="0"/>
              <a:t>was thus understood</a:t>
            </a:r>
            <a:r>
              <a:rPr lang="en-US" sz="2000" dirty="0" smtClean="0"/>
              <a:t>, above all, as a refusal of </a:t>
            </a:r>
            <a:r>
              <a:rPr lang="en-US" sz="2000" b="1" dirty="0" smtClean="0"/>
              <a:t>hospitality</a:t>
            </a:r>
            <a:r>
              <a:rPr lang="en-US" sz="2000" dirty="0" smtClean="0"/>
              <a:t> and not caring for the needs of the poorest amongst their people.</a:t>
            </a:r>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a:t>
            </a:r>
            <a:r>
              <a:rPr lang="en-US" altLang="zh-CN" sz="2800" dirty="0" smtClean="0">
                <a:solidFill>
                  <a:schemeClr val="accent1">
                    <a:lumMod val="50000"/>
                  </a:schemeClr>
                </a:solidFill>
              </a:rPr>
              <a:t>What the Bible says, and does not say</a:t>
            </a: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11</a:t>
            </a:fld>
            <a:endParaRPr lang="fr-FR" altLang="zh-CN" dirty="0"/>
          </a:p>
        </p:txBody>
      </p:sp>
      <p:sp>
        <p:nvSpPr>
          <p:cNvPr id="7" name="Sous-titre 2"/>
          <p:cNvSpPr>
            <a:spLocks noChangeArrowheads="1"/>
          </p:cNvSpPr>
          <p:nvPr/>
        </p:nvSpPr>
        <p:spPr bwMode="auto">
          <a:xfrm>
            <a:off x="323646" y="764778"/>
            <a:ext cx="7632636" cy="5793828"/>
          </a:xfrm>
          <a:prstGeom prst="rect">
            <a:avLst/>
          </a:prstGeom>
          <a:noFill/>
          <a:ln w="9525" cmpd="sng">
            <a:noFill/>
            <a:miter lim="800000"/>
            <a:headEnd/>
            <a:tailEnd/>
          </a:ln>
        </p:spPr>
        <p:txBody>
          <a:bodyPr/>
          <a:lstStyle/>
          <a:p>
            <a:pPr marL="457200" indent="-457200"/>
            <a:endParaRPr lang="en-US" sz="2000" b="1" dirty="0" smtClean="0"/>
          </a:p>
          <a:p>
            <a:pPr marL="457200" indent="-457200">
              <a:buFont typeface="+mj-lt"/>
              <a:buAutoNum type="alphaUcPeriod" startAt="2"/>
            </a:pPr>
            <a:r>
              <a:rPr lang="en-US" sz="2000" b="1" dirty="0" smtClean="0"/>
              <a:t>The silence of the Gospels on "homosexual acts"</a:t>
            </a:r>
          </a:p>
          <a:p>
            <a:pPr algn="just"/>
            <a:endParaRPr lang="fr-FR" sz="2000" dirty="0" smtClean="0"/>
          </a:p>
          <a:p>
            <a:pPr algn="just"/>
            <a:r>
              <a:rPr lang="en-US" sz="2000" dirty="0" smtClean="0"/>
              <a:t>1 / The </a:t>
            </a:r>
            <a:r>
              <a:rPr lang="en-US" sz="2000" b="1" dirty="0" smtClean="0"/>
              <a:t>idolatrous cult of the Canaanites </a:t>
            </a:r>
            <a:r>
              <a:rPr lang="en-US" sz="2000" dirty="0" smtClean="0"/>
              <a:t>(neighbors of the tribes of Israel) was characterized by </a:t>
            </a:r>
            <a:r>
              <a:rPr lang="en-US" sz="2000" b="1" dirty="0" smtClean="0"/>
              <a:t>male and female prostitution</a:t>
            </a:r>
            <a:r>
              <a:rPr lang="en-US" sz="2000" dirty="0" smtClean="0"/>
              <a:t> (not labor), this is quoted in Deuteronomy 23, 17:</a:t>
            </a:r>
            <a:br>
              <a:rPr lang="en-US" sz="2000" dirty="0" smtClean="0"/>
            </a:br>
            <a:endParaRPr lang="en-US" sz="2000" dirty="0" smtClean="0"/>
          </a:p>
          <a:p>
            <a:pPr algn="ctr"/>
            <a:r>
              <a:rPr lang="en-US" sz="2000" i="1" dirty="0" smtClean="0"/>
              <a:t>"None of the daughters of Israel shall be a cult prostitute, nor shall any of the sons of Israel be a cult prostitute. 18"You shall not bring the hire of a harlot or the wages of a dog into the house of the LORD your God for any votive offering, for both of these are an abomination to the LORD your God“.</a:t>
            </a:r>
          </a:p>
          <a:p>
            <a:pPr algn="just"/>
            <a:r>
              <a:rPr lang="en-US" sz="2000" dirty="0" smtClean="0"/>
              <a:t/>
            </a:r>
            <a:br>
              <a:rPr lang="en-US" sz="2000" dirty="0" smtClean="0"/>
            </a:br>
            <a:r>
              <a:rPr lang="en-US" sz="2000" dirty="0" smtClean="0"/>
              <a:t>This behavior would have repeatedly </a:t>
            </a:r>
            <a:r>
              <a:rPr lang="en-US" sz="2000" b="1" dirty="0" smtClean="0"/>
              <a:t>jeopardized Israel's loyalty </a:t>
            </a:r>
            <a:r>
              <a:rPr lang="en-US" sz="2000" dirty="0" smtClean="0"/>
              <a:t>to God (social justice, etc.). In some versions of the Bible, the Hebrew word "</a:t>
            </a:r>
            <a:r>
              <a:rPr lang="en-US" sz="2000" b="1" i="1" dirty="0" err="1" smtClean="0"/>
              <a:t>qadesh</a:t>
            </a:r>
            <a:r>
              <a:rPr lang="en-US" sz="2000" dirty="0" smtClean="0"/>
              <a:t>", which translates the worship attitude associated with prostitution, was falsely translated as "</a:t>
            </a:r>
            <a:r>
              <a:rPr lang="en-US" sz="2000" b="1" dirty="0" smtClean="0"/>
              <a:t>sodomy</a:t>
            </a:r>
            <a:r>
              <a:rPr lang="en-US" sz="2000" dirty="0" smtClean="0"/>
              <a:t>," which was later exclusively associated with </a:t>
            </a:r>
            <a:r>
              <a:rPr lang="en-US" sz="2000" b="1" dirty="0" smtClean="0"/>
              <a:t>anal intercourse </a:t>
            </a:r>
            <a:r>
              <a:rPr lang="en-US" sz="1600" dirty="0" smtClean="0"/>
              <a:t>(especially between men, consenting or not).</a:t>
            </a:r>
            <a:endParaRPr lang="en-US" sz="2000" dirty="0" smtClean="0"/>
          </a:p>
        </p:txBody>
      </p:sp>
      <p:sp>
        <p:nvSpPr>
          <p:cNvPr id="8" name="Titre 6"/>
          <p:cNvSpPr>
            <a:spLocks noGrp="1" noChangeArrowheads="1"/>
          </p:cNvSpPr>
          <p:nvPr>
            <p:ph type="title" idx="4294967295"/>
          </p:nvPr>
        </p:nvSpPr>
        <p:spPr>
          <a:xfrm>
            <a:off x="0" y="1"/>
            <a:ext cx="8100294" cy="836783"/>
          </a:xfrm>
          <a:ln/>
        </p:spPr>
        <p:txBody>
          <a:bodyPr/>
          <a:lstStyle/>
          <a:p>
            <a:pPr algn="ctr"/>
            <a:r>
              <a:rPr lang="fr-FR" altLang="zh-CN" sz="2800" dirty="0" smtClean="0">
                <a:solidFill>
                  <a:schemeClr val="accent1">
                    <a:lumMod val="50000"/>
                  </a:schemeClr>
                </a:solidFill>
              </a:rPr>
              <a:t>3. </a:t>
            </a:r>
            <a:r>
              <a:rPr lang="en-US" altLang="zh-CN" sz="2800" dirty="0" smtClean="0">
                <a:solidFill>
                  <a:schemeClr val="accent1">
                    <a:lumMod val="50000"/>
                  </a:schemeClr>
                </a:solidFill>
              </a:rPr>
              <a:t>What the Bible says, and does not say</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12</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2"/>
            </a:pPr>
            <a:r>
              <a:rPr lang="en-US" sz="2000" b="1" dirty="0" smtClean="0"/>
              <a:t>The silence of the Gospels on "homosexual acts"</a:t>
            </a:r>
          </a:p>
          <a:p>
            <a:pPr marL="457200" indent="-457200"/>
            <a:endParaRPr lang="fr-FR" sz="2000" b="1" dirty="0"/>
          </a:p>
          <a:p>
            <a:pPr marL="457200" indent="-457200"/>
            <a:r>
              <a:rPr lang="en-US" sz="2000" dirty="0" smtClean="0"/>
              <a:t>2 / Certain considerations on statements of the New</a:t>
            </a:r>
            <a:br>
              <a:rPr lang="en-US" sz="2000" dirty="0" smtClean="0"/>
            </a:br>
            <a:r>
              <a:rPr lang="en-US" sz="2000" dirty="0" smtClean="0"/>
              <a:t>Testament regarding </a:t>
            </a:r>
            <a:r>
              <a:rPr lang="en-US" sz="2000" b="1" dirty="0" smtClean="0"/>
              <a:t>homosexual relationships </a:t>
            </a:r>
            <a:r>
              <a:rPr lang="en-US" sz="2000" dirty="0" smtClean="0"/>
              <a:t>must be pout back with caution in the </a:t>
            </a:r>
            <a:r>
              <a:rPr lang="en-US" sz="2000" b="1" dirty="0" smtClean="0"/>
              <a:t>Greek &amp; Roman socio-cultural </a:t>
            </a:r>
            <a:r>
              <a:rPr lang="en-US" sz="2000" dirty="0" smtClean="0"/>
              <a:t>context, in which </a:t>
            </a:r>
            <a:r>
              <a:rPr lang="en-US" sz="2000" b="1" dirty="0" smtClean="0"/>
              <a:t>Paul lived a difficult ministry </a:t>
            </a:r>
            <a:r>
              <a:rPr lang="en-US" sz="2000" dirty="0" smtClean="0"/>
              <a:t>where the</a:t>
            </a:r>
            <a:br>
              <a:rPr lang="en-US" sz="2000" dirty="0" smtClean="0"/>
            </a:br>
            <a:r>
              <a:rPr lang="en-US" sz="2000" dirty="0" smtClean="0"/>
              <a:t>early Christians often suffered the </a:t>
            </a:r>
            <a:r>
              <a:rPr lang="en-US" sz="2000" b="1" dirty="0" smtClean="0"/>
              <a:t>abuse of their</a:t>
            </a:r>
            <a:br>
              <a:rPr lang="en-US" sz="2000" b="1" dirty="0" smtClean="0"/>
            </a:br>
            <a:r>
              <a:rPr lang="en-US" sz="2000" b="1" dirty="0" smtClean="0"/>
              <a:t>Roman contemporaries </a:t>
            </a:r>
            <a:r>
              <a:rPr lang="en-US" sz="1600" dirty="0" smtClean="0"/>
              <a:t>(the only apostle to have spoken on this topic).</a:t>
            </a:r>
            <a:r>
              <a:rPr lang="en-US" sz="2000" dirty="0" smtClean="0"/>
              <a:t/>
            </a:r>
            <a:br>
              <a:rPr lang="en-US" sz="2000" dirty="0" smtClean="0"/>
            </a:br>
            <a:r>
              <a:rPr lang="en-US" sz="2000" dirty="0" smtClean="0"/>
              <a:t/>
            </a:r>
            <a:br>
              <a:rPr lang="en-US" sz="2000" dirty="0" smtClean="0"/>
            </a:br>
            <a:r>
              <a:rPr lang="en-US" sz="2000" dirty="0" smtClean="0"/>
              <a:t>In King James' translation, we read in 1 Corinthians 6: 9 that </a:t>
            </a:r>
            <a:r>
              <a:rPr lang="en-US" sz="2000" b="1" dirty="0" smtClean="0"/>
              <a:t>Paul accuses those who are "effeminate" </a:t>
            </a:r>
            <a:r>
              <a:rPr lang="en-US" sz="2000" dirty="0" smtClean="0"/>
              <a:t>and those who "</a:t>
            </a:r>
            <a:r>
              <a:rPr lang="en-US" sz="2000" b="1" dirty="0" smtClean="0"/>
              <a:t>abuse themselves</a:t>
            </a:r>
            <a:r>
              <a:rPr lang="en-US" sz="2000" dirty="0" smtClean="0"/>
              <a:t>". Unfortunately, some contemporary translations are worse because they use the term "homosexual“: it is a </a:t>
            </a:r>
            <a:r>
              <a:rPr lang="en-US" sz="2000" b="1" dirty="0" smtClean="0"/>
              <a:t>semantic </a:t>
            </a:r>
            <a:r>
              <a:rPr lang="en-US" sz="2000" b="1" dirty="0" err="1" smtClean="0"/>
              <a:t>hidjack</a:t>
            </a:r>
            <a:r>
              <a:rPr lang="en-US" sz="1600" dirty="0" smtClean="0"/>
              <a:t>!</a:t>
            </a:r>
            <a:endParaRPr lang="en-US" sz="2000" dirty="0" smtClean="0"/>
          </a:p>
          <a:p>
            <a:pPr marL="457200" indent="-457200"/>
            <a:endParaRPr lang="fr-FR" sz="2000" dirty="0" smtClean="0"/>
          </a:p>
          <a:p>
            <a:pPr marL="457200" indent="-457200" algn="just"/>
            <a:endParaRPr lang="fr-FR" sz="2000" dirty="0" smtClean="0"/>
          </a:p>
          <a:p>
            <a:pPr marL="457200" indent="-457200"/>
            <a:endParaRPr lang="fr-FR" sz="2000" b="1" dirty="0" smtClean="0"/>
          </a:p>
          <a:p>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a:t>
            </a:r>
            <a:r>
              <a:rPr lang="en-US" altLang="zh-CN" sz="2800" dirty="0" smtClean="0">
                <a:solidFill>
                  <a:schemeClr val="accent1">
                    <a:lumMod val="50000"/>
                  </a:schemeClr>
                </a:solidFill>
              </a:rPr>
              <a:t>What the Bible says, and does not say</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13</a:t>
            </a:fld>
            <a:endParaRPr lang="fr-FR" altLang="zh-CN" dirty="0"/>
          </a:p>
        </p:txBody>
      </p:sp>
      <p:sp>
        <p:nvSpPr>
          <p:cNvPr id="7" name="Sous-titre 2"/>
          <p:cNvSpPr>
            <a:spLocks noChangeArrowheads="1"/>
          </p:cNvSpPr>
          <p:nvPr/>
        </p:nvSpPr>
        <p:spPr bwMode="auto">
          <a:xfrm>
            <a:off x="323646" y="1196814"/>
            <a:ext cx="7632636" cy="5361792"/>
          </a:xfrm>
          <a:prstGeom prst="rect">
            <a:avLst/>
          </a:prstGeom>
          <a:noFill/>
          <a:ln w="9525" cmpd="sng">
            <a:noFill/>
            <a:miter lim="800000"/>
            <a:headEnd/>
            <a:tailEnd/>
          </a:ln>
        </p:spPr>
        <p:txBody>
          <a:bodyPr/>
          <a:lstStyle/>
          <a:p>
            <a:pPr marL="457200" indent="-457200"/>
            <a:endParaRPr lang="en-US" sz="2000" b="1" dirty="0" smtClean="0"/>
          </a:p>
          <a:p>
            <a:pPr marL="457200" indent="-457200">
              <a:buFont typeface="+mj-lt"/>
              <a:buAutoNum type="alphaUcPeriod" startAt="3"/>
            </a:pPr>
            <a:r>
              <a:rPr lang="en-US" sz="2000" b="1" dirty="0" smtClean="0"/>
              <a:t>The gradual amalgam between ritual prostitution and homosexuality</a:t>
            </a:r>
          </a:p>
          <a:p>
            <a:pPr marL="457200" indent="-457200"/>
            <a:endParaRPr lang="en-US" sz="2000" b="1" dirty="0" smtClean="0"/>
          </a:p>
          <a:p>
            <a:pPr algn="just"/>
            <a:endParaRPr lang="fr-FR" sz="2000" b="1" dirty="0" smtClean="0"/>
          </a:p>
          <a:p>
            <a:pPr algn="just"/>
            <a:r>
              <a:rPr lang="en-US" sz="2000" dirty="0" smtClean="0"/>
              <a:t>1 / The first word </a:t>
            </a:r>
            <a:r>
              <a:rPr lang="en-US" sz="2000" b="1" dirty="0" smtClean="0"/>
              <a:t>in the Greek text "</a:t>
            </a:r>
            <a:r>
              <a:rPr lang="en-US" sz="2000" b="1" i="1" dirty="0" err="1" smtClean="0"/>
              <a:t>malakos</a:t>
            </a:r>
            <a:r>
              <a:rPr lang="en-US" sz="2000" b="1" dirty="0" smtClean="0"/>
              <a:t>" has been translated as "effeminate" or "sweet" </a:t>
            </a:r>
            <a:r>
              <a:rPr lang="en-US" sz="2000" dirty="0" smtClean="0"/>
              <a:t>making more likely references to someone who lacks discipline and moral control. This word is used in other passages of the New Testament, </a:t>
            </a:r>
            <a:r>
              <a:rPr lang="en-US" sz="2000" b="1" dirty="0" smtClean="0"/>
              <a:t>without ever referring to sexuality.</a:t>
            </a:r>
          </a:p>
          <a:p>
            <a:pPr algn="just"/>
            <a:r>
              <a:rPr lang="en-US" sz="2000" dirty="0" smtClean="0"/>
              <a:t/>
            </a:r>
            <a:br>
              <a:rPr lang="en-US" sz="2000" dirty="0" smtClean="0"/>
            </a:br>
            <a:r>
              <a:rPr lang="en-US" sz="2000" dirty="0" smtClean="0"/>
              <a:t>The second Greek word that one finds is "</a:t>
            </a:r>
            <a:r>
              <a:rPr lang="en-US" sz="2000" b="1" dirty="0" err="1" smtClean="0"/>
              <a:t>arsenokoitai</a:t>
            </a:r>
            <a:r>
              <a:rPr lang="en-US" sz="2000" dirty="0" smtClean="0"/>
              <a:t>", it is quoted once in Corinthians and once in Timothy, but nowhere else in other literary texts of this time. It is derived from two Greek words, one meaning the "male, the man", and the other meaning "bed", which </a:t>
            </a:r>
            <a:r>
              <a:rPr lang="en-US" sz="2000" b="1" dirty="0" smtClean="0"/>
              <a:t>gives a euphemism </a:t>
            </a:r>
            <a:r>
              <a:rPr lang="en-US" sz="1600" dirty="0" smtClean="0"/>
              <a:t>(disguise of unpleasant ideas) </a:t>
            </a:r>
            <a:r>
              <a:rPr lang="en-US" sz="2000" b="1" dirty="0" smtClean="0"/>
              <a:t>to speak of a sexual relationship.</a:t>
            </a:r>
            <a:endParaRPr lang="fr-FR" sz="2000" b="1" dirty="0" smtClean="0"/>
          </a:p>
          <a:p>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a:t>
            </a:r>
            <a:r>
              <a:rPr lang="en-US" altLang="zh-CN" sz="2800" dirty="0" smtClean="0">
                <a:solidFill>
                  <a:schemeClr val="accent1">
                    <a:lumMod val="50000"/>
                  </a:schemeClr>
                </a:solidFill>
              </a:rPr>
              <a:t>What the Bible says, and does not say</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14</a:t>
            </a:fld>
            <a:endParaRPr lang="fr-FR" altLang="zh-CN" dirty="0"/>
          </a:p>
        </p:txBody>
      </p:sp>
      <p:sp>
        <p:nvSpPr>
          <p:cNvPr id="7" name="Sous-titre 2"/>
          <p:cNvSpPr>
            <a:spLocks noChangeArrowheads="1"/>
          </p:cNvSpPr>
          <p:nvPr/>
        </p:nvSpPr>
        <p:spPr bwMode="auto">
          <a:xfrm>
            <a:off x="323646" y="1124808"/>
            <a:ext cx="7632636" cy="543379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en-US" sz="2000" b="1" dirty="0" smtClean="0"/>
              <a:t>The gradual amalgam between ritual prostitution and homosexuality</a:t>
            </a:r>
          </a:p>
          <a:p>
            <a:pPr marL="457200" indent="-457200"/>
            <a:endParaRPr lang="fr-FR" sz="2000" b="1" dirty="0"/>
          </a:p>
          <a:p>
            <a:r>
              <a:rPr lang="en-US" sz="2000" dirty="0" smtClean="0"/>
              <a:t>2 / </a:t>
            </a:r>
            <a:r>
              <a:rPr lang="en-US" sz="2000" b="1" dirty="0" smtClean="0"/>
              <a:t>Other Greek words existed to describe a "homosexual" </a:t>
            </a:r>
            <a:r>
              <a:rPr lang="en-US" sz="2000" dirty="0" smtClean="0"/>
              <a:t>attitude, but they do not appear anywhere in the New Testament texts.</a:t>
            </a:r>
            <a:br>
              <a:rPr lang="en-US" sz="2000" dirty="0" smtClean="0"/>
            </a:br>
            <a:r>
              <a:rPr lang="en-US" sz="2000" dirty="0" smtClean="0"/>
              <a:t/>
            </a:r>
            <a:br>
              <a:rPr lang="en-US" sz="2000" dirty="0" smtClean="0"/>
            </a:br>
            <a:r>
              <a:rPr lang="en-US" sz="2000" dirty="0" smtClean="0"/>
              <a:t>The </a:t>
            </a:r>
            <a:r>
              <a:rPr lang="en-US" sz="2000" b="1" dirty="0" smtClean="0"/>
              <a:t>larger context </a:t>
            </a:r>
            <a:r>
              <a:rPr lang="en-US" sz="2000" dirty="0" smtClean="0"/>
              <a:t>(1 Corinthians 6): we see a </a:t>
            </a:r>
            <a:r>
              <a:rPr lang="en-US" sz="2000" b="1" dirty="0" smtClean="0"/>
              <a:t>Paul</a:t>
            </a:r>
            <a:r>
              <a:rPr lang="en-US" sz="2000" dirty="0" smtClean="0"/>
              <a:t> extremely concerned with the fight against prostitution, so it is possible that he</a:t>
            </a:r>
            <a:r>
              <a:rPr lang="en-US" sz="2000" b="1" dirty="0" smtClean="0"/>
              <a:t> is referring to the male prostitution of that time</a:t>
            </a:r>
            <a:r>
              <a:rPr lang="en-US" sz="2000" dirty="0" smtClean="0"/>
              <a:t>.</a:t>
            </a:r>
            <a:br>
              <a:rPr lang="en-US" sz="2000" dirty="0" smtClean="0"/>
            </a:br>
            <a:r>
              <a:rPr lang="en-US" sz="2000" dirty="0" smtClean="0"/>
              <a:t/>
            </a:r>
            <a:br>
              <a:rPr lang="en-US" sz="2000" dirty="0" smtClean="0"/>
            </a:br>
            <a:r>
              <a:rPr lang="en-US" sz="2000" dirty="0" smtClean="0"/>
              <a:t>Prostitution </a:t>
            </a:r>
            <a:r>
              <a:rPr lang="en-US" sz="2000" b="1" dirty="0" smtClean="0"/>
              <a:t>and pederasty </a:t>
            </a:r>
            <a:r>
              <a:rPr lang="en-US" sz="2000" dirty="0" smtClean="0"/>
              <a:t>(= sexual relation of an adult man with a child, still today ...) was one of the most common sexual acts practiced between men of the same sex.</a:t>
            </a:r>
            <a:br>
              <a:rPr lang="en-US" sz="2000" dirty="0" smtClean="0"/>
            </a:br>
            <a:r>
              <a:rPr lang="en-US" sz="2000" dirty="0" smtClean="0"/>
              <a:t/>
            </a:r>
            <a:br>
              <a:rPr lang="en-US" sz="2000" dirty="0" smtClean="0"/>
            </a:br>
            <a:r>
              <a:rPr lang="en-US" sz="1400" dirty="0" smtClean="0"/>
              <a:t>Source: Rev. Elder Don Eastman (founding member of the MCC)</a:t>
            </a:r>
            <a:endParaRPr lang="fr-FR" sz="2000" dirty="0" smtClean="0"/>
          </a:p>
          <a:p>
            <a:endParaRPr lang="fr-FR" sz="2000" dirty="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3. </a:t>
            </a:r>
            <a:r>
              <a:rPr lang="en-US" altLang="zh-CN" sz="2800" dirty="0" smtClean="0">
                <a:solidFill>
                  <a:schemeClr val="accent1">
                    <a:lumMod val="50000"/>
                  </a:schemeClr>
                </a:solidFill>
              </a:rPr>
              <a:t>What the Bible says, and does not say</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15</a:t>
            </a:fld>
            <a:endParaRPr lang="fr-FR" altLang="zh-CN" dirty="0"/>
          </a:p>
        </p:txBody>
      </p:sp>
      <p:sp>
        <p:nvSpPr>
          <p:cNvPr id="7" name="Sous-titre 2"/>
          <p:cNvSpPr>
            <a:spLocks noChangeArrowheads="1"/>
          </p:cNvSpPr>
          <p:nvPr/>
        </p:nvSpPr>
        <p:spPr bwMode="auto">
          <a:xfrm>
            <a:off x="323646" y="1196814"/>
            <a:ext cx="7632636" cy="536179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«Inclusives» Christian </a:t>
            </a:r>
            <a:r>
              <a:rPr lang="fr-FR" sz="2000" b="1" dirty="0" err="1" smtClean="0"/>
              <a:t>communities</a:t>
            </a:r>
            <a:endParaRPr lang="fr-FR" sz="2000" b="1" dirty="0" smtClean="0"/>
          </a:p>
          <a:p>
            <a:endParaRPr lang="fr-FR" sz="1400" dirty="0"/>
          </a:p>
          <a:p>
            <a:pPr algn="just"/>
            <a:r>
              <a:rPr lang="en-US" sz="2000" dirty="0" smtClean="0"/>
              <a:t>Since 1968, when the MCC (</a:t>
            </a:r>
            <a:r>
              <a:rPr lang="en-US" sz="2000" b="1" dirty="0" smtClean="0"/>
              <a:t>Metropolitan Community Church</a:t>
            </a:r>
            <a:r>
              <a:rPr lang="en-US" sz="2000" dirty="0" smtClean="0"/>
              <a:t>) was founded in the </a:t>
            </a:r>
            <a:r>
              <a:rPr lang="en-US" sz="2000" b="1" dirty="0" smtClean="0"/>
              <a:t>United States</a:t>
            </a:r>
            <a:r>
              <a:rPr lang="en-US" sz="2000" dirty="0" smtClean="0"/>
              <a:t>, the emergence of a strong community of gays and lesbians and the findings of </a:t>
            </a:r>
            <a:r>
              <a:rPr lang="en-US" sz="2000" b="1" dirty="0" smtClean="0"/>
              <a:t>new scientific studies </a:t>
            </a:r>
            <a:r>
              <a:rPr lang="en-US" sz="2000" dirty="0" smtClean="0"/>
              <a:t>have forced Christian churches to reconsider their positions.</a:t>
            </a:r>
          </a:p>
          <a:p>
            <a:pPr algn="just"/>
            <a:r>
              <a:rPr lang="en-US" sz="2000" dirty="0" smtClean="0"/>
              <a:t/>
            </a:r>
            <a:br>
              <a:rPr lang="en-US" sz="2000" dirty="0" smtClean="0"/>
            </a:br>
            <a:r>
              <a:rPr lang="en-US" sz="2000" dirty="0" smtClean="0"/>
              <a:t>An increasing number of biblical scholars and theologians now recognize that the </a:t>
            </a:r>
            <a:r>
              <a:rPr lang="en-US" sz="2000" b="1" dirty="0" smtClean="0"/>
              <a:t>scriptures do not condemn responsible, adult and loving relationships</a:t>
            </a:r>
            <a:r>
              <a:rPr lang="en-US" sz="2000" dirty="0" smtClean="0"/>
              <a:t> (and without "love..."?): These churches seem to be on the word of Paul who says:</a:t>
            </a:r>
          </a:p>
          <a:p>
            <a:pPr algn="just"/>
            <a:endParaRPr lang="fr-FR" altLang="en-US" dirty="0" smtClean="0">
              <a:solidFill>
                <a:srgbClr val="000000"/>
              </a:solidFill>
              <a:latin typeface="Trebuchet MS" pitchFamily="34" charset="0"/>
              <a:sym typeface="Trebuchet MS" pitchFamily="34" charset="0"/>
            </a:endParaRPr>
          </a:p>
          <a:p>
            <a:pPr algn="ctr"/>
            <a:r>
              <a:rPr lang="fr-FR" altLang="en-US" sz="2000" i="1" dirty="0" smtClean="0">
                <a:solidFill>
                  <a:srgbClr val="000000"/>
                </a:solidFill>
                <a:latin typeface="Trebuchet MS" pitchFamily="34" charset="0"/>
                <a:sym typeface="Trebuchet MS" pitchFamily="34" charset="0"/>
              </a:rPr>
              <a:t>«</a:t>
            </a:r>
            <a:r>
              <a:rPr lang="en-US" altLang="en-US" sz="2000" i="1" dirty="0" smtClean="0">
                <a:solidFill>
                  <a:srgbClr val="000000"/>
                </a:solidFill>
                <a:latin typeface="Trebuchet MS" pitchFamily="34" charset="0"/>
                <a:sym typeface="Trebuchet MS" pitchFamily="34" charset="0"/>
              </a:rPr>
              <a:t>The whole law finds its fullness in the following saying: Thou </a:t>
            </a:r>
            <a:r>
              <a:rPr lang="en-US" altLang="en-US" sz="2000" i="1" dirty="0" err="1" smtClean="0">
                <a:solidFill>
                  <a:srgbClr val="000000"/>
                </a:solidFill>
                <a:latin typeface="Trebuchet MS" pitchFamily="34" charset="0"/>
                <a:sym typeface="Trebuchet MS" pitchFamily="34" charset="0"/>
              </a:rPr>
              <a:t>shalt</a:t>
            </a:r>
            <a:r>
              <a:rPr lang="en-US" altLang="en-US" sz="2000" i="1" dirty="0" smtClean="0">
                <a:solidFill>
                  <a:srgbClr val="000000"/>
                </a:solidFill>
                <a:latin typeface="Trebuchet MS" pitchFamily="34" charset="0"/>
                <a:sym typeface="Trebuchet MS" pitchFamily="34" charset="0"/>
              </a:rPr>
              <a:t> love thy neighbor as thyself</a:t>
            </a:r>
            <a:r>
              <a:rPr lang="fr-FR" altLang="en-US" sz="2000" i="1" dirty="0" smtClean="0">
                <a:solidFill>
                  <a:srgbClr val="000000"/>
                </a:solidFill>
                <a:latin typeface="Trebuchet MS" pitchFamily="34" charset="0"/>
                <a:sym typeface="Trebuchet MS" pitchFamily="34" charset="0"/>
              </a:rPr>
              <a:t>» </a:t>
            </a:r>
          </a:p>
          <a:p>
            <a:pPr algn="ctr"/>
            <a:r>
              <a:rPr lang="fr-FR" altLang="en-US" sz="1400" dirty="0" smtClean="0">
                <a:solidFill>
                  <a:srgbClr val="000000"/>
                </a:solidFill>
                <a:latin typeface="Trebuchet MS" pitchFamily="34" charset="0"/>
                <a:sym typeface="Trebuchet MS" pitchFamily="34" charset="0"/>
              </a:rPr>
              <a:t>(</a:t>
            </a:r>
            <a:r>
              <a:rPr lang="fr-FR" altLang="en-US" sz="1400" dirty="0">
                <a:solidFill>
                  <a:srgbClr val="000000"/>
                </a:solidFill>
                <a:latin typeface="Trebuchet MS" pitchFamily="34" charset="0"/>
                <a:sym typeface="Trebuchet MS" pitchFamily="34" charset="0"/>
              </a:rPr>
              <a:t>Galates </a:t>
            </a:r>
            <a:r>
              <a:rPr lang="fr-FR" altLang="en-US" sz="1400" dirty="0" smtClean="0">
                <a:solidFill>
                  <a:srgbClr val="000000"/>
                </a:solidFill>
                <a:latin typeface="Trebuchet MS" pitchFamily="34" charset="0"/>
                <a:sym typeface="Trebuchet MS" pitchFamily="34" charset="0"/>
              </a:rPr>
              <a:t>- 5,14).</a:t>
            </a:r>
            <a:endParaRPr lang="fr-FR" altLang="en-US" i="1" dirty="0">
              <a:solidFill>
                <a:srgbClr val="000000"/>
              </a:solidFill>
              <a:latin typeface="Trebuchet MS" pitchFamily="34" charset="0"/>
              <a:sym typeface="Trebuchet MS" pitchFamily="34" charset="0"/>
            </a:endParaRPr>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800" dirty="0" smtClean="0">
                <a:solidFill>
                  <a:schemeClr val="accent1">
                    <a:lumMod val="50000"/>
                  </a:schemeClr>
                </a:solidFill>
              </a:rPr>
              <a:t>3. </a:t>
            </a:r>
            <a:r>
              <a:rPr lang="en-US" altLang="zh-CN" sz="2800" dirty="0" smtClean="0">
                <a:solidFill>
                  <a:schemeClr val="accent1">
                    <a:lumMod val="50000"/>
                  </a:schemeClr>
                </a:solidFill>
              </a:rPr>
              <a:t>What the Bible says, and does not say</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88963" cy="404748"/>
          </a:xfrm>
          <a:prstGeom prst="rect">
            <a:avLst/>
          </a:prstGeom>
          <a:noFill/>
          <a:ln>
            <a:noFill/>
          </a:ln>
        </p:spPr>
        <p:txBody>
          <a:bodyPr/>
          <a:lstStyle/>
          <a:p>
            <a:fld id="{BB28F3C4-E0FA-4069-85D4-CAC7C41F1E2E}" type="slidenum">
              <a:rPr lang="fr-FR" altLang="zh-CN"/>
              <a:pPr/>
              <a:t>16</a:t>
            </a:fld>
            <a:endParaRPr lang="fr-FR" altLang="zh-CN" dirty="0"/>
          </a:p>
        </p:txBody>
      </p:sp>
      <p:sp>
        <p:nvSpPr>
          <p:cNvPr id="8" name="Titre 6"/>
          <p:cNvSpPr>
            <a:spLocks noGrp="1" noChangeArrowheads="1"/>
          </p:cNvSpPr>
          <p:nvPr>
            <p:ph type="title" idx="4294967295"/>
          </p:nvPr>
        </p:nvSpPr>
        <p:spPr>
          <a:xfrm>
            <a:off x="457200" y="320675"/>
            <a:ext cx="7239000" cy="732127"/>
          </a:xfrm>
          <a:ln/>
        </p:spPr>
        <p:txBody>
          <a:bodyPr/>
          <a:lstStyle/>
          <a:p>
            <a:pPr algn="ctr"/>
            <a:r>
              <a:rPr lang="fr-FR" altLang="zh-CN" dirty="0" smtClean="0">
                <a:solidFill>
                  <a:schemeClr val="accent1">
                    <a:lumMod val="50000"/>
                  </a:schemeClr>
                </a:solidFill>
              </a:rPr>
              <a:t>4. </a:t>
            </a:r>
            <a:r>
              <a:rPr lang="fr-FR" altLang="zh-CN" dirty="0" err="1" smtClean="0">
                <a:solidFill>
                  <a:schemeClr val="accent1">
                    <a:lumMod val="50000"/>
                  </a:schemeClr>
                </a:solidFill>
              </a:rPr>
              <a:t>Qur’an</a:t>
            </a:r>
            <a:r>
              <a:rPr lang="fr-FR" altLang="zh-CN" dirty="0" smtClean="0">
                <a:solidFill>
                  <a:schemeClr val="accent1">
                    <a:lumMod val="50000"/>
                  </a:schemeClr>
                </a:solidFill>
              </a:rPr>
              <a:t> &amp; tradition</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11" name="Image 10" descr="C:\Users\Ludovic-Mohamed\Desktop\Documents\Couvertures livres islam avant garde homosex\gay_islam.jpg"/>
          <p:cNvPicPr/>
          <p:nvPr/>
        </p:nvPicPr>
        <p:blipFill>
          <a:blip r:embed="rId4" cstate="print"/>
          <a:srcRect/>
          <a:stretch>
            <a:fillRect/>
          </a:stretch>
        </p:blipFill>
        <p:spPr bwMode="auto">
          <a:xfrm>
            <a:off x="539664" y="1916874"/>
            <a:ext cx="3312276" cy="3600300"/>
          </a:xfrm>
          <a:prstGeom prst="rect">
            <a:avLst/>
          </a:prstGeom>
          <a:ln>
            <a:noFill/>
          </a:ln>
          <a:effectLst>
            <a:outerShdw blurRad="292100" dist="139700" dir="2700000" algn="tl" rotWithShape="0">
              <a:srgbClr val="333333">
                <a:alpha val="65000"/>
              </a:srgbClr>
            </a:outerShdw>
          </a:effectLst>
        </p:spPr>
      </p:pic>
      <p:pic>
        <p:nvPicPr>
          <p:cNvPr id="14" name="Image 13" descr="C:\Users\Ludovic-Mohamed\Desktop\Documents\Couvertures livres islam avant garde homosex\arab_homophobia2009_300px.jpg"/>
          <p:cNvPicPr/>
          <p:nvPr/>
        </p:nvPicPr>
        <p:blipFill>
          <a:blip r:embed="rId5" cstate="print"/>
          <a:srcRect/>
          <a:stretch>
            <a:fillRect/>
          </a:stretch>
        </p:blipFill>
        <p:spPr bwMode="auto">
          <a:xfrm>
            <a:off x="4283976" y="1556844"/>
            <a:ext cx="3024252" cy="42483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17</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pPr marL="457200" indent="-457200"/>
            <a:endParaRPr lang="en-US" sz="2000" b="1" dirty="0" smtClean="0"/>
          </a:p>
          <a:p>
            <a:pPr marL="457200" indent="-457200">
              <a:buFont typeface="+mj-lt"/>
              <a:buAutoNum type="alphaUcPeriod"/>
            </a:pPr>
            <a:r>
              <a:rPr lang="en-US" sz="2000" b="1" dirty="0" smtClean="0"/>
              <a:t>Quran &amp; the worshipers of </a:t>
            </a:r>
            <a:r>
              <a:rPr lang="en-US" sz="2000" b="1" i="1" dirty="0" err="1" smtClean="0"/>
              <a:t>Ishtaar</a:t>
            </a:r>
            <a:r>
              <a:rPr lang="en-US" sz="2000" b="1" dirty="0" smtClean="0"/>
              <a:t>: the “sodomites”?</a:t>
            </a:r>
          </a:p>
          <a:p>
            <a:endParaRPr lang="en-US" sz="2000" dirty="0" smtClean="0"/>
          </a:p>
          <a:p>
            <a:r>
              <a:rPr lang="en-US" sz="2000" dirty="0" smtClean="0"/>
              <a:t>Again, the verses about the </a:t>
            </a:r>
            <a:r>
              <a:rPr lang="en-US" sz="2000" b="1" dirty="0" smtClean="0"/>
              <a:t>people of Lot </a:t>
            </a:r>
            <a:r>
              <a:rPr lang="en-US" sz="2000" dirty="0" smtClean="0"/>
              <a:t>in the Quran actually deal with </a:t>
            </a:r>
            <a:r>
              <a:rPr lang="en-US" sz="2000" b="1" dirty="0" smtClean="0"/>
              <a:t>violent practices </a:t>
            </a:r>
            <a:r>
              <a:rPr lang="en-US" sz="2000" dirty="0" smtClean="0"/>
              <a:t>dedicated to a </a:t>
            </a:r>
            <a:r>
              <a:rPr lang="en-US" sz="2000" b="1" dirty="0" smtClean="0"/>
              <a:t>pagan goddess </a:t>
            </a:r>
            <a:r>
              <a:rPr lang="en-US" dirty="0" smtClean="0"/>
              <a:t>(nothing to do with "homosexuality," or love between two people of the same sex and consenting).</a:t>
            </a:r>
            <a:r>
              <a:rPr lang="en-US" sz="2000" dirty="0" smtClean="0"/>
              <a:t/>
            </a:r>
            <a:br>
              <a:rPr lang="en-US" sz="2000" dirty="0" smtClean="0"/>
            </a:br>
            <a:r>
              <a:rPr lang="en-US" sz="2000" dirty="0" smtClean="0"/>
              <a:t/>
            </a:r>
            <a:br>
              <a:rPr lang="en-US" sz="2000" dirty="0" smtClean="0"/>
            </a:br>
            <a:r>
              <a:rPr lang="en-US" sz="2000" b="1" dirty="0" smtClean="0"/>
              <a:t>Herodotus</a:t>
            </a:r>
            <a:r>
              <a:rPr lang="en-US" sz="2000" dirty="0" smtClean="0"/>
              <a:t>’ - an ancient historian (484-420 BC) - description of the </a:t>
            </a:r>
            <a:r>
              <a:rPr lang="en-US" sz="2000" b="1" dirty="0" smtClean="0"/>
              <a:t>Mesopotamian ritual rapes </a:t>
            </a:r>
            <a:r>
              <a:rPr lang="en-US" sz="2000" dirty="0" smtClean="0"/>
              <a:t>is very similar to the one made by the Quran:</a:t>
            </a:r>
            <a:br>
              <a:rPr lang="en-US" sz="2000" dirty="0" smtClean="0"/>
            </a:br>
            <a:endParaRPr lang="en-US" sz="2000" dirty="0" smtClean="0"/>
          </a:p>
          <a:p>
            <a:pPr algn="ctr"/>
            <a:r>
              <a:rPr lang="en-US" sz="2000" i="1" dirty="0" smtClean="0"/>
              <a:t>"... Once in his life the tradition is to sit in the temple of love [dedicated to the goddess Ishtar/Aphrodite] and have ... sex with a stranger ... men go and make their choice. Whatever the amount of money, the woman never refuses, because it would be a sin, money being sacred by the present tradition”.</a:t>
            </a:r>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a:solidFill>
                  <a:schemeClr val="accent1">
                    <a:lumMod val="50000"/>
                  </a:schemeClr>
                </a:solidFill>
              </a:rPr>
              <a:t>4</a:t>
            </a:r>
            <a:r>
              <a:rPr lang="fr-FR" altLang="zh-CN" sz="2400" dirty="0" smtClean="0">
                <a:solidFill>
                  <a:schemeClr val="accent1">
                    <a:lumMod val="50000"/>
                  </a:schemeClr>
                </a:solidFill>
              </a:rPr>
              <a:t>.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18</a:t>
            </a:fld>
            <a:endParaRPr lang="fr-FR" altLang="zh-CN" dirty="0"/>
          </a:p>
        </p:txBody>
      </p:sp>
      <p:sp>
        <p:nvSpPr>
          <p:cNvPr id="7" name="Sous-titre 2"/>
          <p:cNvSpPr>
            <a:spLocks noChangeArrowheads="1"/>
          </p:cNvSpPr>
          <p:nvPr/>
        </p:nvSpPr>
        <p:spPr bwMode="auto">
          <a:xfrm>
            <a:off x="323646" y="908790"/>
            <a:ext cx="7632636" cy="5649816"/>
          </a:xfrm>
          <a:prstGeom prst="rect">
            <a:avLst/>
          </a:prstGeom>
          <a:noFill/>
          <a:ln w="9525" cmpd="sng">
            <a:noFill/>
            <a:miter lim="800000"/>
            <a:headEnd/>
            <a:tailEnd/>
          </a:ln>
        </p:spPr>
        <p:txBody>
          <a:bodyPr/>
          <a:lstStyle/>
          <a:p>
            <a:pPr marL="457200" indent="-457200"/>
            <a:endParaRPr lang="en-US" sz="2000" b="1" dirty="0" smtClean="0"/>
          </a:p>
          <a:p>
            <a:pPr marL="457200" indent="-457200">
              <a:buFont typeface="+mj-lt"/>
              <a:buAutoNum type="alphaUcPeriod" startAt="2"/>
            </a:pPr>
            <a:r>
              <a:rPr lang="en-US" sz="2000" b="1" dirty="0" smtClean="0"/>
              <a:t>Systematic analysis: more than 70 verses in 9 chapters</a:t>
            </a:r>
          </a:p>
          <a:p>
            <a:pPr marL="457200" indent="-457200" algn="ctr"/>
            <a:r>
              <a:rPr lang="fr-FR" sz="1400" dirty="0" smtClean="0"/>
              <a:t>(</a:t>
            </a:r>
            <a:r>
              <a:rPr lang="en-US" sz="1400" dirty="0" smtClean="0"/>
              <a:t>7.80-84, 11.69-83,15.51-77, 21.71-75, 22.42-43, 25.40, 26.159-175, 27.54-58, 29.28-35, 37.133-138, 50.12-13, 54.32-40 37, 66.10...)</a:t>
            </a:r>
            <a:endParaRPr lang="fr-FR" sz="1400" dirty="0" smtClean="0"/>
          </a:p>
          <a:p>
            <a:endParaRPr lang="fr-FR" sz="1000" dirty="0"/>
          </a:p>
          <a:p>
            <a:pPr algn="just"/>
            <a:r>
              <a:rPr lang="fr-FR" sz="2000" dirty="0" err="1" smtClean="0"/>
              <a:t>Some</a:t>
            </a:r>
            <a:r>
              <a:rPr lang="fr-FR" sz="2000" dirty="0" smtClean="0"/>
              <a:t> verses are </a:t>
            </a:r>
            <a:r>
              <a:rPr lang="fr-FR" sz="2000" dirty="0" err="1" smtClean="0"/>
              <a:t>very</a:t>
            </a:r>
            <a:r>
              <a:rPr lang="fr-FR" sz="2000" dirty="0" smtClean="0"/>
              <a:t> </a:t>
            </a:r>
            <a:r>
              <a:rPr lang="fr-FR" sz="2000" dirty="0" err="1" smtClean="0"/>
              <a:t>clear</a:t>
            </a:r>
            <a:r>
              <a:rPr lang="fr-FR" sz="2000" dirty="0" smtClean="0"/>
              <a:t> (7.80):</a:t>
            </a:r>
          </a:p>
          <a:p>
            <a:pPr algn="just"/>
            <a:endParaRPr lang="fr-FR" sz="2000" dirty="0" smtClean="0"/>
          </a:p>
          <a:p>
            <a:pPr algn="just"/>
            <a:endParaRPr lang="fr-FR" sz="2000" dirty="0" smtClean="0"/>
          </a:p>
          <a:p>
            <a:pPr algn="just"/>
            <a:endParaRPr lang="fr-FR" sz="2000" i="1"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9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900" dirty="0" smtClean="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buFontTx/>
              <a:buChar char="-"/>
            </a:pPr>
            <a:r>
              <a:rPr lang="en-US" sz="2000" b="1" dirty="0" smtClean="0"/>
              <a:t>It can not be homosexuality </a:t>
            </a:r>
            <a:r>
              <a:rPr lang="en-US" sz="2000" dirty="0" smtClean="0"/>
              <a:t>(</a:t>
            </a:r>
            <a:r>
              <a:rPr lang="en-US" sz="1600" dirty="0" smtClean="0"/>
              <a:t>which has always existed</a:t>
            </a:r>
            <a:r>
              <a:rPr lang="en-US" sz="2000" dirty="0" smtClean="0"/>
              <a:t>), but criminal behavior (</a:t>
            </a:r>
            <a:r>
              <a:rPr lang="en-US" sz="1600" dirty="0" smtClean="0"/>
              <a:t>"piracy", "rape" with young men but also young women, etc.)</a:t>
            </a:r>
            <a:r>
              <a:rPr lang="en-US" sz="2000" dirty="0" smtClean="0"/>
              <a:t>.</a:t>
            </a:r>
          </a:p>
          <a:p>
            <a:pPr marL="273050" indent="-273050" algn="just">
              <a:lnSpc>
                <a:spcPct val="90000"/>
              </a:lnSpc>
              <a:spcBef>
                <a:spcPts val="600"/>
              </a:spcBef>
              <a:buClr>
                <a:schemeClr val="tx2"/>
              </a:buClr>
              <a:buSzPct val="73000"/>
              <a:buFontTx/>
              <a:buChar char="-"/>
            </a:pPr>
            <a:endParaRPr lang="en-US" dirty="0" smtClean="0"/>
          </a:p>
          <a:p>
            <a:pPr marL="273050" indent="-273050" algn="just">
              <a:lnSpc>
                <a:spcPct val="90000"/>
              </a:lnSpc>
              <a:spcBef>
                <a:spcPts val="600"/>
              </a:spcBef>
              <a:buClr>
                <a:schemeClr val="tx2"/>
              </a:buClr>
              <a:buSzPct val="73000"/>
              <a:buFontTx/>
              <a:buChar char="-"/>
            </a:pPr>
            <a:r>
              <a:rPr lang="en-US" sz="2000" dirty="0" smtClean="0"/>
              <a:t>It </a:t>
            </a:r>
            <a:r>
              <a:rPr lang="en-US" sz="2000" b="1" dirty="0" smtClean="0"/>
              <a:t>never speaks of "lesbian" </a:t>
            </a:r>
            <a:r>
              <a:rPr lang="en-US" sz="2000" dirty="0" smtClean="0"/>
              <a:t>women, yet Lot's wife died too (</a:t>
            </a:r>
            <a:r>
              <a:rPr lang="en-US" sz="1600" dirty="0" smtClean="0"/>
              <a:t>non-coherent, non-systematic / systemic analysis</a:t>
            </a:r>
            <a:r>
              <a:rPr lang="en-US" sz="2000" dirty="0" smtClean="0"/>
              <a:t>).</a:t>
            </a: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0" name="Rectangle 4"/>
          <p:cNvSpPr>
            <a:spLocks noChangeArrowheads="1"/>
          </p:cNvSpPr>
          <p:nvPr/>
        </p:nvSpPr>
        <p:spPr bwMode="auto">
          <a:xfrm>
            <a:off x="395652" y="2564928"/>
            <a:ext cx="7200900" cy="958660"/>
          </a:xfrm>
          <a:prstGeom prst="rect">
            <a:avLst/>
          </a:prstGeom>
          <a:noFill/>
          <a:ln w="9525">
            <a:noFill/>
            <a:miter lim="800000"/>
            <a:headEnd/>
            <a:tailEnd/>
          </a:ln>
        </p:spPr>
        <p:txBody>
          <a:bodyPr>
            <a:spAutoFit/>
          </a:bodyPr>
          <a:lstStyle/>
          <a:p>
            <a:pPr algn="ctr" rtl="1">
              <a:lnSpc>
                <a:spcPct val="150000"/>
              </a:lnSpc>
            </a:pPr>
            <a:r>
              <a:rPr lang="ar-DZ" sz="2000" dirty="0"/>
              <a:t>وَلُوطًا إِذْ قَالَ لِقَوْمِهِ أَتَأْتُونَ الْفَاحِشَةَ مَا سَبَقَكُم </a:t>
            </a:r>
            <a:r>
              <a:rPr lang="ar-DZ" sz="2000" dirty="0" err="1"/>
              <a:t>بِهَا</a:t>
            </a:r>
            <a:r>
              <a:rPr lang="ar-DZ" sz="2000" dirty="0"/>
              <a:t> مِنْ أَحَدٍ مِّن </a:t>
            </a:r>
            <a:r>
              <a:rPr lang="ar-DZ" sz="2000" dirty="0" smtClean="0"/>
              <a:t>الْعَالَمِينَ</a:t>
            </a:r>
            <a:endParaRPr lang="ar-DZ" sz="2000" dirty="0"/>
          </a:p>
          <a:p>
            <a:pPr algn="ctr" rtl="1">
              <a:lnSpc>
                <a:spcPct val="150000"/>
              </a:lnSpc>
            </a:pPr>
            <a:r>
              <a:rPr lang="ar-DZ" sz="2000" dirty="0"/>
              <a:t>سورة الاعراف</a:t>
            </a:r>
          </a:p>
        </p:txBody>
      </p:sp>
      <p:sp>
        <p:nvSpPr>
          <p:cNvPr id="11" name="Rectangle 4"/>
          <p:cNvSpPr>
            <a:spLocks noChangeArrowheads="1"/>
          </p:cNvSpPr>
          <p:nvPr/>
        </p:nvSpPr>
        <p:spPr bwMode="auto">
          <a:xfrm>
            <a:off x="395652" y="3573012"/>
            <a:ext cx="7200900" cy="1015663"/>
          </a:xfrm>
          <a:prstGeom prst="rect">
            <a:avLst/>
          </a:prstGeom>
          <a:noFill/>
          <a:ln w="9525">
            <a:noFill/>
            <a:miter lim="800000"/>
            <a:headEnd/>
            <a:tailEnd/>
          </a:ln>
        </p:spPr>
        <p:txBody>
          <a:bodyPr wrap="square">
            <a:spAutoFit/>
          </a:bodyPr>
          <a:lstStyle/>
          <a:p>
            <a:pPr algn="ctr" rtl="1"/>
            <a:r>
              <a:rPr lang="fr-FR" sz="2000" i="1" dirty="0" smtClean="0"/>
              <a:t>«</a:t>
            </a:r>
            <a:r>
              <a:rPr lang="en-US" sz="2000" i="1" dirty="0" smtClean="0"/>
              <a:t>And [We had sent] Lot when he said to his people, "Do you commit such </a:t>
            </a:r>
            <a:r>
              <a:rPr lang="en-US" sz="2000" b="1" i="1" dirty="0" smtClean="0"/>
              <a:t>immorality as no one has preceded you with </a:t>
            </a:r>
            <a:r>
              <a:rPr lang="en-US" sz="2000" i="1" dirty="0" smtClean="0"/>
              <a:t>from among the worlds?</a:t>
            </a:r>
            <a:r>
              <a:rPr lang="fr-FR" sz="2000" i="1" dirty="0" smtClean="0"/>
              <a:t>»</a:t>
            </a:r>
            <a:endParaRPr lang="ar-DZ" sz="2000" i="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19</a:t>
            </a:fld>
            <a:endParaRPr lang="fr-FR" altLang="zh-CN" dirty="0"/>
          </a:p>
        </p:txBody>
      </p:sp>
      <p:sp>
        <p:nvSpPr>
          <p:cNvPr id="7" name="Sous-titre 2"/>
          <p:cNvSpPr>
            <a:spLocks noChangeArrowheads="1"/>
          </p:cNvSpPr>
          <p:nvPr/>
        </p:nvSpPr>
        <p:spPr bwMode="auto">
          <a:xfrm>
            <a:off x="179634" y="0"/>
            <a:ext cx="8208684" cy="620766"/>
          </a:xfrm>
          <a:prstGeom prst="rect">
            <a:avLst/>
          </a:prstGeom>
          <a:noFill/>
          <a:ln w="9525" cmpd="sng">
            <a:noFill/>
            <a:miter lim="800000"/>
            <a:headEnd/>
            <a:tailEnd/>
          </a:ln>
        </p:spPr>
        <p:txBody>
          <a:bodyPr/>
          <a:lstStyle/>
          <a:p>
            <a:pPr marL="457200" indent="-457200"/>
            <a:endParaRPr lang="en-US" sz="2000" b="1" dirty="0" smtClean="0"/>
          </a:p>
          <a:p>
            <a:pPr marL="457200" indent="-457200">
              <a:buFont typeface="+mj-lt"/>
              <a:buAutoNum type="alphaUcPeriod" startAt="3"/>
            </a:pPr>
            <a:r>
              <a:rPr lang="en-US" sz="2000" b="1" dirty="0" smtClean="0"/>
              <a:t>Other inconsistencies:  “liars” &amp; “</a:t>
            </a:r>
            <a:r>
              <a:rPr lang="en-US" sz="2000" b="1" dirty="0" err="1" smtClean="0"/>
              <a:t>thiefs”</a:t>
            </a:r>
            <a:r>
              <a:rPr lang="en-US" sz="2000" b="1" i="1" dirty="0" err="1" smtClean="0"/>
              <a:t>hadith</a:t>
            </a:r>
            <a:r>
              <a:rPr lang="en-US" sz="2000" b="1" dirty="0" smtClean="0"/>
              <a:t> classification</a:t>
            </a:r>
            <a:endParaRPr lang="en-US" sz="2000" b="1" i="1" dirty="0" smtClean="0"/>
          </a:p>
          <a:p>
            <a:endParaRPr lang="fr-FR" sz="2000" dirty="0"/>
          </a:p>
          <a:p>
            <a:pPr algn="just"/>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10" name="il_fi" descr="http://www.islamic-awareness.org/Hadith/Ulum/had1.gif"/>
          <p:cNvPicPr/>
          <p:nvPr/>
        </p:nvPicPr>
        <p:blipFill>
          <a:blip r:embed="rId4" r:link="rId5" cstate="print"/>
          <a:srcRect/>
          <a:stretch>
            <a:fillRect/>
          </a:stretch>
        </p:blipFill>
        <p:spPr bwMode="auto">
          <a:xfrm>
            <a:off x="1763766" y="908790"/>
            <a:ext cx="4680390" cy="1368114"/>
          </a:xfrm>
          <a:prstGeom prst="rect">
            <a:avLst/>
          </a:prstGeom>
          <a:noFill/>
          <a:ln w="9525">
            <a:solidFill>
              <a:srgbClr val="0000FF"/>
            </a:solidFill>
            <a:miter lim="800000"/>
            <a:headEnd/>
            <a:tailEnd/>
          </a:ln>
        </p:spPr>
      </p:pic>
      <p:pic>
        <p:nvPicPr>
          <p:cNvPr id="11" name="il_fi" descr="http://www.islamic-awareness.org/Hadith/Ulum/had3.gif"/>
          <p:cNvPicPr/>
          <p:nvPr/>
        </p:nvPicPr>
        <p:blipFill>
          <a:blip r:embed="rId6" r:link="rId7" cstate="print"/>
          <a:srcRect/>
          <a:stretch>
            <a:fillRect/>
          </a:stretch>
        </p:blipFill>
        <p:spPr bwMode="auto">
          <a:xfrm>
            <a:off x="179634" y="2348909"/>
            <a:ext cx="3923946" cy="4509091"/>
          </a:xfrm>
          <a:prstGeom prst="rect">
            <a:avLst/>
          </a:prstGeom>
          <a:noFill/>
          <a:ln w="9525">
            <a:solidFill>
              <a:srgbClr val="0000FF"/>
            </a:solidFill>
            <a:miter lim="800000"/>
            <a:headEnd/>
            <a:tailEnd/>
          </a:ln>
        </p:spPr>
      </p:pic>
      <p:pic>
        <p:nvPicPr>
          <p:cNvPr id="12" name="il_fi" descr="http://www.google.fr/url?source=imglanding&amp;ct=img&amp;q=http://www.islamic-awareness.org/Hadith/Ulum/had2.gif&amp;sa=X&amp;ei=1nRMVYDhJMfzUPO7gJAJ&amp;ved=0CAkQ8wc&amp;usg=AFQjCNHFhnbxzBF3S50U3H4NDnsu8Pul-w"/>
          <p:cNvPicPr/>
          <p:nvPr/>
        </p:nvPicPr>
        <p:blipFill>
          <a:blip r:embed="rId8" r:link="rId9" cstate="print"/>
          <a:srcRect/>
          <a:stretch>
            <a:fillRect/>
          </a:stretch>
        </p:blipFill>
        <p:spPr bwMode="auto">
          <a:xfrm>
            <a:off x="4139964" y="2348910"/>
            <a:ext cx="3958832" cy="4509090"/>
          </a:xfrm>
          <a:prstGeom prst="rect">
            <a:avLst/>
          </a:prstGeom>
          <a:noFill/>
          <a:ln w="9525">
            <a:solidFill>
              <a:srgbClr val="548DD4"/>
            </a:solidFill>
            <a:miter lim="800000"/>
            <a:headEnd/>
            <a:tailEnd/>
          </a:ln>
        </p:spPr>
      </p:pic>
    </p:spTree>
  </p:cSld>
  <p:clrMapOvr>
    <a:masterClrMapping/>
  </p:clrMapOvr>
  <p:transition>
    <p:fade thruBlk="1"/>
    <p:sndAc>
      <p:stSnd>
        <p:snd r:embed="rId2" name="breez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444951" cy="404748"/>
          </a:xfrm>
          <a:prstGeom prst="rect">
            <a:avLst/>
          </a:prstGeom>
          <a:noFill/>
          <a:ln>
            <a:noFill/>
          </a:ln>
        </p:spPr>
        <p:txBody>
          <a:bodyPr/>
          <a:lstStyle/>
          <a:p>
            <a:fld id="{BB28F3C4-E0FA-4069-85D4-CAC7C41F1E2E}" type="slidenum">
              <a:rPr lang="fr-FR" altLang="zh-CN"/>
              <a:pPr/>
              <a:t>2</a:t>
            </a:fld>
            <a:endParaRPr lang="fr-FR" altLang="zh-CN" dirty="0"/>
          </a:p>
        </p:txBody>
      </p:sp>
      <p:sp>
        <p:nvSpPr>
          <p:cNvPr id="7" name="Sous-titre 2"/>
          <p:cNvSpPr>
            <a:spLocks noChangeArrowheads="1"/>
          </p:cNvSpPr>
          <p:nvPr/>
        </p:nvSpPr>
        <p:spPr bwMode="auto">
          <a:xfrm>
            <a:off x="323646" y="1052802"/>
            <a:ext cx="7632636" cy="5505804"/>
          </a:xfrm>
          <a:prstGeom prst="rect">
            <a:avLst/>
          </a:prstGeom>
          <a:noFill/>
          <a:ln w="9525" cmpd="sng">
            <a:noFill/>
            <a:miter lim="800000"/>
            <a:headEnd/>
            <a:tailEnd/>
          </a:ln>
        </p:spPr>
        <p:txBody>
          <a:bodyPr/>
          <a:lstStyle/>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Gender studies applied to the three monotheisms: an ethical revolution?</a:t>
            </a:r>
          </a:p>
          <a:p>
            <a:pPr marL="457200" indent="-457200" algn="just">
              <a:lnSpc>
                <a:spcPct val="90000"/>
              </a:lnSpc>
              <a:spcBef>
                <a:spcPts val="600"/>
              </a:spcBef>
              <a:buClr>
                <a:schemeClr val="tx2"/>
              </a:buClr>
              <a:buSzPct val="73000"/>
              <a:buFont typeface="+mj-lt"/>
              <a:buAutoNum type="arabicPeriod"/>
            </a:pPr>
            <a:endParaRPr 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The Patriarchal Ethics of Semitic Judaism</a:t>
            </a:r>
          </a:p>
          <a:p>
            <a:pPr marL="457200" indent="-457200" algn="just">
              <a:lnSpc>
                <a:spcPct val="90000"/>
              </a:lnSpc>
              <a:spcBef>
                <a:spcPts val="600"/>
              </a:spcBef>
              <a:buClr>
                <a:schemeClr val="tx2"/>
              </a:buClr>
              <a:buSzPct val="73000"/>
              <a:buFont typeface="+mj-lt"/>
              <a:buAutoNum type="arabicPeriod"/>
            </a:pPr>
            <a:endParaRPr 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What the Bible says, and does not say</a:t>
            </a:r>
          </a:p>
          <a:p>
            <a:pPr marL="457200" indent="-457200" algn="just">
              <a:lnSpc>
                <a:spcPct val="90000"/>
              </a:lnSpc>
              <a:spcBef>
                <a:spcPts val="600"/>
              </a:spcBef>
              <a:buClr>
                <a:schemeClr val="tx2"/>
              </a:buClr>
              <a:buSzPct val="73000"/>
              <a:buFont typeface="+mj-lt"/>
              <a:buAutoNum type="arabicPeriod"/>
            </a:pPr>
            <a:endParaRPr 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The Quran and the tradition of the Prophet of Islam ASWS</a:t>
            </a:r>
          </a:p>
          <a:p>
            <a:pPr marL="457200" indent="-457200" algn="just">
              <a:lnSpc>
                <a:spcPct val="90000"/>
              </a:lnSpc>
              <a:spcBef>
                <a:spcPts val="600"/>
              </a:spcBef>
              <a:buClr>
                <a:schemeClr val="tx2"/>
              </a:buClr>
              <a:buSzPct val="73000"/>
              <a:buFont typeface="+mj-lt"/>
              <a:buAutoNum type="arabicPeriod"/>
            </a:pPr>
            <a:endParaRPr 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Fascism: product of the social context, cultural facade and / or religiosity?</a:t>
            </a:r>
          </a:p>
          <a:p>
            <a:pPr marL="457200" indent="-457200" algn="just">
              <a:lnSpc>
                <a:spcPct val="90000"/>
              </a:lnSpc>
              <a:spcBef>
                <a:spcPts val="600"/>
              </a:spcBef>
              <a:buClr>
                <a:schemeClr val="tx2"/>
              </a:buClr>
              <a:buSzPct val="73000"/>
              <a:buFont typeface="+mj-lt"/>
              <a:buAutoNum type="arabicPeriod"/>
            </a:pPr>
            <a:endParaRPr 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a:t>
            </a:r>
            <a:r>
              <a:rPr lang="en-US" sz="2000" dirty="0" err="1" smtClean="0">
                <a:solidFill>
                  <a:srgbClr val="000000"/>
                </a:solidFill>
                <a:latin typeface="Trebuchet MS" pitchFamily="34" charset="0"/>
                <a:sym typeface="Trebuchet MS" pitchFamily="34" charset="0"/>
              </a:rPr>
              <a:t>Infrahumanization</a:t>
            </a:r>
            <a:r>
              <a:rPr lang="en-US" sz="2000" dirty="0" smtClean="0">
                <a:solidFill>
                  <a:srgbClr val="000000"/>
                </a:solidFill>
                <a:latin typeface="Trebuchet MS" pitchFamily="34" charset="0"/>
                <a:sym typeface="Trebuchet MS" pitchFamily="34" charset="0"/>
              </a:rPr>
              <a:t>”: fascistic </a:t>
            </a:r>
            <a:r>
              <a:rPr lang="en-US" sz="2000" dirty="0" err="1" smtClean="0">
                <a:solidFill>
                  <a:srgbClr val="000000"/>
                </a:solidFill>
                <a:latin typeface="Trebuchet MS" pitchFamily="34" charset="0"/>
                <a:sym typeface="Trebuchet MS" pitchFamily="34" charset="0"/>
              </a:rPr>
              <a:t>scapegoating</a:t>
            </a:r>
            <a:r>
              <a:rPr lang="en-US" sz="2000" dirty="0" smtClean="0">
                <a:solidFill>
                  <a:srgbClr val="000000"/>
                </a:solidFill>
                <a:latin typeface="Trebuchet MS" pitchFamily="34" charset="0"/>
                <a:sym typeface="Trebuchet MS" pitchFamily="34" charset="0"/>
              </a:rPr>
              <a:t> of </a:t>
            </a:r>
            <a:r>
              <a:rPr lang="en-US" sz="2000" dirty="0" err="1" smtClean="0">
                <a:solidFill>
                  <a:srgbClr val="000000"/>
                </a:solidFill>
                <a:latin typeface="Trebuchet MS" pitchFamily="34" charset="0"/>
                <a:sym typeface="Trebuchet MS" pitchFamily="34" charset="0"/>
              </a:rPr>
              <a:t>minroties</a:t>
            </a:r>
            <a:r>
              <a:rPr lang="en-US" sz="2000" dirty="0" smtClean="0">
                <a:solidFill>
                  <a:srgbClr val="000000"/>
                </a:solidFill>
                <a:latin typeface="Trebuchet MS" pitchFamily="34" charset="0"/>
                <a:sym typeface="Trebuchet MS" pitchFamily="34" charset="0"/>
              </a:rPr>
              <a:t>, theoretically and practically</a:t>
            </a:r>
          </a:p>
          <a:p>
            <a:pPr marL="457200" indent="-457200" algn="just">
              <a:lnSpc>
                <a:spcPct val="90000"/>
              </a:lnSpc>
              <a:spcBef>
                <a:spcPts val="600"/>
              </a:spcBef>
              <a:buClr>
                <a:schemeClr val="tx2"/>
              </a:buClr>
              <a:buSzPct val="73000"/>
              <a:buFont typeface="+mj-lt"/>
              <a:buAutoNum type="arabicPeriod"/>
            </a:pPr>
            <a:endParaRPr lang="en-US" sz="2000" dirty="0" smtClean="0">
              <a:solidFill>
                <a:srgbClr val="000000"/>
              </a:solidFill>
              <a:latin typeface="Trebuchet MS" pitchFamily="34" charset="0"/>
              <a:sym typeface="Trebuchet MS" pitchFamily="34" charset="0"/>
            </a:endParaRPr>
          </a:p>
          <a:p>
            <a:pPr marL="457200" indent="-457200" algn="just">
              <a:lnSpc>
                <a:spcPct val="90000"/>
              </a:lnSpc>
              <a:spcBef>
                <a:spcPts val="600"/>
              </a:spcBef>
              <a:buClr>
                <a:schemeClr val="tx2"/>
              </a:buClr>
              <a:buSzPct val="73000"/>
              <a:buFont typeface="+mj-lt"/>
              <a:buAutoNum type="arabicPeriod"/>
            </a:pPr>
            <a:r>
              <a:rPr lang="en-US" sz="2000" dirty="0" smtClean="0">
                <a:solidFill>
                  <a:srgbClr val="000000"/>
                </a:solidFill>
                <a:latin typeface="Trebuchet MS" pitchFamily="34" charset="0"/>
                <a:sym typeface="Trebuchet MS" pitchFamily="34" charset="0"/>
              </a:rPr>
              <a:t>Example of LGBT interfaith associative network</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467658" y="188730"/>
            <a:ext cx="7239000" cy="732127"/>
          </a:xfrm>
          <a:ln/>
        </p:spPr>
        <p:txBody>
          <a:bodyPr/>
          <a:lstStyle/>
          <a:p>
            <a:pPr algn="ctr"/>
            <a:r>
              <a:rPr lang="fr-FR" altLang="zh-CN" dirty="0" smtClean="0">
                <a:solidFill>
                  <a:schemeClr val="accent1">
                    <a:lumMod val="50000"/>
                  </a:schemeClr>
                </a:solidFill>
              </a:rPr>
              <a:t>SUMMARY</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20</a:t>
            </a:fld>
            <a:endParaRPr lang="fr-FR" altLang="zh-CN" dirty="0"/>
          </a:p>
        </p:txBody>
      </p:sp>
      <p:sp>
        <p:nvSpPr>
          <p:cNvPr id="7" name="Sous-titre 2"/>
          <p:cNvSpPr>
            <a:spLocks noChangeArrowheads="1"/>
          </p:cNvSpPr>
          <p:nvPr/>
        </p:nvSpPr>
        <p:spPr bwMode="auto">
          <a:xfrm>
            <a:off x="251640" y="1124808"/>
            <a:ext cx="7848654" cy="543379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en-US" sz="2000" b="1" dirty="0" smtClean="0"/>
              <a:t>Other inconsistencies</a:t>
            </a:r>
            <a:r>
              <a:rPr lang="fr-FR" sz="2000" b="1" dirty="0" smtClean="0"/>
              <a:t>: </a:t>
            </a:r>
            <a:r>
              <a:rPr lang="fr-FR" sz="2000" b="1" dirty="0" err="1" smtClean="0"/>
              <a:t>Prophet</a:t>
            </a:r>
            <a:r>
              <a:rPr lang="fr-FR" sz="2000" b="1" dirty="0" smtClean="0"/>
              <a:t> ‘s </a:t>
            </a:r>
            <a:r>
              <a:rPr lang="fr-FR" sz="1200" dirty="0" smtClean="0"/>
              <a:t>ASWS  </a:t>
            </a:r>
            <a:r>
              <a:rPr lang="fr-FR" sz="2000" b="1" dirty="0" smtClean="0"/>
              <a:t>inclusive traditions</a:t>
            </a:r>
          </a:p>
          <a:p>
            <a:pPr algn="just"/>
            <a:endParaRPr lang="fr-FR" sz="2000" dirty="0" smtClean="0"/>
          </a:p>
          <a:p>
            <a:pPr algn="just"/>
            <a:endParaRPr lang="fr-FR" sz="2000" dirty="0"/>
          </a:p>
          <a:p>
            <a:r>
              <a:rPr lang="en-US" sz="2000" dirty="0" smtClean="0"/>
              <a:t>Companion </a:t>
            </a:r>
            <a:r>
              <a:rPr lang="en-US" sz="2000" b="1" dirty="0" smtClean="0"/>
              <a:t>Abu Hurraïra reported a mukhanathan </a:t>
            </a:r>
            <a:r>
              <a:rPr lang="en-US" sz="2000" dirty="0" smtClean="0"/>
              <a:t>who had dyed his hands and feet with </a:t>
            </a:r>
            <a:r>
              <a:rPr lang="en-US" sz="2000" i="1" dirty="0" smtClean="0"/>
              <a:t>henna</a:t>
            </a:r>
            <a:r>
              <a:rPr lang="en-US" sz="2000" dirty="0" smtClean="0"/>
              <a:t>: the</a:t>
            </a:r>
            <a:r>
              <a:rPr lang="en-US" sz="2000" b="1" dirty="0" smtClean="0"/>
              <a:t> hallmarks of women's coquetry</a:t>
            </a:r>
            <a:r>
              <a:rPr lang="en-US" sz="2000" dirty="0" smtClean="0"/>
              <a:t>, like makeup nowadays. He was brought before the Prophet who asked:</a:t>
            </a:r>
            <a:br>
              <a:rPr lang="en-US" sz="2000" dirty="0" smtClean="0"/>
            </a:br>
            <a:endParaRPr lang="en-US" sz="2000" dirty="0" smtClean="0"/>
          </a:p>
          <a:p>
            <a:endParaRPr lang="en-US" sz="2000" dirty="0" smtClean="0"/>
          </a:p>
          <a:p>
            <a:pPr algn="ctr"/>
            <a:r>
              <a:rPr lang="en-US" sz="2000" i="1" dirty="0" smtClean="0"/>
              <a:t>"What's wrong with this man? It has been said, "Apostle of Allah! It affects the Women's Assembly! So he ordered him to be taken to a city near Medina. People said, "Apostle of Allah! Why not kill him? To which he replied, "</a:t>
            </a:r>
            <a:r>
              <a:rPr lang="en-US" sz="2000" b="1" i="1" dirty="0" smtClean="0"/>
              <a:t>I forbade anyone to kill people who pray</a:t>
            </a:r>
            <a:r>
              <a:rPr lang="en-US" sz="2000" i="1" dirty="0" smtClean="0"/>
              <a:t>" </a:t>
            </a:r>
            <a:r>
              <a:rPr lang="en-US" sz="1600" i="1" dirty="0" smtClean="0"/>
              <a:t>(</a:t>
            </a:r>
            <a:r>
              <a:rPr lang="en-US" sz="1600" i="1" dirty="0" err="1" smtClean="0"/>
              <a:t>Sunan</a:t>
            </a:r>
            <a:r>
              <a:rPr lang="en-US" sz="1600" i="1" dirty="0" smtClean="0"/>
              <a:t> Abu </a:t>
            </a:r>
            <a:r>
              <a:rPr lang="en-US" sz="1600" i="1" dirty="0" err="1" smtClean="0"/>
              <a:t>Dawud</a:t>
            </a:r>
            <a:r>
              <a:rPr lang="en-US" sz="1600" i="1" dirty="0" smtClean="0"/>
              <a:t>, Book 41, Number 4910).</a:t>
            </a:r>
            <a:br>
              <a:rPr lang="en-US" sz="1600" i="1" dirty="0" smtClean="0"/>
            </a:b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21</a:t>
            </a:fld>
            <a:endParaRPr lang="fr-FR" altLang="zh-CN" dirty="0"/>
          </a:p>
        </p:txBody>
      </p:sp>
      <p:sp>
        <p:nvSpPr>
          <p:cNvPr id="7" name="Sous-titre 2"/>
          <p:cNvSpPr>
            <a:spLocks noChangeArrowheads="1"/>
          </p:cNvSpPr>
          <p:nvPr/>
        </p:nvSpPr>
        <p:spPr bwMode="auto">
          <a:xfrm>
            <a:off x="323646" y="908790"/>
            <a:ext cx="7632636" cy="564981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r>
              <a:rPr lang="en-US" sz="2000" b="1" dirty="0" smtClean="0"/>
              <a:t>Other inconsistencies</a:t>
            </a:r>
            <a:r>
              <a:rPr lang="fr-FR" sz="2000" b="1" dirty="0" smtClean="0"/>
              <a:t>: </a:t>
            </a:r>
            <a:r>
              <a:rPr lang="fr-FR" sz="2000" b="1" dirty="0" err="1" smtClean="0"/>
              <a:t>Prophet</a:t>
            </a:r>
            <a:r>
              <a:rPr lang="fr-FR" sz="2000" b="1" dirty="0" smtClean="0"/>
              <a:t> ‘s </a:t>
            </a:r>
            <a:r>
              <a:rPr lang="fr-FR" sz="1200" dirty="0" smtClean="0"/>
              <a:t>ASWS  </a:t>
            </a:r>
            <a:r>
              <a:rPr lang="fr-FR" sz="2000" b="1" dirty="0" smtClean="0"/>
              <a:t>inclusive traditions</a:t>
            </a:r>
          </a:p>
          <a:p>
            <a:endParaRPr lang="fr-FR" sz="2000" dirty="0" smtClean="0"/>
          </a:p>
          <a:p>
            <a:r>
              <a:rPr lang="en-US" sz="2000" dirty="0" smtClean="0">
                <a:solidFill>
                  <a:srgbClr val="FF0000"/>
                </a:solidFill>
              </a:rPr>
              <a:t>1 / </a:t>
            </a:r>
            <a:r>
              <a:rPr lang="en-US" sz="2000" dirty="0" smtClean="0"/>
              <a:t>The Prophet Muhammad (PBSL) </a:t>
            </a:r>
            <a:r>
              <a:rPr lang="en-US" sz="2000" b="1" dirty="0" smtClean="0"/>
              <a:t>proactively defended these transgender Muslims </a:t>
            </a:r>
            <a:r>
              <a:rPr lang="en-US" sz="2000" dirty="0" smtClean="0"/>
              <a:t>against what would be called today "homophobia", "</a:t>
            </a:r>
            <a:r>
              <a:rPr lang="en-US" sz="2000" dirty="0" err="1" smtClean="0"/>
              <a:t>transphobia</a:t>
            </a:r>
            <a:r>
              <a:rPr lang="en-US" sz="2000" dirty="0" smtClean="0"/>
              <a:t>“.</a:t>
            </a:r>
            <a:endParaRPr lang="fr-FR" sz="2000" dirty="0" smtClean="0"/>
          </a:p>
          <a:p>
            <a:endParaRPr lang="fr-FR" sz="2000" dirty="0"/>
          </a:p>
          <a:p>
            <a:pPr algn="just"/>
            <a:r>
              <a:rPr lang="fr-FR" sz="2000" dirty="0" smtClean="0">
                <a:solidFill>
                  <a:srgbClr val="FF0000"/>
                </a:solidFill>
              </a:rPr>
              <a:t>2 / </a:t>
            </a:r>
            <a:r>
              <a:rPr lang="en-US" sz="2000" dirty="0" smtClean="0"/>
              <a:t>The Prophet Muhammad (PBSL) would </a:t>
            </a:r>
            <a:r>
              <a:rPr lang="en-US" sz="2000" b="1" dirty="0" smtClean="0"/>
              <a:t>have welcomed at home the "mukhanathun"</a:t>
            </a:r>
            <a:r>
              <a:rPr lang="en-US" sz="2000" dirty="0" smtClean="0"/>
              <a:t>, who served </a:t>
            </a:r>
            <a:r>
              <a:rPr lang="en-US" sz="2000" b="1" dirty="0" smtClean="0"/>
              <a:t>his children, his wives </a:t>
            </a:r>
            <a:r>
              <a:rPr lang="en-US" sz="2000" dirty="0" smtClean="0"/>
              <a:t>who </a:t>
            </a:r>
            <a:r>
              <a:rPr lang="en-US" sz="2000" b="1" dirty="0" smtClean="0"/>
              <a:t>did not veil in front of them.</a:t>
            </a:r>
          </a:p>
          <a:p>
            <a:pPr algn="just"/>
            <a:endParaRPr lang="fr-FR" sz="2000" dirty="0" smtClean="0"/>
          </a:p>
          <a:p>
            <a:pPr algn="just"/>
            <a:r>
              <a:rPr lang="fr-FR" sz="2000" dirty="0" smtClean="0">
                <a:solidFill>
                  <a:srgbClr val="FF0000"/>
                </a:solidFill>
              </a:rPr>
              <a:t>3 / </a:t>
            </a:r>
            <a:r>
              <a:rPr lang="en-US" sz="2000" b="1" dirty="0" err="1" smtClean="0"/>
              <a:t>Khalif</a:t>
            </a:r>
            <a:r>
              <a:rPr lang="en-US" sz="2000" b="1" dirty="0" smtClean="0"/>
              <a:t> Omar </a:t>
            </a:r>
            <a:r>
              <a:rPr lang="en-US" sz="2000" dirty="0" smtClean="0"/>
              <a:t>said of Abu </a:t>
            </a:r>
            <a:r>
              <a:rPr lang="en-US" sz="2000" dirty="0" err="1" smtClean="0"/>
              <a:t>Hurairah</a:t>
            </a:r>
            <a:r>
              <a:rPr lang="en-US" sz="2000" dirty="0" smtClean="0"/>
              <a:t> </a:t>
            </a:r>
            <a:r>
              <a:rPr lang="en-US" dirty="0" smtClean="0"/>
              <a:t>(himself a former mukhanathan who internalized the homophobia of his time): </a:t>
            </a:r>
            <a:r>
              <a:rPr lang="en-US" sz="2000" dirty="0" smtClean="0"/>
              <a:t>"</a:t>
            </a:r>
            <a:r>
              <a:rPr lang="en-US" sz="2000" b="1" i="1" dirty="0" smtClean="0"/>
              <a:t>The most liar </a:t>
            </a:r>
            <a:r>
              <a:rPr lang="en-US" sz="2000" i="1" dirty="0" smtClean="0"/>
              <a:t>of the </a:t>
            </a:r>
            <a:r>
              <a:rPr lang="en-US" sz="2000" i="1" dirty="0" err="1" smtClean="0"/>
              <a:t>Mohaddithin</a:t>
            </a:r>
            <a:r>
              <a:rPr lang="en-US" sz="2000" i="1" dirty="0" smtClean="0"/>
              <a:t> </a:t>
            </a:r>
            <a:r>
              <a:rPr lang="en-US" sz="1600" i="1" dirty="0" smtClean="0"/>
              <a:t>[companions of the Prophet who report the </a:t>
            </a:r>
            <a:r>
              <a:rPr lang="en-US" sz="1600" i="1" dirty="0" err="1" smtClean="0"/>
              <a:t>hadiths</a:t>
            </a:r>
            <a:r>
              <a:rPr lang="en-US" sz="1600" i="1" dirty="0" smtClean="0"/>
              <a:t> they say they heard] </a:t>
            </a:r>
            <a:r>
              <a:rPr lang="en-US" sz="2000" i="1" dirty="0" smtClean="0"/>
              <a:t>is Abu </a:t>
            </a:r>
            <a:r>
              <a:rPr lang="en-US" sz="2000" i="1" dirty="0" err="1" smtClean="0"/>
              <a:t>Hurairah</a:t>
            </a:r>
            <a:r>
              <a:rPr lang="en-US" sz="2000" i="1" dirty="0" smtClean="0"/>
              <a:t>” </a:t>
            </a:r>
            <a:r>
              <a:rPr lang="en-US" sz="1600" dirty="0" smtClean="0"/>
              <a:t>(</a:t>
            </a:r>
            <a:r>
              <a:rPr lang="en-US" sz="1600" dirty="0" err="1" smtClean="0"/>
              <a:t>Tabari</a:t>
            </a:r>
            <a:r>
              <a:rPr lang="en-US" sz="1600" dirty="0" smtClean="0"/>
              <a:t>, </a:t>
            </a:r>
            <a:r>
              <a:rPr lang="en-US" sz="1600" dirty="0" err="1" smtClean="0"/>
              <a:t>Tafsir</a:t>
            </a:r>
            <a:r>
              <a:rPr lang="en-US" sz="1600" dirty="0" smtClean="0"/>
              <a:t>, op cit, volume XXI, p.157).</a:t>
            </a:r>
            <a:r>
              <a:rPr lang="en-US" sz="2000" dirty="0" smtClean="0"/>
              <a:t/>
            </a:r>
            <a:br>
              <a:rPr lang="en-US" sz="2000" dirty="0" smtClean="0"/>
            </a:br>
            <a:r>
              <a:rPr lang="en-US" sz="2000" b="1" dirty="0" smtClean="0"/>
              <a:t>Aisha, the favorite woman of the Prophet</a:t>
            </a:r>
            <a:r>
              <a:rPr lang="en-US" sz="2000" dirty="0" smtClean="0"/>
              <a:t>, also rejected one of his </a:t>
            </a:r>
            <a:r>
              <a:rPr lang="en-US" sz="2000" dirty="0" err="1" smtClean="0"/>
              <a:t>hadiths</a:t>
            </a:r>
            <a:r>
              <a:rPr lang="en-US" sz="2000" dirty="0" smtClean="0"/>
              <a:t>: "</a:t>
            </a:r>
            <a:r>
              <a:rPr lang="en-US" sz="2000" i="1" dirty="0" smtClean="0"/>
              <a:t>Abu </a:t>
            </a:r>
            <a:r>
              <a:rPr lang="en-US" sz="2000" i="1" dirty="0" err="1" smtClean="0"/>
              <a:t>Hurairah</a:t>
            </a:r>
            <a:r>
              <a:rPr lang="en-US" sz="2000" i="1" dirty="0" smtClean="0"/>
              <a:t>, next time, when you begin to repeat the words of the Prophet of God, </a:t>
            </a:r>
            <a:r>
              <a:rPr lang="en-US" sz="2000" b="1" i="1" dirty="0" smtClean="0"/>
              <a:t>watch what you say</a:t>
            </a:r>
            <a:r>
              <a:rPr lang="en-US" sz="2000" dirty="0" smtClean="0"/>
              <a:t>" </a:t>
            </a:r>
            <a:r>
              <a:rPr lang="en-US" sz="1400" dirty="0" smtClean="0"/>
              <a:t>(</a:t>
            </a:r>
            <a:r>
              <a:rPr lang="en-US" sz="1400" dirty="0" err="1" smtClean="0"/>
              <a:t>Shaykh</a:t>
            </a:r>
            <a:r>
              <a:rPr lang="en-US" sz="1400" dirty="0" smtClean="0"/>
              <a:t> al-Islam al- Hafiz </a:t>
            </a:r>
            <a:r>
              <a:rPr lang="en-US" sz="1400" dirty="0" err="1" smtClean="0"/>
              <a:t>ibn</a:t>
            </a:r>
            <a:r>
              <a:rPr lang="en-US" sz="1400" dirty="0" smtClean="0"/>
              <a:t> </a:t>
            </a:r>
            <a:r>
              <a:rPr lang="en-US" sz="1400" dirty="0" err="1" smtClean="0"/>
              <a:t>Hajar</a:t>
            </a:r>
            <a:r>
              <a:rPr lang="en-US" sz="1400" dirty="0" smtClean="0"/>
              <a:t> al-</a:t>
            </a:r>
            <a:r>
              <a:rPr lang="en-US" sz="1400" dirty="0" err="1" smtClean="0"/>
              <a:t>Asqalani</a:t>
            </a:r>
            <a:r>
              <a:rPr lang="en-US" sz="1400" dirty="0" smtClean="0"/>
              <a:t> in al-</a:t>
            </a:r>
            <a:r>
              <a:rPr lang="en-US" sz="1400" dirty="0" err="1" smtClean="0"/>
              <a:t>Isaba</a:t>
            </a:r>
            <a:r>
              <a:rPr lang="en-US" sz="1400" dirty="0" smtClean="0"/>
              <a:t> </a:t>
            </a:r>
            <a:r>
              <a:rPr lang="en-US" sz="1400" dirty="0" err="1" smtClean="0"/>
              <a:t>fi</a:t>
            </a:r>
            <a:r>
              <a:rPr lang="en-US" sz="1400" dirty="0" smtClean="0"/>
              <a:t> </a:t>
            </a:r>
            <a:r>
              <a:rPr lang="en-US" sz="1400" dirty="0" err="1" smtClean="0"/>
              <a:t>Tamyiz</a:t>
            </a:r>
            <a:r>
              <a:rPr lang="en-US" sz="1400" dirty="0" smtClean="0"/>
              <a:t> al-</a:t>
            </a:r>
            <a:r>
              <a:rPr lang="en-US" sz="1400" dirty="0" err="1" smtClean="0"/>
              <a:t>Sahaba</a:t>
            </a:r>
            <a:r>
              <a:rPr lang="en-US" sz="1400" dirty="0" smtClean="0"/>
              <a:t>, volume VII, p.118).</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22</a:t>
            </a:fld>
            <a:endParaRPr lang="fr-FR" altLang="zh-CN" dirty="0"/>
          </a:p>
        </p:txBody>
      </p:sp>
      <p:sp>
        <p:nvSpPr>
          <p:cNvPr id="7" name="Sous-titre 2"/>
          <p:cNvSpPr>
            <a:spLocks noChangeArrowheads="1"/>
          </p:cNvSpPr>
          <p:nvPr/>
        </p:nvSpPr>
        <p:spPr bwMode="auto">
          <a:xfrm>
            <a:off x="323646" y="476754"/>
            <a:ext cx="7632636" cy="608185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a:t>
            </a:r>
            <a:r>
              <a:rPr lang="fr-FR" sz="2000" b="1" dirty="0" err="1" smtClean="0"/>
              <a:t>Sodomy</a:t>
            </a:r>
            <a:r>
              <a:rPr lang="fr-FR" sz="2000" b="1" dirty="0" smtClean="0"/>
              <a:t>»: </a:t>
            </a:r>
            <a:r>
              <a:rPr lang="fr-FR" sz="2000" b="1" dirty="0" err="1" smtClean="0"/>
              <a:t>at</a:t>
            </a:r>
            <a:r>
              <a:rPr lang="fr-FR" sz="2000" b="1" dirty="0" smtClean="0"/>
              <a:t> first, </a:t>
            </a:r>
            <a:r>
              <a:rPr lang="fr-FR" sz="2000" b="1" dirty="0" err="1" smtClean="0"/>
              <a:t>zoophilia</a:t>
            </a:r>
            <a:r>
              <a:rPr lang="fr-FR" sz="2000" b="1" dirty="0" smtClean="0"/>
              <a:t> </a:t>
            </a:r>
            <a:r>
              <a:rPr lang="fr-FR" sz="2000" b="1" dirty="0" err="1" smtClean="0"/>
              <a:t>condemnation</a:t>
            </a:r>
            <a:r>
              <a:rPr lang="fr-FR" sz="2000" b="1" dirty="0" smtClean="0"/>
              <a:t> and more</a:t>
            </a:r>
          </a:p>
          <a:p>
            <a:endParaRPr lang="fr-FR" sz="2000" dirty="0" smtClean="0"/>
          </a:p>
          <a:p>
            <a:r>
              <a:rPr lang="fr-FR" sz="1400" dirty="0" smtClean="0">
                <a:solidFill>
                  <a:srgbClr val="FF0000"/>
                </a:solidFill>
              </a:rPr>
              <a:t>1 - </a:t>
            </a:r>
            <a:r>
              <a:rPr lang="en-US" sz="1600" dirty="0" smtClean="0"/>
              <a:t>However, it seems that the </a:t>
            </a:r>
            <a:r>
              <a:rPr lang="en-US" sz="1600" dirty="0" err="1" smtClean="0"/>
              <a:t>khalifes</a:t>
            </a:r>
            <a:r>
              <a:rPr lang="en-US" sz="1600" dirty="0" smtClean="0"/>
              <a:t>, after the Prophet, condemned "sodomites", who were not transgender or homosexual, but </a:t>
            </a:r>
            <a:r>
              <a:rPr lang="en-US" sz="1600" b="1" dirty="0" smtClean="0"/>
              <a:t>pagans who perpetuated the traditions of their patriarchal ancestors</a:t>
            </a:r>
            <a:r>
              <a:rPr lang="en-US" sz="1600" dirty="0" smtClean="0"/>
              <a:t>, mixing violent sexuality, imposed and idolatrous spirituality:</a:t>
            </a:r>
            <a:br>
              <a:rPr lang="en-US" sz="1600" dirty="0" smtClean="0"/>
            </a:br>
            <a:r>
              <a:rPr lang="en-US" sz="1600" dirty="0" smtClean="0"/>
              <a:t>       </a:t>
            </a:r>
            <a:r>
              <a:rPr lang="en-US" sz="1600" b="1" dirty="0" smtClean="0"/>
              <a:t>The first of those condemned for "sodomy" after the death of the Prophet was alleged to have been during the reign of the first of the Abu Bakr caliphs. He was called </a:t>
            </a:r>
            <a:r>
              <a:rPr lang="en-US" sz="1600" b="1" i="1" dirty="0" smtClean="0"/>
              <a:t>Fuja'a</a:t>
            </a:r>
            <a:r>
              <a:rPr lang="en-US" sz="1600" dirty="0" smtClean="0"/>
              <a:t>: one of the members of a tribe then in armed conflict against the centralized power in Medina, now weakened by the disappearance of the Prophet of God, as well as by the infighting that never really ceased between </a:t>
            </a:r>
            <a:r>
              <a:rPr lang="en-US" sz="1600" dirty="0" err="1" smtClean="0"/>
              <a:t>muslims</a:t>
            </a:r>
            <a:r>
              <a:rPr lang="en-US" sz="1600" dirty="0" smtClean="0"/>
              <a:t>.</a:t>
            </a:r>
            <a:br>
              <a:rPr lang="en-US" sz="1600" dirty="0" smtClean="0"/>
            </a:br>
            <a:r>
              <a:rPr lang="en-US" sz="1600" dirty="0" smtClean="0"/>
              <a:t>      This Fuja'a, the first of the "sodomites" of Islam, was a renegade, a political dissident with military practices particularly humiliating for his enemies. He was arrested by one of the </a:t>
            </a:r>
            <a:r>
              <a:rPr lang="en-US" sz="1600" dirty="0" err="1" smtClean="0"/>
              <a:t>Khalifat's</a:t>
            </a:r>
            <a:r>
              <a:rPr lang="en-US" sz="1600" dirty="0" smtClean="0"/>
              <a:t> famous generals,, known for his severity and his readiness to massacre whole populations, if the honor of </a:t>
            </a:r>
            <a:r>
              <a:rPr lang="en-US" sz="1600" dirty="0" err="1" smtClean="0"/>
              <a:t>th</a:t>
            </a:r>
            <a:r>
              <a:rPr lang="en-US" sz="1600" b="1" dirty="0" err="1" smtClean="0"/>
              <a:t>Khalid</a:t>
            </a:r>
            <a:r>
              <a:rPr lang="en-US" sz="1600" b="1" dirty="0" smtClean="0"/>
              <a:t> </a:t>
            </a:r>
            <a:r>
              <a:rPr lang="en-US" sz="1600" b="1" dirty="0" err="1" smtClean="0"/>
              <a:t>Ibn</a:t>
            </a:r>
            <a:r>
              <a:rPr lang="en-US" sz="1600" b="1" dirty="0" smtClean="0"/>
              <a:t> al-</a:t>
            </a:r>
            <a:r>
              <a:rPr lang="en-US" sz="1600" b="1" dirty="0" err="1" smtClean="0"/>
              <a:t>Walid</a:t>
            </a:r>
            <a:r>
              <a:rPr lang="en-US" sz="1600" dirty="0" err="1" smtClean="0"/>
              <a:t>e</a:t>
            </a:r>
            <a:r>
              <a:rPr lang="en-US" sz="1600" dirty="0" smtClean="0"/>
              <a:t> Muslims was to be respected, and sometimes even in total contradiction with the recommendations of his own Prophet.</a:t>
            </a:r>
            <a:br>
              <a:rPr lang="en-US" sz="1600" dirty="0" smtClean="0"/>
            </a:br>
            <a:r>
              <a:rPr lang="en-US" sz="1600" dirty="0" smtClean="0"/>
              <a:t>       He was nicknamed "the sword of Islam", although the Prophet condemned some of these too violent initiatives. For example, during a military campaign against the tribe of Al-</a:t>
            </a:r>
            <a:r>
              <a:rPr lang="en-US" sz="1600" dirty="0" err="1" smtClean="0"/>
              <a:t>Jadhima</a:t>
            </a:r>
            <a:r>
              <a:rPr lang="en-US" sz="1600" dirty="0" smtClean="0"/>
              <a:t>, near Medina, he was quick to execute all the prisoners because he doubted their sincere conversion. Upon hearing this, the Prophet reportedly said, "</a:t>
            </a:r>
            <a:r>
              <a:rPr lang="en-US" sz="1600" b="1" i="1" dirty="0" smtClean="0"/>
              <a:t>O Allah, I am innocent of what Khalid </a:t>
            </a:r>
            <a:r>
              <a:rPr lang="en-US" sz="1600" b="1" i="1" dirty="0" err="1" smtClean="0"/>
              <a:t>Ibn</a:t>
            </a:r>
            <a:r>
              <a:rPr lang="en-US" sz="1600" b="1" i="1" dirty="0" smtClean="0"/>
              <a:t> al-</a:t>
            </a:r>
            <a:r>
              <a:rPr lang="en-US" sz="1600" b="1" i="1" dirty="0" err="1" smtClean="0"/>
              <a:t>Walid</a:t>
            </a:r>
            <a:r>
              <a:rPr lang="en-US" sz="1600" b="1" i="1" dirty="0" smtClean="0"/>
              <a:t> did</a:t>
            </a:r>
            <a:r>
              <a:rPr lang="en-US" sz="1600" dirty="0" smtClean="0"/>
              <a:t> “, repeating this twice</a:t>
            </a:r>
            <a:r>
              <a:rPr lang="en-US" sz="1100" dirty="0" smtClean="0"/>
              <a:t> (Bukhari, op. cit. ; Book 94, chapter 35, </a:t>
            </a:r>
            <a:r>
              <a:rPr lang="en-US" sz="1100" dirty="0" err="1" smtClean="0"/>
              <a:t>hadith</a:t>
            </a:r>
            <a:r>
              <a:rPr lang="en-US" sz="1100" dirty="0" smtClean="0"/>
              <a:t> 7276).</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0"/>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23</a:t>
            </a:fld>
            <a:endParaRPr lang="fr-FR" altLang="zh-CN" dirty="0"/>
          </a:p>
        </p:txBody>
      </p:sp>
      <p:sp>
        <p:nvSpPr>
          <p:cNvPr id="7" name="Sous-titre 2"/>
          <p:cNvSpPr>
            <a:spLocks noChangeArrowheads="1"/>
          </p:cNvSpPr>
          <p:nvPr/>
        </p:nvSpPr>
        <p:spPr bwMode="auto">
          <a:xfrm>
            <a:off x="323646" y="908790"/>
            <a:ext cx="7632636" cy="564981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a:t>
            </a:r>
            <a:r>
              <a:rPr lang="fr-FR" sz="2000" b="1" dirty="0" err="1" smtClean="0"/>
              <a:t>Sodomy</a:t>
            </a:r>
            <a:r>
              <a:rPr lang="fr-FR" sz="2000" b="1" dirty="0" smtClean="0"/>
              <a:t>»: </a:t>
            </a:r>
            <a:r>
              <a:rPr lang="fr-FR" sz="2000" b="1" dirty="0" err="1" smtClean="0"/>
              <a:t>at</a:t>
            </a:r>
            <a:r>
              <a:rPr lang="fr-FR" sz="2000" b="1" dirty="0" smtClean="0"/>
              <a:t> first, </a:t>
            </a:r>
            <a:r>
              <a:rPr lang="fr-FR" sz="2000" b="1" dirty="0" err="1" smtClean="0"/>
              <a:t>zoophilia</a:t>
            </a:r>
            <a:r>
              <a:rPr lang="fr-FR" sz="2000" b="1" dirty="0" smtClean="0"/>
              <a:t> </a:t>
            </a:r>
            <a:r>
              <a:rPr lang="fr-FR" sz="2000" b="1" dirty="0" err="1" smtClean="0"/>
              <a:t>condemnation</a:t>
            </a:r>
            <a:r>
              <a:rPr lang="fr-FR" sz="2000" b="1" dirty="0" smtClean="0"/>
              <a:t> and more</a:t>
            </a:r>
          </a:p>
          <a:p>
            <a:endParaRPr lang="fr-FR" sz="2000" dirty="0" smtClean="0"/>
          </a:p>
          <a:p>
            <a:r>
              <a:rPr lang="fr-FR" sz="1400" dirty="0" smtClean="0">
                <a:solidFill>
                  <a:srgbClr val="FF0000"/>
                </a:solidFill>
              </a:rPr>
              <a:t>2 - </a:t>
            </a:r>
            <a:r>
              <a:rPr lang="en-US" sz="1600" dirty="0" smtClean="0"/>
              <a:t>Yet this "sword of Islam", as some historians call K. Al-</a:t>
            </a:r>
            <a:r>
              <a:rPr lang="en-US" sz="1600" dirty="0" err="1" smtClean="0"/>
              <a:t>Walid</a:t>
            </a:r>
            <a:r>
              <a:rPr lang="en-US" sz="1600" dirty="0" smtClean="0"/>
              <a:t>, hesitates about how to execute this "sodomite". The latter is described in a missive addressed to Caliph Abu Bakr as "</a:t>
            </a:r>
            <a:r>
              <a:rPr lang="en-US" sz="1600" b="1" i="1" dirty="0" smtClean="0"/>
              <a:t>indulging in the practices of the people of Lot</a:t>
            </a:r>
            <a:r>
              <a:rPr lang="en-US" sz="1600" dirty="0" smtClean="0"/>
              <a:t>". But what do we know about this first "sodomite" condemned to death by the first </a:t>
            </a:r>
            <a:r>
              <a:rPr lang="en-US" sz="1600" dirty="0" err="1" smtClean="0"/>
              <a:t>khalifes</a:t>
            </a:r>
            <a:r>
              <a:rPr lang="en-US" sz="1600" dirty="0" smtClean="0"/>
              <a:t> of Islam, and especially the context of this condemnation hitherto unpublished?</a:t>
            </a:r>
            <a:br>
              <a:rPr lang="en-US" sz="1600" dirty="0" smtClean="0"/>
            </a:br>
            <a:r>
              <a:rPr lang="en-US" sz="1600" dirty="0" smtClean="0"/>
              <a:t>      Although this story is one of the most accurate about "sodomy", putting at our disposal several very valuable historical details, confirming that this would be an authentic tradition, there are still </a:t>
            </a:r>
            <a:r>
              <a:rPr lang="en-US" sz="1600" b="1" dirty="0" smtClean="0"/>
              <a:t>several points shadows </a:t>
            </a:r>
            <a:r>
              <a:rPr lang="en-US" sz="1600" dirty="0" smtClean="0"/>
              <a:t>about this </a:t>
            </a:r>
            <a:r>
              <a:rPr lang="en-US" sz="1600" i="1" dirty="0" smtClean="0"/>
              <a:t>Fuja'a</a:t>
            </a:r>
            <a:r>
              <a:rPr lang="en-US" sz="1600" dirty="0" smtClean="0"/>
              <a:t>.</a:t>
            </a:r>
            <a:br>
              <a:rPr lang="en-US" sz="1600" dirty="0" smtClean="0"/>
            </a:br>
            <a:r>
              <a:rPr lang="en-US" sz="1600" dirty="0" smtClean="0"/>
              <a:t>      Some traditions, or some versions of these traditions, create </a:t>
            </a:r>
            <a:r>
              <a:rPr lang="en-US" sz="1600" b="1" dirty="0" smtClean="0"/>
              <a:t>confusion between different "crimes":</a:t>
            </a:r>
            <a:r>
              <a:rPr lang="en-US" sz="1600" dirty="0" smtClean="0"/>
              <a:t> sexual relationship or another </a:t>
            </a:r>
            <a:r>
              <a:rPr lang="en-US" sz="1600" b="1" dirty="0" smtClean="0"/>
              <a:t>man is raped </a:t>
            </a:r>
            <a:r>
              <a:rPr lang="en-US" sz="1600" dirty="0" smtClean="0"/>
              <a:t>by Fuja'a on the battlefield, </a:t>
            </a:r>
            <a:r>
              <a:rPr lang="en-US" sz="1600" b="1" dirty="0" smtClean="0"/>
              <a:t>zoophile sex </a:t>
            </a:r>
            <a:r>
              <a:rPr lang="en-US" sz="1600" dirty="0" smtClean="0"/>
              <a:t>with an animal, </a:t>
            </a:r>
            <a:r>
              <a:rPr lang="en-US" sz="1600" b="1" dirty="0" smtClean="0"/>
              <a:t>consensual sexual relationship with a man sexually active</a:t>
            </a:r>
            <a:r>
              <a:rPr lang="en-US" sz="1600" dirty="0" smtClean="0"/>
              <a:t>.</a:t>
            </a:r>
            <a:br>
              <a:rPr lang="en-US" sz="1600" dirty="0" smtClean="0"/>
            </a:br>
            <a:r>
              <a:rPr lang="en-US" sz="1600" dirty="0" smtClean="0"/>
              <a:t>      The strength of details in the body of oral tradition tends to prove, in Islamic jurisprudence, that it was heard (or forged) by a relative of the Prophet; but it also means that this "tradition" was probably a simple opinion of one of the Prophet's contemporaries, close or not, since at that time the fiqh, the </a:t>
            </a:r>
            <a:r>
              <a:rPr lang="en-US" sz="1600" b="1" dirty="0" smtClean="0"/>
              <a:t>Islamic jurisprudence, was not so codified and strictly segmented </a:t>
            </a:r>
            <a:r>
              <a:rPr lang="en-US" sz="1600" dirty="0" smtClean="0"/>
              <a:t>than today: </a:t>
            </a:r>
            <a:r>
              <a:rPr lang="en-US" sz="1600" b="1" dirty="0" smtClean="0"/>
              <a:t>the difference between a companion's opinion and a teaching of the Prophet remains, in this, difficult to establish</a:t>
            </a:r>
            <a:r>
              <a:rPr lang="en-US" sz="1600" dirty="0" smtClean="0"/>
              <a:t> with certainty for this kind of traditions.</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24</a:t>
            </a:fld>
            <a:endParaRPr lang="fr-FR" altLang="zh-CN" dirty="0"/>
          </a:p>
        </p:txBody>
      </p:sp>
      <p:sp>
        <p:nvSpPr>
          <p:cNvPr id="7" name="Sous-titre 2"/>
          <p:cNvSpPr>
            <a:spLocks noChangeArrowheads="1"/>
          </p:cNvSpPr>
          <p:nvPr/>
        </p:nvSpPr>
        <p:spPr bwMode="auto">
          <a:xfrm>
            <a:off x="323646" y="404748"/>
            <a:ext cx="7632636" cy="615385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a:t>
            </a:r>
            <a:r>
              <a:rPr lang="fr-FR" sz="2000" b="1" dirty="0" err="1" smtClean="0"/>
              <a:t>Sodomy</a:t>
            </a:r>
            <a:r>
              <a:rPr lang="fr-FR" sz="2000" b="1" dirty="0" smtClean="0"/>
              <a:t>»: </a:t>
            </a:r>
            <a:r>
              <a:rPr lang="fr-FR" sz="2000" b="1" dirty="0" err="1" smtClean="0"/>
              <a:t>at</a:t>
            </a:r>
            <a:r>
              <a:rPr lang="fr-FR" sz="2000" b="1" dirty="0" smtClean="0"/>
              <a:t> first, </a:t>
            </a:r>
            <a:r>
              <a:rPr lang="fr-FR" sz="2000" b="1" dirty="0" err="1" smtClean="0"/>
              <a:t>zoophilia</a:t>
            </a:r>
            <a:r>
              <a:rPr lang="fr-FR" sz="2000" b="1" dirty="0" smtClean="0"/>
              <a:t> </a:t>
            </a:r>
            <a:r>
              <a:rPr lang="fr-FR" sz="2000" b="1" dirty="0" err="1" smtClean="0"/>
              <a:t>condemnation</a:t>
            </a:r>
            <a:r>
              <a:rPr lang="fr-FR" sz="2000" b="1" dirty="0" smtClean="0"/>
              <a:t> and more</a:t>
            </a:r>
          </a:p>
          <a:p>
            <a:endParaRPr lang="fr-FR" sz="2000" dirty="0" smtClean="0"/>
          </a:p>
          <a:p>
            <a:r>
              <a:rPr lang="fr-FR" sz="1400" dirty="0" smtClean="0">
                <a:solidFill>
                  <a:srgbClr val="FF0000"/>
                </a:solidFill>
              </a:rPr>
              <a:t>3 – </a:t>
            </a:r>
            <a:r>
              <a:rPr lang="en-US" sz="1600" b="1" dirty="0" smtClean="0"/>
              <a:t>In another variant, closer to the </a:t>
            </a:r>
            <a:r>
              <a:rPr lang="en-US" sz="1600" b="1" dirty="0" err="1" smtClean="0"/>
              <a:t>Qur'anic</a:t>
            </a:r>
            <a:r>
              <a:rPr lang="en-US" sz="1600" b="1" dirty="0" smtClean="0"/>
              <a:t> ethic, many crimes are proscribed</a:t>
            </a:r>
            <a:r>
              <a:rPr lang="en-US" sz="1600" dirty="0" smtClean="0"/>
              <a:t>, among others the "crime of the people of Lot". This tradition has been incorporated into the collection of </a:t>
            </a:r>
            <a:r>
              <a:rPr lang="en-US" sz="1600" i="1" dirty="0" err="1" smtClean="0"/>
              <a:t>Hadiths</a:t>
            </a:r>
            <a:r>
              <a:rPr lang="en-US" sz="1600" dirty="0" smtClean="0"/>
              <a:t> by the famous Abu </a:t>
            </a:r>
            <a:r>
              <a:rPr lang="en-US" sz="1600" dirty="0" err="1" smtClean="0"/>
              <a:t>Dawud</a:t>
            </a:r>
            <a:r>
              <a:rPr lang="en-US" sz="1600" dirty="0" smtClean="0"/>
              <a:t> (817-888):</a:t>
            </a:r>
          </a:p>
          <a:p>
            <a:r>
              <a:rPr lang="en-US" sz="1600" i="1" u="sng" dirty="0" smtClean="0"/>
              <a:t>"God curses whoever sacrifices an animal to another deity than Allah, and God curses him who distorts the limits of creation, and God curses him who cuts the way to a blind man, and God curses him who insults his parents, and God he curses him who imposes himself on those who are not his slaves, and God curses him who indulges in the crime of the people of Lot“.</a:t>
            </a:r>
            <a:r>
              <a:rPr lang="en-US" sz="1600" dirty="0" smtClean="0"/>
              <a:t/>
            </a:r>
            <a:br>
              <a:rPr lang="en-US" sz="1600" dirty="0" smtClean="0"/>
            </a:br>
            <a:r>
              <a:rPr lang="en-US" sz="1600" dirty="0" smtClean="0"/>
              <a:t/>
            </a:r>
            <a:br>
              <a:rPr lang="en-US" sz="1600" dirty="0" smtClean="0"/>
            </a:br>
            <a:r>
              <a:rPr lang="en-US" sz="1600" dirty="0" smtClean="0"/>
              <a:t>     Or this </a:t>
            </a:r>
            <a:r>
              <a:rPr lang="en-US" sz="1600" dirty="0" err="1" smtClean="0"/>
              <a:t>hadith</a:t>
            </a:r>
            <a:r>
              <a:rPr lang="en-US" sz="1600" dirty="0" smtClean="0"/>
              <a:t>, attributed to a companion by the name of Jabir: "I have heard the Prophet say, 'What I fear most for my community is the crime of the people of Lot'" </a:t>
            </a:r>
            <a:r>
              <a:rPr lang="en-US" sz="1100" dirty="0" smtClean="0"/>
              <a:t>(A tradition reported by ' </a:t>
            </a:r>
            <a:r>
              <a:rPr lang="en-US" sz="1100" dirty="0" err="1" smtClean="0"/>
              <a:t>Ikrima</a:t>
            </a:r>
            <a:r>
              <a:rPr lang="en-US" sz="1100" dirty="0" smtClean="0"/>
              <a:t>, after </a:t>
            </a:r>
            <a:r>
              <a:rPr lang="en-US" sz="1100" dirty="0" err="1" smtClean="0"/>
              <a:t>Ibn</a:t>
            </a:r>
            <a:r>
              <a:rPr lang="en-US" sz="1100" dirty="0" smtClean="0"/>
              <a:t> '</a:t>
            </a:r>
            <a:r>
              <a:rPr lang="en-US" sz="1100" dirty="0" err="1" smtClean="0"/>
              <a:t>Abbass</a:t>
            </a:r>
            <a:r>
              <a:rPr lang="en-US" sz="1100" dirty="0" smtClean="0"/>
              <a:t>, </a:t>
            </a:r>
            <a:r>
              <a:rPr lang="en-US" sz="1100" dirty="0" err="1" smtClean="0"/>
              <a:t>Ibn</a:t>
            </a:r>
            <a:r>
              <a:rPr lang="en-US" sz="1100" dirty="0" smtClean="0"/>
              <a:t> </a:t>
            </a:r>
            <a:r>
              <a:rPr lang="en-US" sz="1100" dirty="0" err="1" smtClean="0"/>
              <a:t>Hanbal</a:t>
            </a:r>
            <a:r>
              <a:rPr lang="en-US" sz="1100" dirty="0" smtClean="0"/>
              <a:t>: "</a:t>
            </a:r>
            <a:r>
              <a:rPr lang="en-US" sz="1100" dirty="0" err="1" smtClean="0"/>
              <a:t>Musnad</a:t>
            </a:r>
            <a:r>
              <a:rPr lang="en-US" sz="1100" dirty="0" smtClean="0"/>
              <a:t>", </a:t>
            </a:r>
            <a:r>
              <a:rPr lang="en-US" sz="1100" dirty="0" err="1" smtClean="0"/>
              <a:t>vol</a:t>
            </a:r>
            <a:r>
              <a:rPr lang="en-US" sz="1100" dirty="0" smtClean="0"/>
              <a:t> 1, page 309. See also Kugle, op cit, p 291, reference 90).</a:t>
            </a:r>
            <a:r>
              <a:rPr lang="en-US" sz="1600" dirty="0" smtClean="0"/>
              <a:t/>
            </a:r>
            <a:br>
              <a:rPr lang="en-US" sz="1600" dirty="0" smtClean="0"/>
            </a:br>
            <a:r>
              <a:rPr lang="en-US" sz="1600" dirty="0" smtClean="0"/>
              <a:t>     </a:t>
            </a:r>
            <a:r>
              <a:rPr lang="en-US" sz="1600" b="1" dirty="0" smtClean="0"/>
              <a:t>This is how the "sodomites" are described in the Qur'an </a:t>
            </a:r>
            <a:r>
              <a:rPr lang="en-US" sz="1600" dirty="0" smtClean="0"/>
              <a:t>as criminals, highwaymen, bandits who rape strangers, whether men or women, and not just as men having a preference, more or less exclusive, for other men. Yet this tradition also does not seem authentic, although more consistent than others in our systemic analysis in this area.</a:t>
            </a:r>
            <a:br>
              <a:rPr lang="en-US" sz="1600" dirty="0" smtClean="0"/>
            </a:br>
            <a:r>
              <a:rPr lang="en-US" sz="1600" dirty="0" smtClean="0"/>
              <a:t>      The </a:t>
            </a:r>
            <a:r>
              <a:rPr lang="en-US" sz="1600" b="1" dirty="0" smtClean="0"/>
              <a:t>great scholar of these </a:t>
            </a:r>
            <a:r>
              <a:rPr lang="en-US" sz="1600" b="1" i="1" dirty="0" err="1" smtClean="0"/>
              <a:t>hadiths</a:t>
            </a:r>
            <a:r>
              <a:rPr lang="en-US" sz="1600" b="1" dirty="0" smtClean="0"/>
              <a:t> </a:t>
            </a:r>
            <a:r>
              <a:rPr lang="en-US" sz="1600" dirty="0" smtClean="0"/>
              <a:t>who recollects this tradition specifies, himself, that it is </a:t>
            </a:r>
            <a:r>
              <a:rPr lang="en-US" sz="1600" b="1" dirty="0" smtClean="0"/>
              <a:t>very unlikely that the Prophet ever uttered such words</a:t>
            </a:r>
            <a:r>
              <a:rPr lang="en-US" sz="1600" dirty="0" smtClean="0"/>
              <a:t>. One of the reporters of this </a:t>
            </a:r>
            <a:r>
              <a:rPr lang="en-US" sz="1600" dirty="0" err="1" smtClean="0"/>
              <a:t>hadith</a:t>
            </a:r>
            <a:r>
              <a:rPr lang="en-US" sz="1600" dirty="0" smtClean="0"/>
              <a:t>, </a:t>
            </a:r>
            <a:r>
              <a:rPr lang="en-US" sz="1600" dirty="0" err="1" smtClean="0"/>
              <a:t>Ibn</a:t>
            </a:r>
            <a:r>
              <a:rPr lang="en-US" sz="1600" dirty="0" smtClean="0"/>
              <a:t> '</a:t>
            </a:r>
            <a:r>
              <a:rPr lang="en-US" sz="1600" dirty="0" err="1" smtClean="0"/>
              <a:t>Aqil</a:t>
            </a:r>
            <a:r>
              <a:rPr lang="en-US" sz="1600" dirty="0" smtClean="0"/>
              <a:t>, is described as "of little confidence" </a:t>
            </a:r>
            <a:r>
              <a:rPr lang="en-US" sz="1100" dirty="0" smtClean="0"/>
              <a:t>(</a:t>
            </a:r>
            <a:r>
              <a:rPr lang="en-US" sz="1100" dirty="0" err="1" smtClean="0"/>
              <a:t>da'if</a:t>
            </a:r>
            <a:r>
              <a:rPr lang="en-US" sz="1100" dirty="0" smtClean="0"/>
              <a:t> al-</a:t>
            </a:r>
            <a:r>
              <a:rPr lang="en-US" sz="1100" dirty="0" err="1" smtClean="0"/>
              <a:t>hadith</a:t>
            </a:r>
            <a:r>
              <a:rPr lang="en-US" sz="1100" dirty="0" smtClean="0"/>
              <a:t> - </a:t>
            </a:r>
            <a:r>
              <a:rPr lang="en-US" sz="1100" dirty="0" err="1" smtClean="0"/>
              <a:t>ibn</a:t>
            </a:r>
            <a:r>
              <a:rPr lang="en-US" sz="1100" dirty="0" smtClean="0"/>
              <a:t> </a:t>
            </a:r>
            <a:r>
              <a:rPr lang="en-US" sz="1100" dirty="0" err="1" smtClean="0"/>
              <a:t>Hanbal</a:t>
            </a:r>
            <a:r>
              <a:rPr lang="en-US" sz="1100" dirty="0" smtClean="0"/>
              <a:t>, op cit, </a:t>
            </a:r>
            <a:r>
              <a:rPr lang="en-US" sz="1100" dirty="0" err="1" smtClean="0"/>
              <a:t>vol</a:t>
            </a:r>
            <a:r>
              <a:rPr lang="en-US" sz="1100" dirty="0" smtClean="0"/>
              <a:t> 3 page 382. See also Al-</a:t>
            </a:r>
            <a:r>
              <a:rPr lang="en-US" sz="1100" dirty="0" err="1" smtClean="0"/>
              <a:t>Tirmidhi</a:t>
            </a:r>
            <a:r>
              <a:rPr lang="en-US" sz="1100" dirty="0" smtClean="0"/>
              <a:t>: "</a:t>
            </a:r>
            <a:r>
              <a:rPr lang="en-US" sz="1100" dirty="0" err="1" smtClean="0"/>
              <a:t>Sunan</a:t>
            </a:r>
            <a:r>
              <a:rPr lang="en-US" sz="1100" dirty="0" smtClean="0"/>
              <a:t>", book 13, chapter 24, </a:t>
            </a:r>
            <a:r>
              <a:rPr lang="en-US" sz="1100" dirty="0" err="1" smtClean="0"/>
              <a:t>hadith</a:t>
            </a:r>
            <a:r>
              <a:rPr lang="en-US" sz="1100" dirty="0" smtClean="0"/>
              <a:t> 1529. See also </a:t>
            </a:r>
            <a:r>
              <a:rPr lang="en-US" sz="1100" dirty="0" err="1" smtClean="0"/>
              <a:t>Ibn</a:t>
            </a:r>
            <a:r>
              <a:rPr lang="en-US" sz="1100" dirty="0" smtClean="0"/>
              <a:t> </a:t>
            </a:r>
            <a:r>
              <a:rPr lang="en-US" sz="1100" dirty="0" err="1" smtClean="0"/>
              <a:t>Maja</a:t>
            </a:r>
            <a:r>
              <a:rPr lang="en-US" sz="1100" dirty="0" smtClean="0"/>
              <a:t>: "</a:t>
            </a:r>
            <a:r>
              <a:rPr lang="en-US" sz="1100" dirty="0" err="1" smtClean="0"/>
              <a:t>Sunan</a:t>
            </a:r>
            <a:r>
              <a:rPr lang="en-US" sz="1100" dirty="0" smtClean="0"/>
              <a:t>", book 21, chapter 12, </a:t>
            </a:r>
            <a:r>
              <a:rPr lang="en-US" sz="1100" dirty="0" err="1" smtClean="0"/>
              <a:t>hadith</a:t>
            </a:r>
            <a:r>
              <a:rPr lang="en-US" sz="1100" dirty="0" smtClean="0"/>
              <a:t> 2660).</a:t>
            </a:r>
            <a:endParaRPr lang="fr-FR" sz="24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0"/>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25</a:t>
            </a:fld>
            <a:endParaRPr lang="fr-FR" altLang="zh-CN" dirty="0"/>
          </a:p>
        </p:txBody>
      </p:sp>
      <p:sp>
        <p:nvSpPr>
          <p:cNvPr id="7" name="Sous-titre 2"/>
          <p:cNvSpPr>
            <a:spLocks noChangeArrowheads="1"/>
          </p:cNvSpPr>
          <p:nvPr/>
        </p:nvSpPr>
        <p:spPr bwMode="auto">
          <a:xfrm>
            <a:off x="323646" y="836784"/>
            <a:ext cx="7632636" cy="572182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smtClean="0"/>
              <a:t>«</a:t>
            </a:r>
            <a:r>
              <a:rPr lang="fr-FR" sz="2000" b="1" dirty="0" err="1" smtClean="0"/>
              <a:t>Sodomy</a:t>
            </a:r>
            <a:r>
              <a:rPr lang="fr-FR" sz="2000" b="1" dirty="0" smtClean="0"/>
              <a:t>»: </a:t>
            </a:r>
            <a:r>
              <a:rPr lang="fr-FR" sz="2000" b="1" dirty="0" err="1" smtClean="0"/>
              <a:t>at</a:t>
            </a:r>
            <a:r>
              <a:rPr lang="fr-FR" sz="2000" b="1" dirty="0" smtClean="0"/>
              <a:t> first, </a:t>
            </a:r>
            <a:r>
              <a:rPr lang="fr-FR" sz="2000" b="1" dirty="0" err="1" smtClean="0"/>
              <a:t>zoophilia</a:t>
            </a:r>
            <a:r>
              <a:rPr lang="fr-FR" sz="2000" b="1" dirty="0" smtClean="0"/>
              <a:t> </a:t>
            </a:r>
            <a:r>
              <a:rPr lang="fr-FR" sz="2000" b="1" dirty="0" err="1" smtClean="0"/>
              <a:t>condemnation</a:t>
            </a:r>
            <a:r>
              <a:rPr lang="fr-FR" sz="2000" b="1" dirty="0" smtClean="0"/>
              <a:t> and more</a:t>
            </a:r>
          </a:p>
          <a:p>
            <a:pPr algn="ctr"/>
            <a:endParaRPr lang="fr-FR" sz="2000" dirty="0" smtClean="0"/>
          </a:p>
          <a:p>
            <a:r>
              <a:rPr lang="en-US" sz="1600" dirty="0" smtClean="0"/>
              <a:t>If I </a:t>
            </a:r>
            <a:r>
              <a:rPr lang="en-US" sz="1600" b="1" dirty="0" smtClean="0"/>
              <a:t>summarize all the ins and outs </a:t>
            </a:r>
            <a:r>
              <a:rPr lang="en-US" sz="1600" dirty="0" smtClean="0"/>
              <a:t>of such an episode, in relation to the status of "sodomites" in the first century of Islam, this is what it gives:</a:t>
            </a:r>
            <a:br>
              <a:rPr lang="en-US" sz="1600" dirty="0" smtClean="0"/>
            </a:br>
            <a:r>
              <a:rPr lang="en-US" sz="1600" dirty="0" smtClean="0"/>
              <a:t/>
            </a:r>
            <a:br>
              <a:rPr lang="en-US" sz="1600" dirty="0" smtClean="0"/>
            </a:br>
            <a:r>
              <a:rPr lang="en-US" sz="1600" dirty="0" smtClean="0"/>
              <a:t>° No one was condemned during the lifetime of the Prophet for such a crime, not to mention the Islamic ethics of respect for the diversity of genres, quoted in the Qur'an and incarnated by the Prophet throughout his life;</a:t>
            </a:r>
          </a:p>
          <a:p>
            <a:r>
              <a:rPr lang="en-US" sz="1600" dirty="0" smtClean="0"/>
              <a:t>° The proper caliphs of Islam had to meet in order to advise one of the bravest and rash companions of the Prophet concerning the conduct to be followed on such an occasion;</a:t>
            </a:r>
            <a:br>
              <a:rPr lang="en-US" sz="1600" dirty="0" smtClean="0"/>
            </a:br>
            <a:r>
              <a:rPr lang="en-US" sz="1600" dirty="0" smtClean="0"/>
              <a:t>° He was not acting out of a specific category of </a:t>
            </a:r>
            <a:r>
              <a:rPr lang="en-US" sz="1600" i="1" dirty="0" err="1" smtClean="0"/>
              <a:t>mukhannathun</a:t>
            </a:r>
            <a:r>
              <a:rPr lang="en-US" sz="1600" dirty="0" smtClean="0"/>
              <a:t> (gay or transgender), but rather of a criminal, a highwayman, who was burned at the stake in public place, in order to make an example for those who might have had the idea of ​​rebelling against the young centralized political power in Medina;</a:t>
            </a:r>
            <a:br>
              <a:rPr lang="en-US" sz="1600" dirty="0" smtClean="0"/>
            </a:br>
            <a:r>
              <a:rPr lang="en-US" sz="1600" dirty="0" smtClean="0"/>
              <a:t>° His nickname </a:t>
            </a:r>
            <a:r>
              <a:rPr lang="en-US" sz="1600" i="1" dirty="0" smtClean="0"/>
              <a:t>Fuja'a </a:t>
            </a:r>
            <a:r>
              <a:rPr lang="en-US" sz="1600" dirty="0" smtClean="0"/>
              <a:t>- his real name </a:t>
            </a:r>
            <a:r>
              <a:rPr lang="en-US" sz="1600" dirty="0" err="1" smtClean="0"/>
              <a:t>Ilyas</a:t>
            </a:r>
            <a:r>
              <a:rPr lang="en-US" sz="1600" dirty="0" smtClean="0"/>
              <a:t> </a:t>
            </a:r>
            <a:r>
              <a:rPr lang="en-US" sz="1600" dirty="0" err="1" smtClean="0"/>
              <a:t>Ibn</a:t>
            </a:r>
            <a:r>
              <a:rPr lang="en-US" sz="1600" dirty="0" smtClean="0"/>
              <a:t> '</a:t>
            </a:r>
            <a:r>
              <a:rPr lang="en-US" sz="1600" dirty="0" err="1" smtClean="0"/>
              <a:t>Abd</a:t>
            </a:r>
            <a:r>
              <a:rPr lang="en-US" sz="1600" dirty="0" smtClean="0"/>
              <a:t> </a:t>
            </a:r>
            <a:r>
              <a:rPr lang="en-US" sz="1600" dirty="0" err="1" smtClean="0"/>
              <a:t>Yalil</a:t>
            </a:r>
            <a:r>
              <a:rPr lang="en-US" sz="1600" dirty="0" smtClean="0"/>
              <a:t> - tells us that such a character was a fierce fighter, who would have considered that to humiliate his enemies (by the rape on the battlefield) was a added value, also financial, for the honor and the politico-religious prestige of his tribe;</a:t>
            </a:r>
            <a:br>
              <a:rPr lang="en-US" sz="1600" dirty="0" smtClean="0"/>
            </a:br>
            <a:r>
              <a:rPr lang="en-US" sz="1600" dirty="0" smtClean="0"/>
              <a:t>° And finally, no trace of a sexual partner of </a:t>
            </a:r>
            <a:r>
              <a:rPr lang="en-US" sz="1600" i="1" dirty="0" smtClean="0"/>
              <a:t>Fuja'a</a:t>
            </a:r>
            <a:r>
              <a:rPr lang="en-US" sz="1600" dirty="0" smtClean="0"/>
              <a:t>, even though many traditions, apocryphal, would condemn the assets and liabilities involved in sex between men.</a:t>
            </a:r>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smtClean="0">
                <a:solidFill>
                  <a:schemeClr val="accent1">
                    <a:lumMod val="50000"/>
                  </a:schemeClr>
                </a:solidFill>
              </a:rPr>
              <a:t>4. </a:t>
            </a:r>
            <a:r>
              <a:rPr lang="en-US" altLang="zh-CN" sz="2400" dirty="0" smtClean="0">
                <a:solidFill>
                  <a:schemeClr val="accent1">
                    <a:lumMod val="50000"/>
                  </a:schemeClr>
                </a:solidFill>
              </a:rPr>
              <a:t>The Quran and the tradition of the Prophet of Islam</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26</a:t>
            </a:fld>
            <a:endParaRPr lang="fr-FR" altLang="zh-CN" dirty="0"/>
          </a:p>
        </p:txBody>
      </p:sp>
      <p:sp>
        <p:nvSpPr>
          <p:cNvPr id="8" name="Titre 6"/>
          <p:cNvSpPr>
            <a:spLocks noGrp="1" noChangeArrowheads="1"/>
          </p:cNvSpPr>
          <p:nvPr>
            <p:ph type="title" idx="4294967295"/>
          </p:nvPr>
        </p:nvSpPr>
        <p:spPr>
          <a:xfrm>
            <a:off x="395652" y="320675"/>
            <a:ext cx="7704642" cy="588115"/>
          </a:xfrm>
          <a:ln/>
        </p:spPr>
        <p:txBody>
          <a:bodyPr/>
          <a:lstStyle/>
          <a:p>
            <a:pPr marL="273050" indent="-273050" fontAlgn="auto">
              <a:spcBef>
                <a:spcPts val="600"/>
              </a:spcBef>
              <a:spcAft>
                <a:spcPts val="0"/>
              </a:spcAft>
              <a:defRPr/>
            </a:pPr>
            <a:r>
              <a:rPr lang="en-US" sz="2000" dirty="0" smtClean="0"/>
              <a:t/>
            </a:r>
            <a:br>
              <a:rPr lang="en-US" sz="2000" dirty="0" smtClean="0"/>
            </a:br>
            <a:r>
              <a:rPr lang="en-US" sz="2000" dirty="0" smtClean="0"/>
              <a:t>E. Examples of inclusive Islamic publications</a:t>
            </a: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pic>
        <p:nvPicPr>
          <p:cNvPr id="12" name="Picture 2"/>
          <p:cNvPicPr>
            <a:picLocks noChangeAspect="1" noChangeArrowheads="1"/>
          </p:cNvPicPr>
          <p:nvPr/>
        </p:nvPicPr>
        <p:blipFill>
          <a:blip r:embed="rId3" cstate="print"/>
          <a:srcRect l="18947" r="18963"/>
          <a:stretch>
            <a:fillRect/>
          </a:stretch>
        </p:blipFill>
        <p:spPr bwMode="auto">
          <a:xfrm>
            <a:off x="395652" y="1484838"/>
            <a:ext cx="1512126" cy="2433838"/>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4" cstate="print"/>
          <a:srcRect l="19125" r="17026"/>
          <a:stretch>
            <a:fillRect/>
          </a:stretch>
        </p:blipFill>
        <p:spPr bwMode="auto">
          <a:xfrm>
            <a:off x="395652" y="4221066"/>
            <a:ext cx="1512126" cy="2371822"/>
          </a:xfrm>
          <a:prstGeom prst="rect">
            <a:avLst/>
          </a:prstGeom>
          <a:ln>
            <a:noFill/>
          </a:ln>
          <a:effectLst>
            <a:outerShdw blurRad="292100" dist="139700" dir="2700000" algn="tl" rotWithShape="0">
              <a:srgbClr val="333333">
                <a:alpha val="65000"/>
              </a:srgbClr>
            </a:outerShdw>
          </a:effectLst>
        </p:spPr>
      </p:pic>
      <p:sp>
        <p:nvSpPr>
          <p:cNvPr id="10" name="Sous-titre 2"/>
          <p:cNvSpPr>
            <a:spLocks noChangeArrowheads="1"/>
          </p:cNvSpPr>
          <p:nvPr/>
        </p:nvSpPr>
        <p:spPr bwMode="auto">
          <a:xfrm>
            <a:off x="1979784" y="1556844"/>
            <a:ext cx="6119813" cy="4799012"/>
          </a:xfrm>
          <a:prstGeom prst="rect">
            <a:avLst/>
          </a:prstGeom>
          <a:noFill/>
          <a:ln w="9525" cmpd="sng">
            <a:noFill/>
            <a:miter lim="800000"/>
            <a:headEnd/>
            <a:tailEnd/>
          </a:ln>
        </p:spPr>
        <p:txBody>
          <a:bodyPr/>
          <a:lstStyle/>
          <a:p>
            <a:pPr marL="273050" indent="-273050" algn="just">
              <a:spcBef>
                <a:spcPts val="600"/>
              </a:spcBef>
              <a:buClr>
                <a:schemeClr val="tx2"/>
              </a:buClr>
              <a:buSzPct val="73000"/>
            </a:pPr>
            <a:r>
              <a:rPr lang="en-US" sz="1400" dirty="0">
                <a:solidFill>
                  <a:srgbClr val="000000"/>
                </a:solidFill>
                <a:latin typeface="Book Antiqua" pitchFamily="18" charset="0"/>
                <a:sym typeface="Book Antiqua" pitchFamily="18" charset="0"/>
              </a:rPr>
              <a:t>These subjects are brainstormed mainly in the commission Reflection Islam of HM2F, and during our CALEM plenary conferences and seminars.</a:t>
            </a:r>
            <a:endParaRPr lang="en-US" sz="1100" dirty="0">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buFont typeface="Arial" pitchFamily="34" charset="0"/>
              <a:buChar char="-"/>
            </a:pPr>
            <a:endParaRPr lang="fr-FR" altLang="en-US" sz="11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b="1" dirty="0" err="1">
                <a:solidFill>
                  <a:srgbClr val="000000"/>
                </a:solidFill>
              </a:rPr>
              <a:t>Khaled</a:t>
            </a:r>
            <a:r>
              <a:rPr lang="en-US" b="1" dirty="0">
                <a:solidFill>
                  <a:srgbClr val="000000"/>
                </a:solidFill>
              </a:rPr>
              <a:t> Al-</a:t>
            </a:r>
            <a:r>
              <a:rPr lang="en-US" b="1" dirty="0" err="1">
                <a:solidFill>
                  <a:srgbClr val="000000"/>
                </a:solidFill>
              </a:rPr>
              <a:t>Rouayheb</a:t>
            </a:r>
            <a:endParaRPr lang="fr-FR" altLang="en-US" b="1" dirty="0">
              <a:solidFill>
                <a:srgbClr val="000000"/>
              </a:solidFill>
            </a:endParaRPr>
          </a:p>
          <a:p>
            <a:pPr marL="273050" indent="-273050" algn="ctr">
              <a:spcBef>
                <a:spcPts val="600"/>
              </a:spcBef>
              <a:buClr>
                <a:schemeClr val="tx2"/>
              </a:buClr>
              <a:buSzPct val="73000"/>
            </a:pPr>
            <a:r>
              <a:rPr lang="en-US" b="1" i="1" dirty="0">
                <a:solidFill>
                  <a:srgbClr val="536142"/>
                </a:solidFill>
              </a:rPr>
              <a:t>"Before homosexuality in the Arab- Islamic world"</a:t>
            </a:r>
            <a:endParaRPr lang="en-US" sz="1100" i="1" dirty="0">
              <a:solidFill>
                <a:srgbClr val="000000"/>
              </a:solidFill>
            </a:endParaRPr>
          </a:p>
          <a:p>
            <a:pPr marL="273050" indent="-273050" algn="ctr">
              <a:spcBef>
                <a:spcPts val="600"/>
              </a:spcBef>
              <a:buClr>
                <a:schemeClr val="tx2"/>
              </a:buClr>
              <a:buSzPct val="73000"/>
            </a:pPr>
            <a:endParaRPr lang="fr-FR" altLang="en-US" sz="1100" i="1" dirty="0">
              <a:solidFill>
                <a:srgbClr val="000000"/>
              </a:solidFill>
            </a:endParaRPr>
          </a:p>
          <a:p>
            <a:pPr marL="273050" indent="-273050" algn="ctr">
              <a:spcBef>
                <a:spcPts val="600"/>
              </a:spcBef>
              <a:buClr>
                <a:schemeClr val="tx2"/>
              </a:buClr>
              <a:buSzPct val="73000"/>
            </a:pPr>
            <a:r>
              <a:rPr lang="en-US" sz="1100" dirty="0">
                <a:solidFill>
                  <a:srgbClr val="000000"/>
                </a:solidFill>
              </a:rPr>
              <a:t>The author gives great bibliographical references about sexual orientation and gender diversity within Islam, as a civilization, before the modern era.</a:t>
            </a:r>
            <a:endParaRPr lang="fr-FR" altLang="en-US" sz="1100" dirty="0">
              <a:solidFill>
                <a:srgbClr val="000000"/>
              </a:solidFill>
            </a:endParaRPr>
          </a:p>
          <a:p>
            <a:pPr marL="273050" indent="-273050" algn="ctr">
              <a:spcBef>
                <a:spcPts val="600"/>
              </a:spcBef>
              <a:buClr>
                <a:schemeClr val="tx2"/>
              </a:buClr>
              <a:buSzPct val="73000"/>
            </a:pPr>
            <a:r>
              <a:rPr lang="en-US" sz="900" dirty="0">
                <a:solidFill>
                  <a:srgbClr val="000000"/>
                </a:solidFill>
              </a:rPr>
              <a:t>     </a:t>
            </a:r>
            <a:r>
              <a:rPr lang="en-US" sz="900" b="1" dirty="0">
                <a:solidFill>
                  <a:srgbClr val="000000"/>
                </a:solidFill>
              </a:rPr>
              <a:t>Reflection Islam – 14</a:t>
            </a:r>
            <a:r>
              <a:rPr lang="en-US" sz="900" b="1" baseline="30000" dirty="0">
                <a:solidFill>
                  <a:srgbClr val="000000"/>
                </a:solidFill>
              </a:rPr>
              <a:t>th</a:t>
            </a:r>
            <a:r>
              <a:rPr lang="en-US" sz="900" b="1" dirty="0">
                <a:solidFill>
                  <a:srgbClr val="000000"/>
                </a:solidFill>
              </a:rPr>
              <a:t> October 2011</a:t>
            </a:r>
            <a:r>
              <a:rPr lang="en-US" sz="900" dirty="0">
                <a:solidFill>
                  <a:srgbClr val="000000"/>
                </a:solidFill>
              </a:rPr>
              <a:t>  -  </a:t>
            </a:r>
            <a:r>
              <a:rPr lang="en-US" sz="900" dirty="0">
                <a:solidFill>
                  <a:srgbClr val="000000"/>
                </a:solidFill>
                <a:hlinkClick r:id="rId5"/>
              </a:rPr>
              <a:t>http://www.homosexuels-musulmans.org/compte_rendu_RI.html</a:t>
            </a:r>
            <a:endParaRPr lang="en-US" sz="900" dirty="0">
              <a:solidFill>
                <a:srgbClr val="000000"/>
              </a:solidFill>
            </a:endParaRPr>
          </a:p>
          <a:p>
            <a:pPr marL="273050" indent="-273050" algn="ctr">
              <a:spcBef>
                <a:spcPts val="600"/>
              </a:spcBef>
              <a:buClr>
                <a:schemeClr val="tx2"/>
              </a:buClr>
              <a:buSzPct val="73000"/>
            </a:pPr>
            <a:endParaRPr lang="fr-FR" altLang="en-US" sz="900" dirty="0">
              <a:solidFill>
                <a:srgbClr val="000000"/>
              </a:solidFill>
            </a:endParaRPr>
          </a:p>
          <a:p>
            <a:pPr marL="273050" indent="-273050" algn="ctr">
              <a:spcBef>
                <a:spcPts val="600"/>
              </a:spcBef>
              <a:buClr>
                <a:schemeClr val="tx2"/>
              </a:buClr>
              <a:buSzPct val="73000"/>
            </a:pPr>
            <a:endParaRPr lang="fr-FR" altLang="en-US" sz="900" dirty="0">
              <a:solidFill>
                <a:srgbClr val="000000"/>
              </a:solidFill>
            </a:endParaRPr>
          </a:p>
          <a:p>
            <a:pPr marL="273050" indent="-273050" algn="ctr">
              <a:spcBef>
                <a:spcPts val="600"/>
              </a:spcBef>
              <a:buClr>
                <a:schemeClr val="tx2"/>
              </a:buClr>
              <a:buSzPct val="73000"/>
            </a:pPr>
            <a:endParaRPr lang="fr-FR" altLang="en-US" sz="900" dirty="0">
              <a:solidFill>
                <a:srgbClr val="000000"/>
              </a:solidFill>
            </a:endParaRPr>
          </a:p>
          <a:p>
            <a:pPr marL="273050" indent="-273050" algn="ctr">
              <a:spcBef>
                <a:spcPts val="600"/>
              </a:spcBef>
              <a:buClr>
                <a:schemeClr val="tx2"/>
              </a:buClr>
              <a:buSzPct val="73000"/>
            </a:pPr>
            <a:endParaRPr lang="fr-FR" altLang="en-US" sz="900" dirty="0">
              <a:solidFill>
                <a:srgbClr val="000000"/>
              </a:solidFill>
            </a:endParaRPr>
          </a:p>
          <a:p>
            <a:pPr marL="273050" indent="-273050" algn="ctr">
              <a:spcBef>
                <a:spcPts val="600"/>
              </a:spcBef>
              <a:buClr>
                <a:schemeClr val="tx2"/>
              </a:buClr>
              <a:buSzPct val="73000"/>
            </a:pPr>
            <a:r>
              <a:rPr lang="en-US" sz="2000" b="1" dirty="0">
                <a:solidFill>
                  <a:srgbClr val="000000"/>
                </a:solidFill>
                <a:ea typeface="Book Antiqua" pitchFamily="18" charset="0"/>
                <a:cs typeface="Book Antiqua" pitchFamily="18" charset="0"/>
              </a:rPr>
              <a:t>Samar </a:t>
            </a:r>
            <a:r>
              <a:rPr lang="en-US" sz="2000" b="1" dirty="0" err="1">
                <a:solidFill>
                  <a:srgbClr val="000000"/>
                </a:solidFill>
                <a:ea typeface="Book Antiqua" pitchFamily="18" charset="0"/>
                <a:cs typeface="Book Antiqua" pitchFamily="18" charset="0"/>
              </a:rPr>
              <a:t>Habib</a:t>
            </a:r>
            <a:endParaRPr lang="en-US" sz="2000" b="1" dirty="0">
              <a:solidFill>
                <a:srgbClr val="000000"/>
              </a:solidFill>
              <a:ea typeface="Book Antiqua" pitchFamily="18" charset="0"/>
              <a:cs typeface="Book Antiqua" pitchFamily="18" charset="0"/>
            </a:endParaRPr>
          </a:p>
          <a:p>
            <a:pPr marL="273050" indent="-273050" algn="ctr">
              <a:spcBef>
                <a:spcPts val="600"/>
              </a:spcBef>
              <a:buClr>
                <a:schemeClr val="tx2"/>
              </a:buClr>
              <a:buSzPct val="73000"/>
            </a:pPr>
            <a:r>
              <a:rPr lang="en-US" sz="2000" b="1" i="1" dirty="0">
                <a:solidFill>
                  <a:srgbClr val="536142"/>
                </a:solidFill>
                <a:ea typeface="Book Antiqua" pitchFamily="18" charset="0"/>
                <a:cs typeface="Book Antiqua" pitchFamily="18" charset="0"/>
              </a:rPr>
              <a:t>"Islam and homosexuality"</a:t>
            </a:r>
            <a:endParaRPr lang="en-US" sz="1200" i="1" dirty="0">
              <a:solidFill>
                <a:srgbClr val="000000"/>
              </a:solidFill>
              <a:ea typeface="Book Antiqua" pitchFamily="18" charset="0"/>
              <a:cs typeface="Book Antiqua" pitchFamily="18" charset="0"/>
            </a:endParaRPr>
          </a:p>
          <a:p>
            <a:pPr marL="273050" indent="-273050" algn="ctr">
              <a:spcBef>
                <a:spcPts val="600"/>
              </a:spcBef>
              <a:buClr>
                <a:schemeClr val="tx2"/>
              </a:buClr>
              <a:buSzPct val="73000"/>
            </a:pPr>
            <a:r>
              <a:rPr lang="en-US" sz="1200" dirty="0">
                <a:solidFill>
                  <a:srgbClr val="000000"/>
                </a:solidFill>
                <a:ea typeface="Book Antiqua" pitchFamily="18" charset="0"/>
                <a:cs typeface="Book Antiqua" pitchFamily="18" charset="0"/>
              </a:rPr>
              <a:t>The author put in exergue self-determination of queer from the </a:t>
            </a:r>
            <a:r>
              <a:rPr lang="en-US" sz="1200" dirty="0" err="1">
                <a:solidFill>
                  <a:srgbClr val="000000"/>
                </a:solidFill>
                <a:ea typeface="Book Antiqua" pitchFamily="18" charset="0"/>
                <a:cs typeface="Book Antiqua" pitchFamily="18" charset="0"/>
              </a:rPr>
              <a:t>arab</a:t>
            </a:r>
            <a:r>
              <a:rPr lang="en-US" sz="1200" dirty="0">
                <a:solidFill>
                  <a:srgbClr val="000000"/>
                </a:solidFill>
                <a:ea typeface="Book Antiqua" pitchFamily="18" charset="0"/>
                <a:cs typeface="Book Antiqua" pitchFamily="18" charset="0"/>
              </a:rPr>
              <a:t>-Muslim (mainly those who lives in the West) and their emancipation toward neocolonialism.</a:t>
            </a:r>
            <a:endParaRPr lang="fr-FR" altLang="en-US" sz="1200" dirty="0">
              <a:solidFill>
                <a:srgbClr val="000000"/>
              </a:solidFill>
              <a:ea typeface="Book Antiqua" pitchFamily="18" charset="0"/>
              <a:cs typeface="Book Antiqua" pitchFamily="18" charset="0"/>
            </a:endParaRPr>
          </a:p>
          <a:p>
            <a:pPr marL="273050" indent="-273050" algn="ctr">
              <a:spcBef>
                <a:spcPts val="600"/>
              </a:spcBef>
              <a:buClr>
                <a:schemeClr val="tx2"/>
              </a:buClr>
              <a:buSzPct val="73000"/>
            </a:pPr>
            <a:endParaRPr lang="fr-FR" altLang="en-US" sz="9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BB28F3C4-E0FA-4069-85D4-CAC7C41F1E2E}" type="slidenum">
              <a:rPr lang="fr-FR" altLang="zh-CN"/>
              <a:pPr/>
              <a:t>27</a:t>
            </a:fld>
            <a:endParaRPr lang="fr-FR" altLang="zh-CN" dirty="0"/>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0" name="Sous-titre 2"/>
          <p:cNvSpPr txBox="1">
            <a:spLocks/>
          </p:cNvSpPr>
          <p:nvPr/>
        </p:nvSpPr>
        <p:spPr bwMode="auto">
          <a:xfrm>
            <a:off x="2286000" y="1484313"/>
            <a:ext cx="5670550" cy="5087937"/>
          </a:xfrm>
          <a:prstGeom prst="rect">
            <a:avLst/>
          </a:prstGeom>
          <a:noFill/>
          <a:ln w="9525">
            <a:noFill/>
            <a:miter lim="800000"/>
            <a:headEnd/>
            <a:tailEnd/>
          </a:ln>
        </p:spPr>
        <p:txBody>
          <a:bodyPr>
            <a:normAutofit fontScale="85000" lnSpcReduction="20000"/>
          </a:bodyPr>
          <a:lstStyle/>
          <a:p>
            <a:pPr marL="273050" indent="-273050" algn="just" fontAlgn="auto">
              <a:spcBef>
                <a:spcPts val="600"/>
              </a:spcBef>
              <a:spcAft>
                <a:spcPts val="0"/>
              </a:spcAft>
              <a:buClr>
                <a:schemeClr val="tx2"/>
              </a:buClr>
              <a:buSzPct val="73000"/>
              <a:defRPr/>
            </a:pPr>
            <a:endParaRPr lang="fr-FR" sz="1100" dirty="0">
              <a:latin typeface="+mn-lt"/>
              <a:cs typeface="+mn-cs"/>
            </a:endParaRPr>
          </a:p>
          <a:p>
            <a:pPr marL="273050" indent="-273050" algn="ctr">
              <a:spcBef>
                <a:spcPts val="600"/>
              </a:spcBef>
              <a:buClr>
                <a:schemeClr val="tx2"/>
              </a:buClr>
              <a:buSzPct val="73000"/>
            </a:pPr>
            <a:r>
              <a:rPr lang="en-US" sz="3600" b="1" dirty="0" smtClean="0">
                <a:solidFill>
                  <a:srgbClr val="000000"/>
                </a:solidFill>
                <a:latin typeface="Book Antiqua" pitchFamily="18" charset="0"/>
                <a:sym typeface="Book Antiqua" pitchFamily="18" charset="0"/>
              </a:rPr>
              <a:t>Scott </a:t>
            </a:r>
            <a:r>
              <a:rPr lang="en-US" sz="3600" b="1" dirty="0" err="1" smtClean="0">
                <a:solidFill>
                  <a:srgbClr val="000000"/>
                </a:solidFill>
                <a:latin typeface="Book Antiqua" pitchFamily="18" charset="0"/>
                <a:sym typeface="Book Antiqua" pitchFamily="18" charset="0"/>
              </a:rPr>
              <a:t>Siraj</a:t>
            </a:r>
            <a:r>
              <a:rPr lang="en-US" sz="3600" b="1" dirty="0" smtClean="0">
                <a:solidFill>
                  <a:srgbClr val="000000"/>
                </a:solidFill>
                <a:latin typeface="Book Antiqua" pitchFamily="18" charset="0"/>
                <a:sym typeface="Book Antiqua" pitchFamily="18" charset="0"/>
              </a:rPr>
              <a:t> Kugle</a:t>
            </a:r>
          </a:p>
          <a:p>
            <a:pPr marL="273050" indent="-273050" algn="ctr">
              <a:spcBef>
                <a:spcPts val="600"/>
              </a:spcBef>
              <a:buClr>
                <a:schemeClr val="tx2"/>
              </a:buClr>
              <a:buSzPct val="73000"/>
            </a:pPr>
            <a:r>
              <a:rPr lang="en-US" sz="2800" b="1" i="1" dirty="0" smtClean="0">
                <a:solidFill>
                  <a:srgbClr val="4F7921"/>
                </a:solidFill>
                <a:latin typeface="Book Antiqua" pitchFamily="18" charset="0"/>
                <a:sym typeface="Book Antiqua" pitchFamily="18" charset="0"/>
              </a:rPr>
              <a:t>"Homosexuality in Islam"</a:t>
            </a:r>
            <a:endParaRPr lang="en-US" sz="1600" i="1" dirty="0" smtClean="0">
              <a:solidFill>
                <a:srgbClr val="4F7921"/>
              </a:solidFill>
              <a:latin typeface="Book Antiqua" pitchFamily="18" charset="0"/>
              <a:sym typeface="Book Antiqua" pitchFamily="18" charset="0"/>
            </a:endParaRPr>
          </a:p>
          <a:p>
            <a:pPr marL="273050" indent="-273050" algn="ctr">
              <a:spcBef>
                <a:spcPts val="600"/>
              </a:spcBef>
              <a:buClr>
                <a:schemeClr val="tx2"/>
              </a:buClr>
              <a:buSzPct val="73000"/>
            </a:pPr>
            <a:r>
              <a:rPr lang="en-US" sz="2000" dirty="0" smtClean="0">
                <a:solidFill>
                  <a:srgbClr val="000000"/>
                </a:solidFill>
                <a:latin typeface="Book Antiqua" pitchFamily="18" charset="0"/>
                <a:sym typeface="Book Antiqua" pitchFamily="18" charset="0"/>
              </a:rPr>
              <a:t>The author analyses in a brilliant, but nonetheless personal way, the evolution of same-sex relationships’ representation among the Islamic civilization, from an essentially theological perspective.</a:t>
            </a:r>
            <a:endParaRPr lang="fr-FR" altLang="en-US" sz="2000" dirty="0" smtClean="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2000" dirty="0" smtClean="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2000" dirty="0" smtClean="0">
              <a:solidFill>
                <a:srgbClr val="000000"/>
              </a:solidFill>
              <a:latin typeface="Book Antiqua" pitchFamily="18" charset="0"/>
              <a:sym typeface="Book Antiqua" pitchFamily="18" charset="0"/>
            </a:endParaRPr>
          </a:p>
          <a:p>
            <a:pPr marL="273050" indent="-273050" algn="ctr" fontAlgn="auto">
              <a:spcBef>
                <a:spcPts val="600"/>
              </a:spcBef>
              <a:spcAft>
                <a:spcPts val="0"/>
              </a:spcAft>
              <a:buClr>
                <a:schemeClr val="tx2"/>
              </a:buClr>
              <a:buSzPct val="73000"/>
              <a:defRPr/>
            </a:pPr>
            <a:r>
              <a:rPr lang="fr-FR" sz="2400" b="1" dirty="0" smtClean="0"/>
              <a:t>CALEM éditions - </a:t>
            </a:r>
            <a:r>
              <a:rPr lang="fr-FR" sz="2000" b="1" dirty="0" smtClean="0">
                <a:hlinkClick r:id="rId3"/>
              </a:rPr>
              <a:t>WWW.CALEM.EU</a:t>
            </a:r>
            <a:r>
              <a:rPr lang="fr-FR" sz="2000" b="1" dirty="0" smtClean="0"/>
              <a:t> (2017)</a:t>
            </a:r>
            <a:endParaRPr lang="fr-FR" sz="2400" b="1" dirty="0" smtClean="0"/>
          </a:p>
          <a:p>
            <a:pPr marL="273050" indent="-273050" algn="ctr" fontAlgn="auto">
              <a:spcBef>
                <a:spcPts val="600"/>
              </a:spcBef>
              <a:spcAft>
                <a:spcPts val="0"/>
              </a:spcAft>
              <a:buClr>
                <a:schemeClr val="tx2"/>
              </a:buClr>
              <a:buSzPct val="73000"/>
              <a:defRPr/>
            </a:pPr>
            <a:r>
              <a:rPr lang="fr-FR" sz="2400" b="1" i="1" dirty="0" smtClean="0">
                <a:solidFill>
                  <a:srgbClr val="4F7921"/>
                </a:solidFill>
              </a:rPr>
              <a:t>« Homosexualité, transidentité &amp; Islam »</a:t>
            </a:r>
            <a:endParaRPr lang="en-US" sz="2000" dirty="0" smtClean="0"/>
          </a:p>
          <a:p>
            <a:pPr marL="273050" indent="-273050" algn="ctr" fontAlgn="auto">
              <a:spcBef>
                <a:spcPts val="600"/>
              </a:spcBef>
              <a:spcAft>
                <a:spcPts val="0"/>
              </a:spcAft>
              <a:buClr>
                <a:schemeClr val="tx2"/>
              </a:buClr>
              <a:buSzPct val="73000"/>
              <a:defRPr/>
            </a:pPr>
            <a:r>
              <a:rPr lang="en-US" sz="1900" dirty="0" smtClean="0"/>
              <a:t>CALEM editions (a structure that has existed since the beginning of the 2000s) aim at proposing an in-depth catalog of references dealing with theological, sociological, sexual and cultural topics, in particular in relationship with Islamic religiosities, so-called "Arab" cultures", feminisms, </a:t>
            </a:r>
            <a:r>
              <a:rPr lang="en-US" sz="1900" dirty="0" err="1" smtClean="0"/>
              <a:t>homosexualities</a:t>
            </a:r>
            <a:r>
              <a:rPr lang="en-US" sz="1900" dirty="0" smtClean="0"/>
              <a:t> and trans-identities.</a:t>
            </a:r>
          </a:p>
          <a:p>
            <a:pPr marL="273050" indent="-273050" algn="ctr" fontAlgn="auto">
              <a:spcBef>
                <a:spcPts val="600"/>
              </a:spcBef>
              <a:spcAft>
                <a:spcPts val="0"/>
              </a:spcAft>
              <a:buClr>
                <a:schemeClr val="tx2"/>
              </a:buClr>
              <a:buSzPct val="73000"/>
              <a:defRPr/>
            </a:pPr>
            <a:r>
              <a:rPr lang="fr-FR" sz="2000" b="1" dirty="0" smtClean="0">
                <a:solidFill>
                  <a:schemeClr val="accent1">
                    <a:lumMod val="50000"/>
                  </a:schemeClr>
                </a:solidFill>
              </a:rPr>
              <a:t>(Free PDF online)</a:t>
            </a:r>
            <a:endParaRPr lang="fr-FR" sz="2000" dirty="0" smtClean="0">
              <a:cs typeface="Arial" charset="0"/>
            </a:endParaRPr>
          </a:p>
          <a:p>
            <a:pPr marL="273050" indent="-273050" algn="ctr" fontAlgn="auto">
              <a:spcBef>
                <a:spcPts val="600"/>
              </a:spcBef>
              <a:spcAft>
                <a:spcPts val="0"/>
              </a:spcAft>
              <a:buClr>
                <a:schemeClr val="tx2"/>
              </a:buClr>
              <a:buSzPct val="73000"/>
              <a:defRPr/>
            </a:pPr>
            <a:endParaRPr lang="fr-FR" sz="1600" dirty="0">
              <a:latin typeface="+mn-lt"/>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395652" y="1160811"/>
            <a:ext cx="1800150" cy="2700225"/>
          </a:xfrm>
          <a:prstGeom prst="rect">
            <a:avLst/>
          </a:prstGeom>
          <a:ln>
            <a:noFill/>
          </a:ln>
          <a:effectLst>
            <a:outerShdw blurRad="292100" dist="139700" dir="2700000" algn="tl" rotWithShape="0">
              <a:srgbClr val="333333">
                <a:alpha val="65000"/>
              </a:srgbClr>
            </a:outerShdw>
          </a:effectLst>
        </p:spPr>
      </p:pic>
      <p:pic>
        <p:nvPicPr>
          <p:cNvPr id="11" name="Image 10" descr="Homosexualite__Tran_Cover_for_Kindle.jpg"/>
          <p:cNvPicPr>
            <a:picLocks noChangeAspect="1"/>
          </p:cNvPicPr>
          <p:nvPr/>
        </p:nvPicPr>
        <p:blipFill>
          <a:blip r:embed="rId5" cstate="print"/>
          <a:stretch>
            <a:fillRect/>
          </a:stretch>
        </p:blipFill>
        <p:spPr>
          <a:xfrm>
            <a:off x="395652" y="4005048"/>
            <a:ext cx="1781386" cy="2672747"/>
          </a:xfrm>
          <a:prstGeom prst="rect">
            <a:avLst/>
          </a:prstGeom>
          <a:ln>
            <a:noFill/>
          </a:ln>
          <a:effectLst>
            <a:outerShdw blurRad="292100" dist="139700" dir="2700000" algn="tl" rotWithShape="0">
              <a:srgbClr val="333333">
                <a:alpha val="65000"/>
              </a:srgbClr>
            </a:outerShdw>
          </a:effectLst>
        </p:spPr>
      </p:pic>
      <p:sp>
        <p:nvSpPr>
          <p:cNvPr id="12" name="Titre 6"/>
          <p:cNvSpPr>
            <a:spLocks noGrp="1" noChangeArrowheads="1"/>
          </p:cNvSpPr>
          <p:nvPr>
            <p:ph type="title" idx="4294967295"/>
          </p:nvPr>
        </p:nvSpPr>
        <p:spPr>
          <a:xfrm>
            <a:off x="395652" y="320675"/>
            <a:ext cx="7704642" cy="588115"/>
          </a:xfrm>
          <a:ln/>
        </p:spPr>
        <p:txBody>
          <a:bodyPr/>
          <a:lstStyle/>
          <a:p>
            <a:pPr marL="273050" indent="-273050" fontAlgn="auto">
              <a:spcBef>
                <a:spcPts val="600"/>
              </a:spcBef>
              <a:spcAft>
                <a:spcPts val="0"/>
              </a:spcAft>
              <a:defRPr/>
            </a:pPr>
            <a:r>
              <a:rPr lang="en-US" sz="2000" dirty="0" smtClean="0"/>
              <a:t/>
            </a:r>
            <a:br>
              <a:rPr lang="en-US" sz="2000" dirty="0" smtClean="0"/>
            </a:br>
            <a:r>
              <a:rPr lang="en-US" sz="2000" dirty="0" smtClean="0"/>
              <a:t>E. Examples of inclusive Islamic publications</a:t>
            </a:r>
            <a:endParaRPr lang="fr-FR"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BB28F3C4-E0FA-4069-85D4-CAC7C41F1E2E}" type="slidenum">
              <a:rPr lang="fr-FR" altLang="zh-CN"/>
              <a:pPr/>
              <a:t>28</a:t>
            </a:fld>
            <a:endParaRPr lang="fr-FR" altLang="zh-CN" dirty="0"/>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0" name="Sous-titre 2"/>
          <p:cNvSpPr txBox="1">
            <a:spLocks/>
          </p:cNvSpPr>
          <p:nvPr/>
        </p:nvSpPr>
        <p:spPr bwMode="auto">
          <a:xfrm>
            <a:off x="179634" y="476754"/>
            <a:ext cx="8064672" cy="5807472"/>
          </a:xfrm>
          <a:prstGeom prst="rect">
            <a:avLst/>
          </a:prstGeom>
          <a:noFill/>
          <a:ln w="9525">
            <a:noFill/>
            <a:miter lim="800000"/>
            <a:headEnd/>
            <a:tailEnd/>
          </a:ln>
        </p:spPr>
        <p:txBody>
          <a:bodyPr>
            <a:normAutofit/>
          </a:bodyPr>
          <a:lstStyle/>
          <a:p>
            <a:pPr marL="273050" indent="-273050" algn="just" fontAlgn="auto">
              <a:spcBef>
                <a:spcPts val="600"/>
              </a:spcBef>
              <a:spcAft>
                <a:spcPts val="0"/>
              </a:spcAft>
              <a:buClr>
                <a:schemeClr val="tx2"/>
              </a:buClr>
              <a:buSzPct val="73000"/>
              <a:defRPr/>
            </a:pPr>
            <a:endParaRPr lang="fr-FR" sz="1100" dirty="0">
              <a:latin typeface="+mn-lt"/>
              <a:cs typeface="+mn-cs"/>
            </a:endParaRPr>
          </a:p>
          <a:p>
            <a:pPr marL="273050" indent="-273050" algn="ctr" fontAlgn="auto">
              <a:spcBef>
                <a:spcPts val="600"/>
              </a:spcBef>
              <a:spcAft>
                <a:spcPts val="0"/>
              </a:spcAft>
              <a:buClr>
                <a:schemeClr val="tx2"/>
              </a:buClr>
              <a:buSzPct val="73000"/>
              <a:defRPr/>
            </a:pPr>
            <a:r>
              <a:rPr lang="fr-FR" i="1" dirty="0" smtClean="0"/>
              <a:t>All </a:t>
            </a:r>
            <a:r>
              <a:rPr lang="fr-FR" i="1" dirty="0" err="1" smtClean="0"/>
              <a:t>our</a:t>
            </a:r>
            <a:r>
              <a:rPr lang="fr-FR" i="1" dirty="0" smtClean="0"/>
              <a:t> publications on the </a:t>
            </a:r>
            <a:r>
              <a:rPr lang="fr-FR" i="1" dirty="0" err="1" smtClean="0"/>
              <a:t>topic</a:t>
            </a:r>
            <a:r>
              <a:rPr lang="fr-FR" i="1" dirty="0" smtClean="0"/>
              <a:t> (in </a:t>
            </a:r>
            <a:r>
              <a:rPr lang="fr-FR" i="1" dirty="0" err="1" smtClean="0"/>
              <a:t>Tunisia</a:t>
            </a:r>
            <a:r>
              <a:rPr lang="fr-FR" i="1" dirty="0" smtClean="0"/>
              <a:t>, </a:t>
            </a:r>
            <a:r>
              <a:rPr lang="fr-FR" i="1" dirty="0" err="1" smtClean="0"/>
              <a:t>Algeria</a:t>
            </a:r>
            <a:r>
              <a:rPr lang="fr-FR" i="1" dirty="0" smtClean="0"/>
              <a:t>, post </a:t>
            </a:r>
            <a:r>
              <a:rPr lang="fr-FR" i="1" dirty="0" err="1" smtClean="0"/>
              <a:t>Arab</a:t>
            </a:r>
            <a:r>
              <a:rPr lang="fr-FR" i="1" dirty="0" smtClean="0"/>
              <a:t>-</a:t>
            </a:r>
            <a:r>
              <a:rPr lang="fr-FR" i="1" dirty="0" err="1" smtClean="0"/>
              <a:t>Spring</a:t>
            </a:r>
            <a:r>
              <a:rPr lang="fr-FR" i="1" dirty="0" smtClean="0"/>
              <a:t> </a:t>
            </a:r>
            <a:r>
              <a:rPr lang="fr-FR" i="1" dirty="0" err="1" smtClean="0"/>
              <a:t>contexts</a:t>
            </a:r>
            <a:r>
              <a:rPr lang="fr-FR" i="1" dirty="0" smtClean="0"/>
              <a:t>), are </a:t>
            </a:r>
            <a:r>
              <a:rPr lang="fr-FR" i="1" dirty="0" err="1" smtClean="0"/>
              <a:t>available</a:t>
            </a:r>
            <a:r>
              <a:rPr lang="fr-FR" i="1" dirty="0" smtClean="0"/>
              <a:t> in </a:t>
            </a:r>
            <a:r>
              <a:rPr lang="fr-FR" b="1" i="1" dirty="0" smtClean="0"/>
              <a:t>PDF for </a:t>
            </a:r>
            <a:r>
              <a:rPr lang="fr-FR" b="1" i="1" dirty="0" err="1" smtClean="0"/>
              <a:t>our</a:t>
            </a:r>
            <a:r>
              <a:rPr lang="fr-FR" b="1" i="1" dirty="0" smtClean="0"/>
              <a:t> </a:t>
            </a:r>
            <a:r>
              <a:rPr lang="fr-FR" b="1" i="1" dirty="0" err="1" smtClean="0"/>
              <a:t>trainees</a:t>
            </a:r>
            <a:r>
              <a:rPr lang="fr-FR" b="1" i="1" dirty="0" smtClean="0"/>
              <a:t> for free</a:t>
            </a:r>
            <a:r>
              <a:rPr lang="fr-FR" i="1" dirty="0" smtClean="0"/>
              <a:t>: info@calem.eu</a:t>
            </a:r>
          </a:p>
          <a:p>
            <a:pPr marL="273050" indent="-273050" algn="ctr" fontAlgn="auto">
              <a:spcBef>
                <a:spcPts val="600"/>
              </a:spcBef>
              <a:spcAft>
                <a:spcPts val="0"/>
              </a:spcAft>
              <a:buClr>
                <a:schemeClr val="tx2"/>
              </a:buClr>
              <a:buSzPct val="73000"/>
              <a:defRPr/>
            </a:pPr>
            <a:endParaRPr lang="fr-FR" sz="1600" i="1" dirty="0" smtClean="0">
              <a:latin typeface="+mn-lt"/>
              <a:cs typeface="Arial" charset="0"/>
            </a:endParaRPr>
          </a:p>
          <a:p>
            <a:pPr marL="273050" indent="-273050" algn="ctr" fontAlgn="auto">
              <a:spcBef>
                <a:spcPts val="600"/>
              </a:spcBef>
              <a:spcAft>
                <a:spcPts val="0"/>
              </a:spcAft>
              <a:buClr>
                <a:schemeClr val="tx2"/>
              </a:buClr>
              <a:buSzPct val="73000"/>
              <a:defRPr/>
            </a:pPr>
            <a:endParaRPr lang="fr-FR" sz="1600" dirty="0">
              <a:latin typeface="+mn-lt"/>
              <a:cs typeface="+mn-cs"/>
            </a:endParaRPr>
          </a:p>
        </p:txBody>
      </p:sp>
      <p:sp>
        <p:nvSpPr>
          <p:cNvPr id="12" name="Titre 6"/>
          <p:cNvSpPr>
            <a:spLocks noGrp="1" noChangeArrowheads="1"/>
          </p:cNvSpPr>
          <p:nvPr>
            <p:ph type="title" idx="4294967295"/>
          </p:nvPr>
        </p:nvSpPr>
        <p:spPr>
          <a:xfrm>
            <a:off x="395652" y="0"/>
            <a:ext cx="7704642" cy="588115"/>
          </a:xfrm>
          <a:ln/>
        </p:spPr>
        <p:txBody>
          <a:bodyPr/>
          <a:lstStyle/>
          <a:p>
            <a:pPr marL="273050" indent="-273050" fontAlgn="auto">
              <a:spcBef>
                <a:spcPts val="600"/>
              </a:spcBef>
              <a:spcAft>
                <a:spcPts val="0"/>
              </a:spcAft>
              <a:defRPr/>
            </a:pPr>
            <a:r>
              <a:rPr lang="en-US" sz="2000" dirty="0" smtClean="0"/>
              <a:t/>
            </a:r>
            <a:br>
              <a:rPr lang="en-US" sz="2000" dirty="0" smtClean="0"/>
            </a:br>
            <a:r>
              <a:rPr lang="en-US" sz="2000" dirty="0" smtClean="0"/>
              <a:t>E. Examples of inclusive Islamic publications</a:t>
            </a:r>
            <a:endParaRPr lang="fr-FR" sz="2000" dirty="0" smtClean="0"/>
          </a:p>
        </p:txBody>
      </p:sp>
      <p:pic>
        <p:nvPicPr>
          <p:cNvPr id="1029" name="Picture 5"/>
          <p:cNvPicPr>
            <a:picLocks noChangeAspect="1" noChangeArrowheads="1"/>
          </p:cNvPicPr>
          <p:nvPr/>
        </p:nvPicPr>
        <p:blipFill>
          <a:blip r:embed="rId3" cstate="print"/>
          <a:srcRect/>
          <a:stretch>
            <a:fillRect/>
          </a:stretch>
        </p:blipFill>
        <p:spPr bwMode="auto">
          <a:xfrm>
            <a:off x="138791" y="1412832"/>
            <a:ext cx="7889498" cy="532844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BB28F3C4-E0FA-4069-85D4-CAC7C41F1E2E}" type="slidenum">
              <a:rPr lang="fr-FR" altLang="zh-CN"/>
              <a:pPr/>
              <a:t>29</a:t>
            </a:fld>
            <a:endParaRPr lang="fr-FR" altLang="zh-CN" dirty="0"/>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10" name="Sous-titre 2"/>
          <p:cNvSpPr txBox="1">
            <a:spLocks/>
          </p:cNvSpPr>
          <p:nvPr/>
        </p:nvSpPr>
        <p:spPr bwMode="auto">
          <a:xfrm>
            <a:off x="0" y="1266546"/>
            <a:ext cx="8100294" cy="5591454"/>
          </a:xfrm>
          <a:prstGeom prst="rect">
            <a:avLst/>
          </a:prstGeom>
          <a:noFill/>
          <a:ln w="9525">
            <a:noFill/>
            <a:miter lim="800000"/>
            <a:headEnd/>
            <a:tailEnd/>
          </a:ln>
        </p:spPr>
        <p:txBody>
          <a:bodyPr>
            <a:normAutofit fontScale="62500" lnSpcReduction="20000"/>
          </a:bodyPr>
          <a:lstStyle/>
          <a:p>
            <a:pPr lvl="0"/>
            <a:r>
              <a:rPr lang="es-ES_tradnl" sz="1900" dirty="0" smtClean="0"/>
              <a:t>Al-‘</a:t>
            </a:r>
            <a:r>
              <a:rPr lang="es-ES_tradnl" sz="1900" dirty="0" err="1" smtClean="0"/>
              <a:t>Uzziy</a:t>
            </a:r>
            <a:r>
              <a:rPr lang="es-ES_tradnl" sz="1900" dirty="0" smtClean="0"/>
              <a:t> (1981). « </a:t>
            </a:r>
            <a:r>
              <a:rPr lang="es-ES_tradnl" sz="1900" i="1" dirty="0" err="1" smtClean="0"/>
              <a:t>Difaa</a:t>
            </a:r>
            <a:r>
              <a:rPr lang="es-ES_tradnl" sz="1900" i="1" dirty="0" smtClean="0"/>
              <a:t>’ ‘</a:t>
            </a:r>
            <a:r>
              <a:rPr lang="es-ES_tradnl" sz="1900" i="1" dirty="0" err="1" smtClean="0"/>
              <a:t>An</a:t>
            </a:r>
            <a:r>
              <a:rPr lang="es-ES_tradnl" sz="1900" i="1" dirty="0" smtClean="0"/>
              <a:t> </a:t>
            </a:r>
            <a:r>
              <a:rPr lang="es-ES_tradnl" sz="1900" i="1" dirty="0" err="1" smtClean="0"/>
              <a:t>Abi</a:t>
            </a:r>
            <a:r>
              <a:rPr lang="es-ES_tradnl" sz="1900" i="1" dirty="0" smtClean="0"/>
              <a:t> </a:t>
            </a:r>
            <a:r>
              <a:rPr lang="es-ES_tradnl" sz="1900" i="1" dirty="0" err="1" smtClean="0"/>
              <a:t>Huraïra</a:t>
            </a:r>
            <a:r>
              <a:rPr lang="es-ES_tradnl" sz="1900" dirty="0" smtClean="0"/>
              <a:t> ». </a:t>
            </a:r>
            <a:r>
              <a:rPr lang="es-ES_tradnl" sz="1900" dirty="0" err="1" smtClean="0"/>
              <a:t>Maqtabat</a:t>
            </a:r>
            <a:r>
              <a:rPr lang="es-ES_tradnl" sz="1900" dirty="0" smtClean="0"/>
              <a:t> Al-</a:t>
            </a:r>
            <a:r>
              <a:rPr lang="es-ES_tradnl" sz="1900" dirty="0" err="1" smtClean="0"/>
              <a:t>Nahda</a:t>
            </a:r>
            <a:r>
              <a:rPr lang="es-ES_tradnl" sz="1900" dirty="0" smtClean="0"/>
              <a:t>, </a:t>
            </a:r>
            <a:r>
              <a:rPr lang="es-ES_tradnl" sz="1900" dirty="0" err="1" smtClean="0"/>
              <a:t>Baghdad</a:t>
            </a:r>
            <a:r>
              <a:rPr lang="es-ES_tradnl" sz="1900" dirty="0" smtClean="0"/>
              <a:t>.</a:t>
            </a:r>
            <a:endParaRPr lang="fr-FR" sz="1900" dirty="0" smtClean="0"/>
          </a:p>
          <a:p>
            <a:pPr lvl="0"/>
            <a:r>
              <a:rPr lang="en-US" sz="1900" dirty="0" smtClean="0"/>
              <a:t>Ali, K. (2006). « </a:t>
            </a:r>
            <a:r>
              <a:rPr lang="en-US" sz="1900" i="1" dirty="0" smtClean="0"/>
              <a:t>Sexual ethics and Islam ».</a:t>
            </a:r>
            <a:r>
              <a:rPr lang="en-US" sz="1900" dirty="0" smtClean="0"/>
              <a:t> </a:t>
            </a:r>
            <a:r>
              <a:rPr lang="en-US" sz="1900" dirty="0" err="1" smtClean="0"/>
              <a:t>Oneworld</a:t>
            </a:r>
            <a:r>
              <a:rPr lang="en-US" sz="1900" dirty="0" smtClean="0"/>
              <a:t>, London.</a:t>
            </a:r>
            <a:endParaRPr lang="fr-FR" sz="1900" dirty="0" smtClean="0"/>
          </a:p>
          <a:p>
            <a:pPr lvl="0"/>
            <a:r>
              <a:rPr lang="fr-FR" sz="1900" dirty="0" smtClean="0"/>
              <a:t>Al-</a:t>
            </a:r>
            <a:r>
              <a:rPr lang="fr-FR" sz="1900" dirty="0" err="1" smtClean="0"/>
              <a:t>Jazeera</a:t>
            </a:r>
            <a:r>
              <a:rPr lang="fr-FR" sz="1900" dirty="0" smtClean="0"/>
              <a:t>, émission</a:t>
            </a:r>
            <a:r>
              <a:rPr lang="fr-FR" sz="1900" i="1" dirty="0" smtClean="0"/>
              <a:t> Sharia and Life </a:t>
            </a:r>
            <a:r>
              <a:rPr lang="fr-FR" sz="1900" dirty="0" smtClean="0"/>
              <a:t>(Juin 2006), </a:t>
            </a:r>
            <a:r>
              <a:rPr lang="fr-FR" sz="1900" dirty="0" err="1" smtClean="0"/>
              <a:t>épipsode</a:t>
            </a:r>
            <a:r>
              <a:rPr lang="fr-FR" sz="1900" dirty="0" smtClean="0"/>
              <a:t> intitulé : « </a:t>
            </a:r>
            <a:r>
              <a:rPr lang="fr-FR" sz="1900" i="1" dirty="0" err="1" smtClean="0"/>
              <a:t>Fitrah</a:t>
            </a:r>
            <a:r>
              <a:rPr lang="fr-FR" sz="1900" i="1" dirty="0" smtClean="0"/>
              <a:t> Allah fi </a:t>
            </a:r>
            <a:r>
              <a:rPr lang="fr-FR" sz="1900" i="1" dirty="0" err="1" smtClean="0"/>
              <a:t>khalqihi</a:t>
            </a:r>
            <a:r>
              <a:rPr lang="fr-FR" sz="1900" i="1" dirty="0" smtClean="0"/>
              <a:t> ».</a:t>
            </a:r>
            <a:r>
              <a:rPr lang="fr-FR" sz="1900" dirty="0" smtClean="0"/>
              <a:t> Voire aussi la retranscription intégrale de cet épisode traduite par </a:t>
            </a:r>
            <a:r>
              <a:rPr lang="fr-FR" sz="1900" i="1" dirty="0" smtClean="0"/>
              <a:t>Kugle</a:t>
            </a:r>
            <a:r>
              <a:rPr lang="fr-FR" sz="1900" dirty="0" smtClean="0"/>
              <a:t>, infra ; p. 152-3.</a:t>
            </a:r>
          </a:p>
          <a:p>
            <a:pPr lvl="0"/>
            <a:r>
              <a:rPr lang="es-ES_tradnl" sz="1900" dirty="0" smtClean="0"/>
              <a:t>Al-</a:t>
            </a:r>
            <a:r>
              <a:rPr lang="es-ES_tradnl" sz="1900" dirty="0" err="1" smtClean="0"/>
              <a:t>Maqrizi</a:t>
            </a:r>
            <a:r>
              <a:rPr lang="es-ES_tradnl" sz="1900" dirty="0" smtClean="0"/>
              <a:t> (1994). « </a:t>
            </a:r>
            <a:r>
              <a:rPr lang="es-ES_tradnl" sz="1900" i="1" dirty="0" err="1" smtClean="0"/>
              <a:t>Mukhtasar</a:t>
            </a:r>
            <a:r>
              <a:rPr lang="es-ES_tradnl" sz="1900" i="1" dirty="0" smtClean="0"/>
              <a:t> al-</a:t>
            </a:r>
            <a:r>
              <a:rPr lang="es-ES_tradnl" sz="1900" i="1" dirty="0" err="1" smtClean="0"/>
              <a:t>kamil</a:t>
            </a:r>
            <a:r>
              <a:rPr lang="es-ES_tradnl" sz="1900" i="1" dirty="0" smtClean="0"/>
              <a:t> fi al-</a:t>
            </a:r>
            <a:r>
              <a:rPr lang="es-ES_tradnl" sz="1900" i="1" dirty="0" err="1" smtClean="0"/>
              <a:t>duafa</a:t>
            </a:r>
            <a:r>
              <a:rPr lang="es-ES_tradnl" sz="1900" i="1" dirty="0" smtClean="0"/>
              <a:t> </a:t>
            </a:r>
            <a:r>
              <a:rPr lang="es-ES_tradnl" sz="1900" i="1" dirty="0" err="1" smtClean="0"/>
              <a:t>wa</a:t>
            </a:r>
            <a:r>
              <a:rPr lang="es-ES_tradnl" sz="1900" i="1" dirty="0" smtClean="0"/>
              <a:t> </a:t>
            </a:r>
            <a:r>
              <a:rPr lang="es-ES_tradnl" sz="1900" i="1" dirty="0" err="1" smtClean="0"/>
              <a:t>ilal</a:t>
            </a:r>
            <a:r>
              <a:rPr lang="es-ES_tradnl" sz="1900" i="1" dirty="0" smtClean="0"/>
              <a:t> al </a:t>
            </a:r>
            <a:r>
              <a:rPr lang="es-ES_tradnl" sz="1900" i="1" dirty="0" err="1" smtClean="0"/>
              <a:t>hadith</a:t>
            </a:r>
            <a:r>
              <a:rPr lang="es-ES_tradnl" sz="1900" i="1" dirty="0" smtClean="0"/>
              <a:t> </a:t>
            </a:r>
            <a:r>
              <a:rPr lang="es-ES_tradnl" sz="1900" i="1" dirty="0" err="1" smtClean="0"/>
              <a:t>li</a:t>
            </a:r>
            <a:r>
              <a:rPr lang="es-ES_tradnl" sz="1900" i="1" dirty="0" smtClean="0"/>
              <a:t> Ibn </a:t>
            </a:r>
            <a:r>
              <a:rPr lang="es-ES_tradnl" sz="1900" i="1" dirty="0" err="1" smtClean="0"/>
              <a:t>Adi</a:t>
            </a:r>
            <a:r>
              <a:rPr lang="es-ES_tradnl" sz="1900" i="1" dirty="0" smtClean="0"/>
              <a:t> ». </a:t>
            </a:r>
            <a:r>
              <a:rPr lang="fr-FR" sz="1900" dirty="0" err="1" smtClean="0"/>
              <a:t>Muktabat</a:t>
            </a:r>
            <a:r>
              <a:rPr lang="fr-FR" sz="1900" dirty="0" smtClean="0"/>
              <a:t> al </a:t>
            </a:r>
            <a:r>
              <a:rPr lang="fr-FR" sz="1900" dirty="0" err="1" smtClean="0"/>
              <a:t>sunnah</a:t>
            </a:r>
            <a:r>
              <a:rPr lang="fr-FR" sz="1900" dirty="0" smtClean="0"/>
              <a:t>, Le Caire.</a:t>
            </a:r>
          </a:p>
          <a:p>
            <a:pPr lvl="0"/>
            <a:r>
              <a:rPr lang="es-ES_tradnl" sz="1900" dirty="0" smtClean="0"/>
              <a:t>Al-</a:t>
            </a:r>
            <a:r>
              <a:rPr lang="es-ES_tradnl" sz="1900" dirty="0" err="1" smtClean="0"/>
              <a:t>Qurtubi</a:t>
            </a:r>
            <a:r>
              <a:rPr lang="es-ES_tradnl" sz="1900" dirty="0" smtClean="0"/>
              <a:t> (1411-1995). « </a:t>
            </a:r>
            <a:r>
              <a:rPr lang="es-ES_tradnl" sz="1900" i="1" dirty="0" err="1" smtClean="0"/>
              <a:t>Tafsir</a:t>
            </a:r>
            <a:r>
              <a:rPr lang="es-ES_tradnl" sz="1900" i="1" dirty="0" smtClean="0"/>
              <a:t> al-</a:t>
            </a:r>
            <a:r>
              <a:rPr lang="es-ES_tradnl" sz="1900" i="1" dirty="0" err="1" smtClean="0"/>
              <a:t>jami</a:t>
            </a:r>
            <a:r>
              <a:rPr lang="es-ES_tradnl" sz="1900" i="1" dirty="0" smtClean="0"/>
              <a:t>' fi </a:t>
            </a:r>
            <a:r>
              <a:rPr lang="es-ES_tradnl" sz="1900" i="1" dirty="0" err="1" smtClean="0"/>
              <a:t>ahkam</a:t>
            </a:r>
            <a:r>
              <a:rPr lang="es-ES_tradnl" sz="1900" i="1" dirty="0" smtClean="0"/>
              <a:t> al-</a:t>
            </a:r>
            <a:r>
              <a:rPr lang="es-ES_tradnl" sz="1900" i="1" dirty="0" err="1" smtClean="0"/>
              <a:t>Qur'an</a:t>
            </a:r>
            <a:r>
              <a:rPr lang="es-ES_tradnl" sz="1900" i="1" dirty="0" smtClean="0"/>
              <a:t> », vol. 7. </a:t>
            </a:r>
            <a:r>
              <a:rPr lang="en-US" sz="1900" dirty="0" err="1" smtClean="0"/>
              <a:t>Beyrouth</a:t>
            </a:r>
            <a:r>
              <a:rPr lang="en-US" sz="1900" dirty="0" smtClean="0"/>
              <a:t>.</a:t>
            </a:r>
            <a:endParaRPr lang="fr-FR" sz="1900" dirty="0" smtClean="0"/>
          </a:p>
          <a:p>
            <a:pPr lvl="0"/>
            <a:r>
              <a:rPr lang="en-US" sz="1900" dirty="0" err="1" smtClean="0"/>
              <a:t>Amreen</a:t>
            </a:r>
            <a:r>
              <a:rPr lang="en-US" sz="1900" dirty="0" smtClean="0"/>
              <a:t>, J. (2001). “The Story of </a:t>
            </a:r>
            <a:r>
              <a:rPr lang="en-US" sz="1900" dirty="0" err="1" smtClean="0"/>
              <a:t>Lut</a:t>
            </a:r>
            <a:r>
              <a:rPr lang="en-US" sz="1900" dirty="0" smtClean="0"/>
              <a:t> and the Qur’an’s Perception of the Morality of Same-Sex Sexuality.” </a:t>
            </a:r>
            <a:r>
              <a:rPr lang="en-US" sz="1900" i="1" dirty="0" smtClean="0"/>
              <a:t>Journal of Homosexuality </a:t>
            </a:r>
            <a:r>
              <a:rPr lang="en-US" sz="1900" dirty="0" smtClean="0"/>
              <a:t>41, no. 1.</a:t>
            </a:r>
            <a:endParaRPr lang="fr-FR" sz="1900" dirty="0" smtClean="0"/>
          </a:p>
          <a:p>
            <a:pPr lvl="0"/>
            <a:r>
              <a:rPr lang="en-US" sz="1900" dirty="0" err="1" smtClean="0"/>
              <a:t>Dening</a:t>
            </a:r>
            <a:r>
              <a:rPr lang="en-US" sz="1900" dirty="0" smtClean="0"/>
              <a:t>, S. (1996). « </a:t>
            </a:r>
            <a:r>
              <a:rPr lang="en-US" sz="1900" i="1" dirty="0" smtClean="0"/>
              <a:t>The Mythology of Sex</a:t>
            </a:r>
            <a:r>
              <a:rPr lang="en-US" sz="1900" dirty="0" smtClean="0"/>
              <a:t> », </a:t>
            </a:r>
            <a:r>
              <a:rPr lang="en-US" sz="1900" i="1" dirty="0" err="1" smtClean="0"/>
              <a:t>chapitre</a:t>
            </a:r>
            <a:r>
              <a:rPr lang="en-US" sz="1900" i="1" dirty="0" smtClean="0"/>
              <a:t> 3</a:t>
            </a:r>
            <a:r>
              <a:rPr lang="en-US" sz="1900" dirty="0" smtClean="0"/>
              <a:t>. Macmillan General Reference, New York.</a:t>
            </a:r>
            <a:endParaRPr lang="fr-FR" sz="1900" dirty="0" smtClean="0"/>
          </a:p>
          <a:p>
            <a:pPr lvl="0"/>
            <a:r>
              <a:rPr lang="fr-FR" sz="1900" dirty="0" err="1" smtClean="0"/>
              <a:t>Gebara</a:t>
            </a:r>
            <a:r>
              <a:rPr lang="fr-FR" sz="1900" dirty="0" smtClean="0"/>
              <a:t>, I. (2000). « </a:t>
            </a:r>
            <a:r>
              <a:rPr lang="fr-FR" sz="1900" i="1" dirty="0" smtClean="0"/>
              <a:t>Théologie de la libération au féminin et théologie féministe », </a:t>
            </a:r>
            <a:r>
              <a:rPr lang="fr-FR" sz="1900" dirty="0" smtClean="0"/>
              <a:t>in</a:t>
            </a:r>
            <a:r>
              <a:rPr lang="fr-FR" sz="1900" i="1" dirty="0" smtClean="0"/>
              <a:t> « Théologies de la libération ». </a:t>
            </a:r>
            <a:r>
              <a:rPr lang="fr-FR" sz="1900" dirty="0" smtClean="0"/>
              <a:t>L’Harmattan, Paris.</a:t>
            </a:r>
          </a:p>
          <a:p>
            <a:pPr lvl="0"/>
            <a:r>
              <a:rPr lang="en-US" sz="1900" dirty="0" err="1" smtClean="0"/>
              <a:t>Ibn</a:t>
            </a:r>
            <a:r>
              <a:rPr lang="en-US" sz="1900" dirty="0" smtClean="0"/>
              <a:t> 'Ata Allah Al-</a:t>
            </a:r>
            <a:r>
              <a:rPr lang="en-US" sz="1900" dirty="0" err="1" smtClean="0"/>
              <a:t>Iskandar</a:t>
            </a:r>
            <a:r>
              <a:rPr lang="en-US" sz="1900" dirty="0" smtClean="0"/>
              <a:t>, </a:t>
            </a:r>
            <a:r>
              <a:rPr lang="en-US" sz="1900" dirty="0" err="1" smtClean="0"/>
              <a:t>traduction</a:t>
            </a:r>
            <a:r>
              <a:rPr lang="en-US" sz="1900" dirty="0" smtClean="0"/>
              <a:t> de Kugle, S. (2005). «</a:t>
            </a:r>
            <a:r>
              <a:rPr lang="en-US" sz="1900" i="1" dirty="0" smtClean="0"/>
              <a:t> The book of illumination » </a:t>
            </a:r>
            <a:r>
              <a:rPr lang="en-US" sz="1900" dirty="0" smtClean="0"/>
              <a:t>[ </a:t>
            </a:r>
            <a:r>
              <a:rPr lang="en-US" sz="1900" i="1" dirty="0" err="1" smtClean="0"/>
              <a:t>Kitab</a:t>
            </a:r>
            <a:r>
              <a:rPr lang="en-US" sz="1900" i="1" dirty="0" smtClean="0"/>
              <a:t> Al-</a:t>
            </a:r>
            <a:r>
              <a:rPr lang="en-US" sz="1900" i="1" dirty="0" err="1" smtClean="0"/>
              <a:t>Tanwir</a:t>
            </a:r>
            <a:r>
              <a:rPr lang="en-US" sz="1900" dirty="0" smtClean="0"/>
              <a:t>].</a:t>
            </a:r>
            <a:endParaRPr lang="fr-FR" sz="1900" dirty="0" smtClean="0"/>
          </a:p>
          <a:p>
            <a:pPr lvl="0"/>
            <a:r>
              <a:rPr lang="en-US" sz="1900" dirty="0" err="1" smtClean="0"/>
              <a:t>Ibn</a:t>
            </a:r>
            <a:r>
              <a:rPr lang="en-US" sz="1900" dirty="0" smtClean="0"/>
              <a:t> Hazm (1995). «</a:t>
            </a:r>
            <a:r>
              <a:rPr lang="en-US" sz="1900" i="1" dirty="0" smtClean="0"/>
              <a:t>The ring of the dove </a:t>
            </a:r>
            <a:r>
              <a:rPr lang="en-US" sz="1900" dirty="0" smtClean="0"/>
              <a:t>». </a:t>
            </a:r>
            <a:r>
              <a:rPr lang="en-US" sz="1900" dirty="0" err="1" smtClean="0"/>
              <a:t>Luzac</a:t>
            </a:r>
            <a:r>
              <a:rPr lang="en-US" sz="1900" dirty="0" smtClean="0"/>
              <a:t> oriental.</a:t>
            </a:r>
            <a:endParaRPr lang="fr-FR" sz="1900" dirty="0" smtClean="0"/>
          </a:p>
          <a:p>
            <a:pPr lvl="0"/>
            <a:r>
              <a:rPr lang="es-ES_tradnl" sz="1900" dirty="0" smtClean="0"/>
              <a:t>Ibn </a:t>
            </a:r>
            <a:r>
              <a:rPr lang="es-ES_tradnl" sz="1900" dirty="0" err="1" smtClean="0"/>
              <a:t>S'ad</a:t>
            </a:r>
            <a:r>
              <a:rPr lang="es-ES_tradnl" sz="1900" dirty="0" smtClean="0"/>
              <a:t> Al-</a:t>
            </a:r>
            <a:r>
              <a:rPr lang="es-ES_tradnl" sz="1900" dirty="0" err="1" smtClean="0"/>
              <a:t>Baghdadi</a:t>
            </a:r>
            <a:r>
              <a:rPr lang="es-ES_tradnl" sz="1900" dirty="0" smtClean="0"/>
              <a:t> (~844-2013). «</a:t>
            </a:r>
            <a:r>
              <a:rPr lang="es-ES_tradnl" sz="1900" i="1" dirty="0" smtClean="0"/>
              <a:t> </a:t>
            </a:r>
            <a:r>
              <a:rPr lang="es-ES_tradnl" sz="1900" i="1" dirty="0" err="1" smtClean="0"/>
              <a:t>Kitab</a:t>
            </a:r>
            <a:r>
              <a:rPr lang="es-ES_tradnl" sz="1900" i="1" dirty="0" smtClean="0"/>
              <a:t> al-</a:t>
            </a:r>
            <a:r>
              <a:rPr lang="es-ES_tradnl" sz="1900" i="1" dirty="0" err="1" smtClean="0"/>
              <a:t>tabaqat</a:t>
            </a:r>
            <a:r>
              <a:rPr lang="es-ES_tradnl" sz="1900" i="1" dirty="0" smtClean="0"/>
              <a:t> al-</a:t>
            </a:r>
            <a:r>
              <a:rPr lang="es-ES_tradnl" sz="1900" i="1" dirty="0" err="1" smtClean="0"/>
              <a:t>kabir</a:t>
            </a:r>
            <a:r>
              <a:rPr lang="es-ES_tradnl" sz="1900" i="1" dirty="0" smtClean="0"/>
              <a:t> »</a:t>
            </a:r>
            <a:r>
              <a:rPr lang="es-ES_tradnl" sz="1900" dirty="0" smtClean="0"/>
              <a:t>, </a:t>
            </a:r>
            <a:r>
              <a:rPr lang="es-ES_tradnl" sz="1900" i="1" dirty="0" smtClean="0"/>
              <a:t>vol. 2.</a:t>
            </a:r>
            <a:r>
              <a:rPr lang="es-ES_tradnl" sz="1900" dirty="0" smtClean="0"/>
              <a:t> </a:t>
            </a:r>
            <a:r>
              <a:rPr lang="en-US" sz="1900" dirty="0" smtClean="0"/>
              <a:t>Islamic book service, </a:t>
            </a:r>
            <a:r>
              <a:rPr lang="en-US" sz="1900" dirty="0" err="1" smtClean="0"/>
              <a:t>Inde</a:t>
            </a:r>
            <a:r>
              <a:rPr lang="en-US" sz="1900" dirty="0" smtClean="0"/>
              <a:t>.</a:t>
            </a:r>
            <a:endParaRPr lang="fr-FR" sz="1900" dirty="0" smtClean="0"/>
          </a:p>
          <a:p>
            <a:pPr lvl="0"/>
            <a:r>
              <a:rPr lang="en-US" sz="1900" dirty="0" err="1" smtClean="0"/>
              <a:t>Izutsu</a:t>
            </a:r>
            <a:r>
              <a:rPr lang="en-US" sz="1900" dirty="0" smtClean="0"/>
              <a:t>, T. (2002). “</a:t>
            </a:r>
            <a:r>
              <a:rPr lang="en-US" sz="1900" i="1" dirty="0" err="1" smtClean="0"/>
              <a:t>Ethico</a:t>
            </a:r>
            <a:r>
              <a:rPr lang="en-US" sz="1900" i="1" dirty="0" smtClean="0"/>
              <a:t>-Religious Concepts in the Qur'an”.</a:t>
            </a:r>
            <a:r>
              <a:rPr lang="en-US" sz="1900" dirty="0" smtClean="0"/>
              <a:t> McGill-Queen's University Press, Montreal.</a:t>
            </a:r>
            <a:endParaRPr lang="fr-FR" sz="1900" dirty="0" smtClean="0"/>
          </a:p>
          <a:p>
            <a:pPr lvl="0"/>
            <a:r>
              <a:rPr lang="en-US" sz="1900" dirty="0" err="1" smtClean="0"/>
              <a:t>Juynboll</a:t>
            </a:r>
            <a:r>
              <a:rPr lang="en-US" sz="1900" dirty="0" smtClean="0"/>
              <a:t>, G., H., A. (1983). </a:t>
            </a:r>
            <a:r>
              <a:rPr lang="en-US" sz="1900" i="1" dirty="0" smtClean="0"/>
              <a:t>« Muslim traditions: </a:t>
            </a:r>
            <a:r>
              <a:rPr lang="en-US" sz="1900" i="1" dirty="0" err="1" smtClean="0"/>
              <a:t>achronical</a:t>
            </a:r>
            <a:r>
              <a:rPr lang="en-US" sz="1900" i="1" dirty="0" smtClean="0"/>
              <a:t> ». </a:t>
            </a:r>
            <a:r>
              <a:rPr lang="en-US" sz="1900" dirty="0" smtClean="0"/>
              <a:t>Cambridge University Press.</a:t>
            </a:r>
            <a:endParaRPr lang="fr-FR" sz="1900" dirty="0" smtClean="0"/>
          </a:p>
          <a:p>
            <a:pPr lvl="0"/>
            <a:r>
              <a:rPr lang="en-US" sz="1900" dirty="0" smtClean="0"/>
              <a:t>Kugle, S. (2010). « </a:t>
            </a:r>
            <a:r>
              <a:rPr lang="en-US" sz="1900" i="1" dirty="0" smtClean="0"/>
              <a:t>Homosexuality in Islam ». </a:t>
            </a:r>
            <a:r>
              <a:rPr lang="en-US" sz="1900" dirty="0" err="1" smtClean="0"/>
              <a:t>Oneworld</a:t>
            </a:r>
            <a:r>
              <a:rPr lang="en-US" sz="1900" dirty="0" smtClean="0"/>
              <a:t>, Oxford.</a:t>
            </a:r>
            <a:endParaRPr lang="fr-FR" sz="1900" dirty="0" smtClean="0"/>
          </a:p>
          <a:p>
            <a:pPr lvl="0"/>
            <a:r>
              <a:rPr lang="es-ES" sz="1900" dirty="0" err="1" smtClean="0"/>
              <a:t>Marongiu-Perria</a:t>
            </a:r>
            <a:r>
              <a:rPr lang="es-ES" sz="1900" dirty="0" smtClean="0"/>
              <a:t>, O. &amp; </a:t>
            </a:r>
            <a:r>
              <a:rPr lang="es-ES" sz="1900" dirty="0" err="1" smtClean="0"/>
              <a:t>Privot</a:t>
            </a:r>
            <a:r>
              <a:rPr lang="es-ES" sz="1900" dirty="0" smtClean="0"/>
              <a:t>, M. (2012). </a:t>
            </a:r>
            <a:r>
              <a:rPr lang="fr-FR" sz="1900" dirty="0" smtClean="0"/>
              <a:t>« </a:t>
            </a:r>
            <a:r>
              <a:rPr lang="fr-FR" sz="1900" i="1" dirty="0" smtClean="0"/>
              <a:t>L’homosexualité : un défi théologique</a:t>
            </a:r>
            <a:r>
              <a:rPr lang="fr-FR" sz="1900" dirty="0" smtClean="0"/>
              <a:t> ». Oumma.com. Disponible en ligne - http://oumma.com/15178/lhomosexualite-un-defi-theologique.</a:t>
            </a:r>
          </a:p>
          <a:p>
            <a:pPr lvl="0"/>
            <a:r>
              <a:rPr lang="en-US" sz="1900" dirty="0" smtClean="0"/>
              <a:t>Massad, J. (2007). « </a:t>
            </a:r>
            <a:r>
              <a:rPr lang="en-US" sz="1900" i="1" dirty="0" smtClean="0"/>
              <a:t>Desiring Arabs » </a:t>
            </a:r>
            <a:r>
              <a:rPr lang="en-US" sz="1900" dirty="0" smtClean="0"/>
              <a:t>; University of Chicago Press.</a:t>
            </a:r>
            <a:endParaRPr lang="fr-FR" sz="1900" dirty="0" smtClean="0"/>
          </a:p>
          <a:p>
            <a:pPr lvl="0"/>
            <a:r>
              <a:rPr lang="fr-FR" sz="1900" dirty="0" smtClean="0"/>
              <a:t>Mernissi, F. (1987). «  </a:t>
            </a:r>
            <a:r>
              <a:rPr lang="fr-FR" sz="1900" i="1" dirty="0" smtClean="0"/>
              <a:t>Le Harem politique : le Prophète et les femmes </a:t>
            </a:r>
            <a:r>
              <a:rPr lang="fr-FR" sz="1900" dirty="0" smtClean="0"/>
              <a:t>». Albin Michel, Paris.</a:t>
            </a:r>
          </a:p>
          <a:p>
            <a:pPr lvl="0"/>
            <a:r>
              <a:rPr lang="fr-FR" sz="1900" dirty="0" err="1" smtClean="0"/>
              <a:t>Mezziane</a:t>
            </a:r>
            <a:r>
              <a:rPr lang="fr-FR" sz="1900" dirty="0" smtClean="0"/>
              <a:t>, M. (2005). « </a:t>
            </a:r>
            <a:r>
              <a:rPr lang="fr-FR" sz="1900" i="1" dirty="0" smtClean="0"/>
              <a:t>Le sodomite et l’efféminé dans l’Islam du IXe-XIe siècle. Statut juridique et représentations sociales</a:t>
            </a:r>
            <a:r>
              <a:rPr lang="fr-FR" sz="1900" dirty="0" smtClean="0"/>
              <a:t> ». Mémoire de DEA - EHESS, Paris. Disponible en ligne - http://www.mohammedmezziane.com/Mezziane-sodomite-effemine.pdf</a:t>
            </a:r>
          </a:p>
          <a:p>
            <a:pPr lvl="0"/>
            <a:r>
              <a:rPr lang="es-ES_tradnl" sz="1900" dirty="0" smtClean="0"/>
              <a:t>Muhammad Al-</a:t>
            </a:r>
            <a:r>
              <a:rPr lang="es-ES_tradnl" sz="1900" dirty="0" err="1" smtClean="0"/>
              <a:t>Jazari</a:t>
            </a:r>
            <a:r>
              <a:rPr lang="es-ES_tradnl" sz="1900" dirty="0" smtClean="0"/>
              <a:t>,  (1932). «</a:t>
            </a:r>
            <a:r>
              <a:rPr lang="es-ES_tradnl" sz="1900" i="1" dirty="0" smtClean="0"/>
              <a:t> </a:t>
            </a:r>
            <a:r>
              <a:rPr lang="es-ES_tradnl" sz="1900" i="1" dirty="0" err="1" smtClean="0"/>
              <a:t>Ghayat</a:t>
            </a:r>
            <a:r>
              <a:rPr lang="es-ES_tradnl" sz="1900" i="1" dirty="0" smtClean="0"/>
              <a:t> al-</a:t>
            </a:r>
            <a:r>
              <a:rPr lang="es-ES_tradnl" sz="1900" i="1" dirty="0" err="1" smtClean="0"/>
              <a:t>nihaya</a:t>
            </a:r>
            <a:r>
              <a:rPr lang="es-ES_tradnl" sz="1900" i="1" dirty="0" smtClean="0"/>
              <a:t> fi </a:t>
            </a:r>
            <a:r>
              <a:rPr lang="es-ES_tradnl" sz="1900" i="1" dirty="0" err="1" smtClean="0"/>
              <a:t>tabaqat</a:t>
            </a:r>
            <a:r>
              <a:rPr lang="es-ES_tradnl" sz="1900" i="1" dirty="0" smtClean="0"/>
              <a:t> al-</a:t>
            </a:r>
            <a:r>
              <a:rPr lang="es-ES_tradnl" sz="1900" i="1" dirty="0" err="1" smtClean="0"/>
              <a:t>qurra</a:t>
            </a:r>
            <a:r>
              <a:rPr lang="es-ES_tradnl" sz="1900" i="1" dirty="0" smtClean="0"/>
              <a:t>' », vol. 1</a:t>
            </a:r>
            <a:r>
              <a:rPr lang="es-ES_tradnl" sz="1900" dirty="0" smtClean="0"/>
              <a:t>. </a:t>
            </a:r>
            <a:r>
              <a:rPr lang="fr-FR" sz="1900" dirty="0" err="1" smtClean="0"/>
              <a:t>Maktabat</a:t>
            </a:r>
            <a:r>
              <a:rPr lang="fr-FR" sz="1900" dirty="0" smtClean="0"/>
              <a:t> al-</a:t>
            </a:r>
            <a:r>
              <a:rPr lang="fr-FR" sz="1900" dirty="0" err="1" smtClean="0"/>
              <a:t>hangi</a:t>
            </a:r>
            <a:r>
              <a:rPr lang="fr-FR" sz="1900" dirty="0" smtClean="0"/>
              <a:t>, Le Caire.</a:t>
            </a:r>
          </a:p>
          <a:p>
            <a:pPr lvl="0"/>
            <a:r>
              <a:rPr lang="es-ES_tradnl" sz="1900" dirty="0" err="1" smtClean="0"/>
              <a:t>Noureddine</a:t>
            </a:r>
            <a:r>
              <a:rPr lang="es-ES_tradnl" sz="1900" dirty="0" smtClean="0"/>
              <a:t> Ibn </a:t>
            </a:r>
            <a:r>
              <a:rPr lang="es-ES_tradnl" sz="1900" dirty="0" err="1" smtClean="0"/>
              <a:t>Moukhtar</a:t>
            </a:r>
            <a:r>
              <a:rPr lang="es-ES_tradnl" sz="1900" dirty="0" smtClean="0"/>
              <a:t> Al </a:t>
            </a:r>
            <a:r>
              <a:rPr lang="es-ES_tradnl" sz="1900" dirty="0" err="1" smtClean="0"/>
              <a:t>Khadimi</a:t>
            </a:r>
            <a:r>
              <a:rPr lang="es-ES_tradnl" sz="1900" dirty="0" smtClean="0"/>
              <a:t> (1998).  “</a:t>
            </a:r>
            <a:r>
              <a:rPr lang="es-ES_tradnl" sz="1900" i="1" dirty="0" smtClean="0"/>
              <a:t>Al Ijtihad Al </a:t>
            </a:r>
            <a:r>
              <a:rPr lang="es-ES_tradnl" sz="1900" i="1" dirty="0" err="1" smtClean="0"/>
              <a:t>Maqasidy</a:t>
            </a:r>
            <a:r>
              <a:rPr lang="es-ES_tradnl" sz="1900" i="1" dirty="0" smtClean="0"/>
              <a:t>”</a:t>
            </a:r>
            <a:r>
              <a:rPr lang="es-ES_tradnl" sz="1900" dirty="0" smtClean="0"/>
              <a:t>, </a:t>
            </a:r>
            <a:r>
              <a:rPr lang="es-ES_tradnl" sz="1900" i="1" dirty="0" smtClean="0"/>
              <a:t>n°65. </a:t>
            </a:r>
            <a:r>
              <a:rPr lang="fr-FR" sz="1900" dirty="0" err="1" smtClean="0"/>
              <a:t>Kitab</a:t>
            </a:r>
            <a:r>
              <a:rPr lang="fr-FR" sz="1900" dirty="0" smtClean="0"/>
              <a:t> Al Oumma,</a:t>
            </a:r>
            <a:r>
              <a:rPr lang="fr-FR" sz="1900" i="1" dirty="0" smtClean="0"/>
              <a:t> </a:t>
            </a:r>
            <a:r>
              <a:rPr lang="fr-FR" sz="1900" dirty="0" smtClean="0"/>
              <a:t>Qatar.</a:t>
            </a:r>
          </a:p>
          <a:p>
            <a:pPr lvl="0"/>
            <a:r>
              <a:rPr lang="fr-FR" sz="1900" dirty="0" err="1" smtClean="0"/>
              <a:t>Rouayheb</a:t>
            </a:r>
            <a:r>
              <a:rPr lang="fr-FR" sz="1900" dirty="0" smtClean="0"/>
              <a:t>, K. (2010). « </a:t>
            </a:r>
            <a:r>
              <a:rPr lang="fr-FR" sz="1900" i="1" dirty="0" smtClean="0"/>
              <a:t>L’amour des garçons en pays arabo-islamique : XVIe-XVIIIe siècle</a:t>
            </a:r>
            <a:r>
              <a:rPr lang="fr-FR" sz="1900" dirty="0" smtClean="0"/>
              <a:t> ». </a:t>
            </a:r>
            <a:r>
              <a:rPr lang="en-US" sz="1900" dirty="0" err="1" smtClean="0"/>
              <a:t>Epel</a:t>
            </a:r>
            <a:r>
              <a:rPr lang="en-US" sz="1900" dirty="0" smtClean="0"/>
              <a:t>, Paris.</a:t>
            </a:r>
            <a:endParaRPr lang="fr-FR" sz="1900" dirty="0" smtClean="0"/>
          </a:p>
          <a:p>
            <a:pPr lvl="0"/>
            <a:r>
              <a:rPr lang="en-US" sz="1900" dirty="0" smtClean="0"/>
              <a:t>Schacht, J.</a:t>
            </a:r>
            <a:r>
              <a:rPr lang="en-US" sz="1900" i="1" dirty="0" smtClean="0"/>
              <a:t> </a:t>
            </a:r>
            <a:r>
              <a:rPr lang="en-US" sz="1900" dirty="0" smtClean="0"/>
              <a:t>(2012). « </a:t>
            </a:r>
            <a:r>
              <a:rPr lang="en-US" sz="1900" dirty="0" err="1" smtClean="0"/>
              <a:t>Ikrima</a:t>
            </a:r>
            <a:r>
              <a:rPr lang="en-US" sz="1900" dirty="0" smtClean="0"/>
              <a:t>, </a:t>
            </a:r>
            <a:r>
              <a:rPr lang="en-US" sz="1900" dirty="0" err="1" smtClean="0"/>
              <a:t>mawla</a:t>
            </a:r>
            <a:r>
              <a:rPr lang="en-US" sz="1900" dirty="0" smtClean="0"/>
              <a:t> </a:t>
            </a:r>
            <a:r>
              <a:rPr lang="en-US" sz="1900" dirty="0" err="1" smtClean="0"/>
              <a:t>Ibn</a:t>
            </a:r>
            <a:r>
              <a:rPr lang="en-US" sz="1900" dirty="0" smtClean="0"/>
              <a:t> </a:t>
            </a:r>
            <a:r>
              <a:rPr lang="en-US" sz="1900" dirty="0" err="1" smtClean="0"/>
              <a:t>Abbass</a:t>
            </a:r>
            <a:r>
              <a:rPr lang="en-US" sz="1900" dirty="0" smtClean="0"/>
              <a:t> », in</a:t>
            </a:r>
            <a:r>
              <a:rPr lang="en-US" sz="1900" i="1" dirty="0" smtClean="0"/>
              <a:t> Encyclopedia of Islam (second edition).</a:t>
            </a:r>
            <a:endParaRPr lang="fr-FR" sz="1900" dirty="0" smtClean="0"/>
          </a:p>
          <a:p>
            <a:pPr lvl="0"/>
            <a:r>
              <a:rPr lang="en-US" sz="1900" dirty="0" smtClean="0"/>
              <a:t>Schmitt, A. (2001-2002). «</a:t>
            </a:r>
            <a:r>
              <a:rPr lang="en-US" sz="1900" i="1" dirty="0" smtClean="0"/>
              <a:t> </a:t>
            </a:r>
            <a:r>
              <a:rPr lang="en-US" sz="1900" i="1" dirty="0" err="1" smtClean="0"/>
              <a:t>Liwat</a:t>
            </a:r>
            <a:r>
              <a:rPr lang="en-US" sz="1900" i="1" dirty="0" smtClean="0"/>
              <a:t> </a:t>
            </a:r>
            <a:r>
              <a:rPr lang="en-US" sz="1900" i="1" dirty="0" err="1" smtClean="0"/>
              <a:t>im</a:t>
            </a:r>
            <a:r>
              <a:rPr lang="en-US" sz="1900" i="1" dirty="0" smtClean="0"/>
              <a:t> fiqh : </a:t>
            </a:r>
            <a:r>
              <a:rPr lang="en-US" sz="1900" i="1" dirty="0" err="1" smtClean="0"/>
              <a:t>Männliche</a:t>
            </a:r>
            <a:r>
              <a:rPr lang="en-US" sz="1900" i="1" dirty="0" smtClean="0"/>
              <a:t> </a:t>
            </a:r>
            <a:r>
              <a:rPr lang="en-US" sz="1900" i="1" dirty="0" err="1" smtClean="0"/>
              <a:t>homosexualität</a:t>
            </a:r>
            <a:r>
              <a:rPr lang="en-US" sz="1900" i="1" dirty="0" smtClean="0"/>
              <a:t> </a:t>
            </a:r>
            <a:r>
              <a:rPr lang="en-US" sz="1900" dirty="0" smtClean="0"/>
              <a:t>? ». Journal of Arabic and Islamic studies 4 : 61.</a:t>
            </a:r>
            <a:endParaRPr lang="fr-FR" sz="1900" dirty="0" smtClean="0"/>
          </a:p>
          <a:p>
            <a:pPr lvl="0"/>
            <a:r>
              <a:rPr lang="en-US" sz="1900" dirty="0" err="1" smtClean="0"/>
              <a:t>Shaban</a:t>
            </a:r>
            <a:r>
              <a:rPr lang="en-US" sz="1900" dirty="0" smtClean="0"/>
              <a:t>, M., A. (1976°. « </a:t>
            </a:r>
            <a:r>
              <a:rPr lang="en-US" sz="1900" i="1" dirty="0" smtClean="0"/>
              <a:t>Islamic history: a new interpretation », vol. 1.</a:t>
            </a:r>
            <a:r>
              <a:rPr lang="en-US" sz="1900" dirty="0" smtClean="0"/>
              <a:t> Cambridge University Press.</a:t>
            </a:r>
            <a:endParaRPr lang="fr-FR" sz="1900" dirty="0" smtClean="0"/>
          </a:p>
          <a:p>
            <a:pPr lvl="0"/>
            <a:r>
              <a:rPr lang="en-US" sz="1900" i="1" dirty="0" err="1" smtClean="0"/>
              <a:t>Tafsir</a:t>
            </a:r>
            <a:r>
              <a:rPr lang="en-US" sz="1900" i="1" dirty="0" smtClean="0"/>
              <a:t> </a:t>
            </a:r>
            <a:r>
              <a:rPr lang="en-US" sz="1900" i="1" dirty="0" err="1" smtClean="0"/>
              <a:t>Ibn</a:t>
            </a:r>
            <a:r>
              <a:rPr lang="en-US" sz="1900" i="1" dirty="0" smtClean="0"/>
              <a:t> ‘</a:t>
            </a:r>
            <a:r>
              <a:rPr lang="en-US" sz="1900" i="1" dirty="0" err="1" smtClean="0"/>
              <a:t>Abbass</a:t>
            </a:r>
            <a:r>
              <a:rPr lang="en-US" sz="1900" i="1" dirty="0" smtClean="0"/>
              <a:t> </a:t>
            </a:r>
            <a:r>
              <a:rPr lang="en-US" sz="1900" dirty="0" smtClean="0"/>
              <a:t>(</a:t>
            </a:r>
            <a:r>
              <a:rPr lang="en-US" sz="1900" dirty="0" err="1" smtClean="0"/>
              <a:t>L’exégèse</a:t>
            </a:r>
            <a:r>
              <a:rPr lang="en-US" sz="1900" dirty="0" smtClean="0"/>
              <a:t> </a:t>
            </a:r>
            <a:r>
              <a:rPr lang="en-US" sz="1900" dirty="0" err="1" smtClean="0"/>
              <a:t>d’Ibn</a:t>
            </a:r>
            <a:r>
              <a:rPr lang="en-US" sz="1900" dirty="0" smtClean="0"/>
              <a:t> ‘</a:t>
            </a:r>
            <a:r>
              <a:rPr lang="en-US" sz="1900" dirty="0" err="1" smtClean="0"/>
              <a:t>Abbass</a:t>
            </a:r>
            <a:r>
              <a:rPr lang="en-US" sz="1900" dirty="0" smtClean="0"/>
              <a:t>). </a:t>
            </a:r>
            <a:r>
              <a:rPr lang="en-US" sz="1900" dirty="0" err="1" smtClean="0"/>
              <a:t>Disponible</a:t>
            </a:r>
            <a:r>
              <a:rPr lang="en-US" sz="1900" dirty="0" smtClean="0"/>
              <a:t> en </a:t>
            </a:r>
            <a:r>
              <a:rPr lang="en-US" sz="1900" dirty="0" err="1" smtClean="0"/>
              <a:t>ligne</a:t>
            </a:r>
            <a:r>
              <a:rPr lang="en-US" sz="1900" dirty="0" smtClean="0"/>
              <a:t> </a:t>
            </a:r>
            <a:r>
              <a:rPr lang="en-US" sz="1900" i="1" dirty="0" smtClean="0"/>
              <a:t>- faculty.ksu.edu.sa/</a:t>
            </a:r>
            <a:r>
              <a:rPr lang="en-US" sz="1900" i="1" dirty="0" err="1" smtClean="0"/>
              <a:t>yf</a:t>
            </a:r>
            <a:r>
              <a:rPr lang="en-US" sz="1900" i="1" dirty="0" smtClean="0"/>
              <a:t>/DocLib71/</a:t>
            </a:r>
            <a:r>
              <a:rPr lang="ar-SA" sz="1900" i="1" dirty="0" smtClean="0"/>
              <a:t>تفسير%</a:t>
            </a:r>
            <a:r>
              <a:rPr lang="ar-SA" sz="1900" i="1" dirty="0" err="1" smtClean="0"/>
              <a:t>20ابن</a:t>
            </a:r>
            <a:r>
              <a:rPr lang="ar-SA" sz="1900" i="1" dirty="0" smtClean="0"/>
              <a:t>%</a:t>
            </a:r>
            <a:r>
              <a:rPr lang="ar-SA" sz="1900" i="1" dirty="0" err="1" smtClean="0"/>
              <a:t>20عباس</a:t>
            </a:r>
            <a:r>
              <a:rPr lang="en-US" sz="1900" i="1" dirty="0" smtClean="0"/>
              <a:t>.</a:t>
            </a:r>
            <a:r>
              <a:rPr lang="en-US" sz="1900" i="1" dirty="0" err="1" smtClean="0"/>
              <a:t>pdf</a:t>
            </a:r>
            <a:endParaRPr lang="fr-FR" sz="1900" dirty="0" smtClean="0"/>
          </a:p>
          <a:p>
            <a:pPr lvl="0"/>
            <a:r>
              <a:rPr lang="fr-FR" sz="1900" dirty="0" smtClean="0"/>
              <a:t>Youssef, O. (2008). « </a:t>
            </a:r>
            <a:r>
              <a:rPr lang="fr-FR" sz="1900" i="1" dirty="0" err="1" smtClean="0"/>
              <a:t>Hayrat</a:t>
            </a:r>
            <a:r>
              <a:rPr lang="fr-FR" sz="1900" i="1" dirty="0" smtClean="0"/>
              <a:t> </a:t>
            </a:r>
            <a:r>
              <a:rPr lang="fr-FR" sz="1900" i="1" dirty="0" err="1" smtClean="0"/>
              <a:t>muslimah</a:t>
            </a:r>
            <a:r>
              <a:rPr lang="fr-FR" sz="1900" dirty="0" smtClean="0"/>
              <a:t> » (La stupéfaction d’une musulmane).  </a:t>
            </a:r>
            <a:r>
              <a:rPr lang="en-US" sz="1900" dirty="0" smtClean="0"/>
              <a:t>Dar </a:t>
            </a:r>
            <a:r>
              <a:rPr lang="en-US" sz="1900" dirty="0" err="1" smtClean="0"/>
              <a:t>sahar</a:t>
            </a:r>
            <a:r>
              <a:rPr lang="en-US" sz="1900" dirty="0" smtClean="0"/>
              <a:t> </a:t>
            </a:r>
            <a:r>
              <a:rPr lang="en-US" sz="1900" dirty="0" err="1" smtClean="0"/>
              <a:t>lil</a:t>
            </a:r>
            <a:r>
              <a:rPr lang="en-US" sz="1900" dirty="0" smtClean="0"/>
              <a:t> </a:t>
            </a:r>
            <a:r>
              <a:rPr lang="en-US" sz="1900" dirty="0" err="1" smtClean="0"/>
              <a:t>nashr</a:t>
            </a:r>
            <a:r>
              <a:rPr lang="en-US" sz="1900" dirty="0" smtClean="0"/>
              <a:t>, Tunis. </a:t>
            </a:r>
            <a:r>
              <a:rPr lang="en-US" sz="1900" dirty="0" err="1" smtClean="0"/>
              <a:t>Voire</a:t>
            </a:r>
            <a:endParaRPr lang="fr-FR" sz="1900" dirty="0" smtClean="0"/>
          </a:p>
          <a:p>
            <a:pPr lvl="0"/>
            <a:r>
              <a:rPr lang="en-US" sz="1900" dirty="0" err="1" smtClean="0"/>
              <a:t>Zafeerudin</a:t>
            </a:r>
            <a:r>
              <a:rPr lang="en-US" sz="1900" dirty="0" smtClean="0"/>
              <a:t> (1998). « </a:t>
            </a:r>
            <a:r>
              <a:rPr lang="en-US" sz="1900" i="1" dirty="0" smtClean="0"/>
              <a:t>Islam on homo-sexuality ». </a:t>
            </a:r>
            <a:r>
              <a:rPr lang="en-US" sz="1900" dirty="0" err="1" smtClean="0"/>
              <a:t>Darul</a:t>
            </a:r>
            <a:r>
              <a:rPr lang="en-US" sz="1900" dirty="0" smtClean="0"/>
              <a:t> </a:t>
            </a:r>
            <a:r>
              <a:rPr lang="en-US" sz="1900" dirty="0" err="1" smtClean="0"/>
              <a:t>Ishaat</a:t>
            </a:r>
            <a:r>
              <a:rPr lang="en-US" sz="1900" dirty="0" smtClean="0"/>
              <a:t>, Pakistan.</a:t>
            </a:r>
            <a:endParaRPr lang="fr-FR" sz="1900" dirty="0" smtClean="0"/>
          </a:p>
          <a:p>
            <a:pPr lvl="0"/>
            <a:r>
              <a:rPr lang="fr-FR" sz="1900" dirty="0" err="1" smtClean="0"/>
              <a:t>Zahed</a:t>
            </a:r>
            <a:r>
              <a:rPr lang="fr-FR" sz="1900" dirty="0" smtClean="0"/>
              <a:t>, l. (2017). « </a:t>
            </a:r>
            <a:r>
              <a:rPr lang="fr-FR" sz="1900" i="1" dirty="0" smtClean="0"/>
              <a:t>LGBT musulman-es : du Placard aux Lumières, face aux obscurantismes et aux homonationalismes ». </a:t>
            </a:r>
            <a:r>
              <a:rPr lang="fr-FR" sz="1900" dirty="0" smtClean="0"/>
              <a:t>CALEM, Marseille.</a:t>
            </a:r>
          </a:p>
          <a:p>
            <a:r>
              <a:rPr lang="fr-FR" sz="1100" dirty="0" smtClean="0"/>
              <a:t> </a:t>
            </a:r>
          </a:p>
          <a:p>
            <a:pPr marL="273050" indent="-273050" algn="ctr" fontAlgn="auto">
              <a:spcBef>
                <a:spcPts val="600"/>
              </a:spcBef>
              <a:spcAft>
                <a:spcPts val="0"/>
              </a:spcAft>
              <a:buClr>
                <a:schemeClr val="tx2"/>
              </a:buClr>
              <a:buSzPct val="73000"/>
              <a:defRPr/>
            </a:pPr>
            <a:endParaRPr lang="fr-FR" sz="1600" dirty="0">
              <a:latin typeface="+mn-lt"/>
              <a:cs typeface="+mn-cs"/>
            </a:endParaRPr>
          </a:p>
        </p:txBody>
      </p:sp>
      <p:sp>
        <p:nvSpPr>
          <p:cNvPr id="12" name="Titre 6"/>
          <p:cNvSpPr>
            <a:spLocks noGrp="1" noChangeArrowheads="1"/>
          </p:cNvSpPr>
          <p:nvPr>
            <p:ph type="title" idx="4294967295"/>
          </p:nvPr>
        </p:nvSpPr>
        <p:spPr>
          <a:xfrm>
            <a:off x="395652" y="320675"/>
            <a:ext cx="7704642" cy="588115"/>
          </a:xfrm>
          <a:ln/>
        </p:spPr>
        <p:txBody>
          <a:bodyPr/>
          <a:lstStyle/>
          <a:p>
            <a:pPr marL="273050" indent="-273050" fontAlgn="auto">
              <a:spcBef>
                <a:spcPts val="600"/>
              </a:spcBef>
              <a:spcAft>
                <a:spcPts val="0"/>
              </a:spcAft>
              <a:defRPr/>
            </a:pPr>
            <a:r>
              <a:rPr lang="fr-FR" sz="2000" dirty="0" smtClean="0"/>
              <a:t>F. </a:t>
            </a:r>
            <a:r>
              <a:rPr lang="fr-FR" sz="2000" dirty="0" err="1" smtClean="0"/>
              <a:t>Extended</a:t>
            </a:r>
            <a:r>
              <a:rPr lang="fr-FR" sz="2000" dirty="0" smtClean="0"/>
              <a:t> </a:t>
            </a:r>
            <a:r>
              <a:rPr lang="fr-FR" sz="2000" dirty="0" err="1" smtClean="0"/>
              <a:t>bibliography</a:t>
            </a:r>
            <a:endParaRPr lang="fr-FR"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1" y="6453252"/>
            <a:ext cx="611670" cy="404748"/>
          </a:xfrm>
          <a:prstGeom prst="rect">
            <a:avLst/>
          </a:prstGeom>
          <a:noFill/>
          <a:ln>
            <a:noFill/>
          </a:ln>
        </p:spPr>
        <p:txBody>
          <a:bodyPr/>
          <a:lstStyle/>
          <a:p>
            <a:fld id="{BB28F3C4-E0FA-4069-85D4-CAC7C41F1E2E}" type="slidenum">
              <a:rPr lang="fr-FR" altLang="zh-CN"/>
              <a:pPr/>
              <a:t>3</a:t>
            </a:fld>
            <a:endParaRPr lang="fr-FR" altLang="zh-CN" dirty="0"/>
          </a:p>
        </p:txBody>
      </p:sp>
      <p:sp>
        <p:nvSpPr>
          <p:cNvPr id="7" name="Sous-titre 2"/>
          <p:cNvSpPr>
            <a:spLocks noChangeArrowheads="1"/>
          </p:cNvSpPr>
          <p:nvPr/>
        </p:nvSpPr>
        <p:spPr bwMode="auto">
          <a:xfrm>
            <a:off x="323646" y="1340826"/>
            <a:ext cx="7632636" cy="5217780"/>
          </a:xfrm>
          <a:prstGeom prst="rect">
            <a:avLst/>
          </a:prstGeom>
          <a:noFill/>
          <a:ln w="9525" cmpd="sng">
            <a:noFill/>
            <a:miter lim="800000"/>
            <a:headEnd/>
            <a:tailEnd/>
          </a:ln>
        </p:spPr>
        <p:txBody>
          <a:bodyPr/>
          <a:lstStyle/>
          <a:p>
            <a:endParaRPr lang="fr-FR" sz="2000" dirty="0" smtClean="0"/>
          </a:p>
          <a:p>
            <a:pPr marL="457200" indent="-457200" algn="ctr"/>
            <a:r>
              <a:rPr lang="en-US" sz="2000" b="1" dirty="0" smtClean="0"/>
              <a:t>It all starts in the 1980s,</a:t>
            </a:r>
            <a:br>
              <a:rPr lang="en-US" sz="2000" b="1" dirty="0" smtClean="0"/>
            </a:br>
            <a:r>
              <a:rPr lang="en-US" sz="2000" b="1" dirty="0" smtClean="0"/>
              <a:t>an ethical and political stalemate?</a:t>
            </a:r>
            <a:br>
              <a:rPr lang="en-US" sz="2000" b="1" dirty="0" smtClean="0"/>
            </a:br>
            <a:endParaRPr lang="en-US" sz="2000" b="1" dirty="0" smtClean="0"/>
          </a:p>
          <a:p>
            <a:pPr marL="457200" indent="-457200" algn="just"/>
            <a:r>
              <a:rPr lang="en-US" sz="2000" b="1" dirty="0" smtClean="0"/>
              <a:t>Judith Butler </a:t>
            </a:r>
            <a:r>
              <a:rPr lang="en-US" sz="2000" dirty="0" smtClean="0"/>
              <a:t>("queer pope", diverse gender identities) describes "</a:t>
            </a:r>
            <a:r>
              <a:rPr lang="en-US" sz="2000" b="1" dirty="0" err="1" smtClean="0"/>
              <a:t>biopower</a:t>
            </a:r>
            <a:r>
              <a:rPr lang="en-US" sz="2000" dirty="0" smtClean="0"/>
              <a:t>" (control over identities and the bodies of citizens) as to be </a:t>
            </a:r>
            <a:r>
              <a:rPr lang="en-US" sz="2000" b="1" dirty="0" smtClean="0"/>
              <a:t>rethought again</a:t>
            </a:r>
            <a:r>
              <a:rPr lang="en-US" sz="2000" dirty="0" smtClean="0"/>
              <a:t>, to go beyond what she qualifies as a </a:t>
            </a:r>
            <a:r>
              <a:rPr lang="en-US" sz="2000" b="1" dirty="0" smtClean="0"/>
              <a:t>"Political impasse" </a:t>
            </a:r>
            <a:r>
              <a:rPr lang="en-US" dirty="0" smtClean="0"/>
              <a:t>(decriminalization of homosexuality in France: 1981, increased criminalization of homosexuality in MENA).</a:t>
            </a:r>
            <a:endParaRPr lang="en-US" sz="2000" dirty="0" smtClean="0"/>
          </a:p>
          <a:p>
            <a:pPr marL="457200" indent="-457200" algn="just"/>
            <a:endParaRPr lang="en-US" sz="2000" dirty="0" smtClean="0"/>
          </a:p>
          <a:p>
            <a:pPr marL="457200" indent="-457200" algn="just"/>
            <a:r>
              <a:rPr lang="en-US" sz="2000" dirty="0" smtClean="0"/>
              <a:t>I</a:t>
            </a:r>
            <a:r>
              <a:rPr lang="en-US" sz="2000" b="1" dirty="0" smtClean="0"/>
              <a:t>dentity shaping </a:t>
            </a:r>
            <a:r>
              <a:rPr lang="en-US" sz="2000" dirty="0" smtClean="0"/>
              <a:t>(fascism = imposing a monolithic identity bundle) is now represented as organized </a:t>
            </a:r>
            <a:r>
              <a:rPr lang="en-US" sz="2000" b="1" dirty="0" smtClean="0"/>
              <a:t>from centers of diffuse, non-localized influence</a:t>
            </a:r>
            <a:r>
              <a:rPr lang="en-US" sz="2000" dirty="0" smtClean="0"/>
              <a:t> within communities and various societal spaces - in this case </a:t>
            </a:r>
            <a:r>
              <a:rPr lang="en-US" sz="2000" b="1" dirty="0" smtClean="0"/>
              <a:t>religious</a:t>
            </a:r>
            <a:r>
              <a:rPr lang="en-US" sz="2000" dirty="0" smtClean="0"/>
              <a:t>, which concerns our present reflection, but also at school, at university, at the hospital </a:t>
            </a:r>
            <a:r>
              <a:rPr lang="en-US" sz="1600" dirty="0" smtClean="0"/>
              <a:t>(Michel Foucault - Les </a:t>
            </a:r>
            <a:r>
              <a:rPr lang="en-US" sz="1600" dirty="0" err="1" smtClean="0"/>
              <a:t>Anormaux</a:t>
            </a:r>
            <a:r>
              <a:rPr lang="en-US" sz="1600" dirty="0" smtClean="0"/>
              <a:t>, 1976).</a:t>
            </a:r>
            <a:endParaRPr lang="en-US"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1. GENDER STUDIES AND RELIGION</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88963" cy="404748"/>
          </a:xfrm>
          <a:prstGeom prst="rect">
            <a:avLst/>
          </a:prstGeom>
          <a:noFill/>
          <a:ln>
            <a:noFill/>
          </a:ln>
        </p:spPr>
        <p:txBody>
          <a:bodyPr/>
          <a:lstStyle/>
          <a:p>
            <a:fld id="{BB28F3C4-E0FA-4069-85D4-CAC7C41F1E2E}" type="slidenum">
              <a:rPr lang="fr-FR" altLang="zh-CN"/>
              <a:pPr/>
              <a:t>30</a:t>
            </a:fld>
            <a:endParaRPr lang="fr-FR" altLang="zh-CN" dirty="0"/>
          </a:p>
        </p:txBody>
      </p:sp>
      <p:sp>
        <p:nvSpPr>
          <p:cNvPr id="8" name="Titre 6"/>
          <p:cNvSpPr>
            <a:spLocks noGrp="1" noChangeArrowheads="1"/>
          </p:cNvSpPr>
          <p:nvPr>
            <p:ph type="title" idx="4294967295"/>
          </p:nvPr>
        </p:nvSpPr>
        <p:spPr>
          <a:xfrm>
            <a:off x="467658" y="476754"/>
            <a:ext cx="7239000" cy="1596199"/>
          </a:xfrm>
          <a:ln/>
        </p:spPr>
        <p:txBody>
          <a:bodyPr/>
          <a:lstStyle/>
          <a:p>
            <a:pPr algn="ctr"/>
            <a:r>
              <a:rPr lang="fr-FR" altLang="zh-CN" dirty="0" smtClean="0">
                <a:solidFill>
                  <a:schemeClr val="accent1">
                    <a:lumMod val="50000"/>
                  </a:schemeClr>
                </a:solidFill>
              </a:rPr>
              <a:t>5. </a:t>
            </a:r>
            <a:r>
              <a:rPr lang="en-US" altLang="zh-CN" dirty="0" smtClean="0">
                <a:solidFill>
                  <a:schemeClr val="accent1">
                    <a:lumMod val="50000"/>
                  </a:schemeClr>
                </a:solidFill>
              </a:rPr>
              <a:t>Fascism: product of social context, cultural facade and / or religiosity?</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12" name="Image 11" descr="C:\Users\Ludovic-Mohamed\Desktop\Documents\Couvertures livres islam avant garde homosex\islam_homosexualite_coran_inside.jpg"/>
          <p:cNvPicPr/>
          <p:nvPr/>
        </p:nvPicPr>
        <p:blipFill>
          <a:blip r:embed="rId4" cstate="print"/>
          <a:srcRect/>
          <a:stretch>
            <a:fillRect/>
          </a:stretch>
        </p:blipFill>
        <p:spPr bwMode="auto">
          <a:xfrm>
            <a:off x="2483826" y="2852952"/>
            <a:ext cx="3055905" cy="3170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31</a:t>
            </a:fld>
            <a:endParaRPr lang="fr-FR" altLang="zh-CN" dirty="0"/>
          </a:p>
        </p:txBody>
      </p:sp>
      <p:sp>
        <p:nvSpPr>
          <p:cNvPr id="7" name="Sous-titre 2"/>
          <p:cNvSpPr>
            <a:spLocks noChangeArrowheads="1"/>
          </p:cNvSpPr>
          <p:nvPr/>
        </p:nvSpPr>
        <p:spPr bwMode="auto">
          <a:xfrm>
            <a:off x="323646" y="836784"/>
            <a:ext cx="7632636" cy="5904492"/>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a:pPr>
            <a:r>
              <a:rPr lang="fr-FR" sz="2000" b="1" dirty="0" err="1" smtClean="0"/>
              <a:t>What</a:t>
            </a:r>
            <a:r>
              <a:rPr lang="fr-FR" sz="2000" b="1" dirty="0" smtClean="0"/>
              <a:t> </a:t>
            </a:r>
            <a:r>
              <a:rPr lang="fr-FR" sz="2000" b="1" dirty="0" err="1" smtClean="0"/>
              <a:t>is</a:t>
            </a:r>
            <a:r>
              <a:rPr lang="fr-FR" sz="2000" b="1" dirty="0" smtClean="0"/>
              <a:t> the </a:t>
            </a:r>
            <a:r>
              <a:rPr lang="fr-FR" sz="2000" b="1" dirty="0" err="1" smtClean="0"/>
              <a:t>Islamic</a:t>
            </a:r>
            <a:r>
              <a:rPr lang="fr-FR" sz="2000" b="1" dirty="0" smtClean="0"/>
              <a:t> «</a:t>
            </a:r>
            <a:r>
              <a:rPr lang="fr-FR" sz="2000" b="1" i="1" dirty="0" err="1" smtClean="0"/>
              <a:t>shari’a</a:t>
            </a:r>
            <a:r>
              <a:rPr lang="fr-FR" sz="2000" b="1" dirty="0" smtClean="0"/>
              <a:t>»</a:t>
            </a:r>
          </a:p>
          <a:p>
            <a:pPr marL="457200" indent="-457200">
              <a:buFont typeface="+mj-lt"/>
              <a:buAutoNum type="alphaUcPeriod"/>
            </a:pPr>
            <a:endParaRPr lang="fr-FR" sz="2000" b="1" dirty="0" smtClean="0"/>
          </a:p>
          <a:p>
            <a:pPr marL="457200" indent="-457200"/>
            <a:r>
              <a:rPr lang="en-US" sz="2000" dirty="0" smtClean="0"/>
              <a:t>We already talked about those different concepts:</a:t>
            </a:r>
          </a:p>
          <a:p>
            <a:pPr marL="457200" indent="-457200"/>
            <a:endParaRPr lang="en-US" sz="2000" dirty="0" smtClean="0"/>
          </a:p>
          <a:p>
            <a:pPr marL="457200" indent="-457200">
              <a:buFontTx/>
              <a:buChar char="-"/>
            </a:pPr>
            <a:r>
              <a:rPr lang="en-US" sz="2000" b="1" i="1" dirty="0" err="1" smtClean="0"/>
              <a:t>Shari’a</a:t>
            </a:r>
            <a:r>
              <a:rPr lang="en-US" sz="2000" dirty="0" smtClean="0"/>
              <a:t> = </a:t>
            </a:r>
            <a:r>
              <a:rPr lang="en-US" sz="2000" b="1" dirty="0" smtClean="0"/>
              <a:t>path</a:t>
            </a:r>
            <a:r>
              <a:rPr lang="en-US" sz="2000" dirty="0" smtClean="0"/>
              <a:t> towards “Illumination” (not dogmatic “jail”)</a:t>
            </a:r>
          </a:p>
          <a:p>
            <a:pPr marL="457200" indent="-457200">
              <a:buFontTx/>
              <a:buChar char="-"/>
            </a:pPr>
            <a:endParaRPr lang="en-US" sz="2000" dirty="0" smtClean="0"/>
          </a:p>
          <a:p>
            <a:pPr marL="457200" indent="-457200">
              <a:buFontTx/>
              <a:buChar char="-"/>
            </a:pPr>
            <a:r>
              <a:rPr lang="en-US" sz="2000" b="1" i="1" dirty="0" smtClean="0"/>
              <a:t>Fiqh</a:t>
            </a:r>
            <a:r>
              <a:rPr lang="en-US" sz="2000" dirty="0" smtClean="0"/>
              <a:t> = Muslim’s </a:t>
            </a:r>
            <a:r>
              <a:rPr lang="en-US" sz="2000" b="1" dirty="0" smtClean="0"/>
              <a:t>understanding</a:t>
            </a:r>
            <a:r>
              <a:rPr lang="en-US" sz="2000" dirty="0" smtClean="0"/>
              <a:t> of the Divine message (not a “law”)</a:t>
            </a:r>
          </a:p>
          <a:p>
            <a:pPr marL="457200" indent="-457200">
              <a:buFontTx/>
              <a:buChar char="-"/>
            </a:pPr>
            <a:endParaRPr lang="en-US" sz="2000" dirty="0" smtClean="0"/>
          </a:p>
          <a:p>
            <a:pPr marL="457200" indent="-457200">
              <a:buFontTx/>
              <a:buChar char="-"/>
            </a:pPr>
            <a:r>
              <a:rPr lang="en-US" sz="2000" b="1" dirty="0" smtClean="0"/>
              <a:t>Culture</a:t>
            </a:r>
            <a:r>
              <a:rPr lang="en-US" sz="2000" dirty="0" smtClean="0"/>
              <a:t> = the product of inter-individual interactions (</a:t>
            </a:r>
            <a:r>
              <a:rPr lang="en-US" sz="2000" b="1" dirty="0" smtClean="0"/>
              <a:t>evolving</a:t>
            </a:r>
            <a:r>
              <a:rPr lang="en-US" sz="2000" dirty="0" smtClean="0"/>
              <a:t> according to history, economics, education, politics, etc.).</a:t>
            </a:r>
          </a:p>
          <a:p>
            <a:pPr marL="457200" indent="-457200">
              <a:buFontTx/>
              <a:buChar char="-"/>
            </a:pPr>
            <a:endParaRPr lang="en-US" sz="2000" dirty="0" smtClean="0"/>
          </a:p>
          <a:p>
            <a:pPr marL="457200" indent="-457200"/>
            <a:endParaRPr lang="en-US" sz="1000" dirty="0" smtClean="0"/>
          </a:p>
          <a:p>
            <a:pPr marL="457200" indent="-457200"/>
            <a:r>
              <a:rPr lang="en-US" sz="2000" dirty="0" smtClean="0"/>
              <a:t>NB: </a:t>
            </a:r>
            <a:r>
              <a:rPr lang="en-US" sz="2000" i="1" dirty="0" smtClean="0"/>
              <a:t>The only law is the </a:t>
            </a:r>
            <a:r>
              <a:rPr lang="en-US" sz="2000" dirty="0" err="1" smtClean="0"/>
              <a:t>Respublica</a:t>
            </a:r>
            <a:r>
              <a:rPr lang="en-US" sz="2000" i="1" dirty="0" smtClean="0"/>
              <a:t> (“belonging / decided to / by all of us) democratic one nowadays in secular societies, and God wanted it to be so); </a:t>
            </a:r>
            <a:r>
              <a:rPr lang="en-US" sz="2000" dirty="0" smtClean="0"/>
              <a:t>see Plato</a:t>
            </a:r>
            <a:endParaRPr lang="fr-FR" sz="2000" i="1" dirty="0" smtClean="0"/>
          </a:p>
          <a:p>
            <a:pPr marL="457200" indent="-457200"/>
            <a:endParaRPr lang="fr-FR" sz="2000" b="1" dirty="0" smtClean="0"/>
          </a:p>
          <a:p>
            <a:endParaRPr lang="fr-FR" sz="1100" dirty="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1"/>
            <a:ext cx="8100294" cy="692771"/>
          </a:xfrm>
          <a:ln/>
        </p:spPr>
        <p:txBody>
          <a:bodyPr/>
          <a:lstStyle/>
          <a:p>
            <a:pPr algn="ctr"/>
            <a:r>
              <a:rPr lang="fr-FR" altLang="zh-CN" sz="2400" dirty="0" smtClean="0">
                <a:solidFill>
                  <a:schemeClr val="accent1">
                    <a:lumMod val="50000"/>
                  </a:schemeClr>
                </a:solidFill>
              </a:rPr>
              <a:t>5. </a:t>
            </a:r>
            <a:r>
              <a:rPr lang="fr-FR" altLang="zh-CN" sz="2400" dirty="0" err="1" smtClean="0">
                <a:solidFill>
                  <a:schemeClr val="accent1">
                    <a:lumMod val="50000"/>
                  </a:schemeClr>
                </a:solidFill>
              </a:rPr>
              <a:t>Fascism</a:t>
            </a:r>
            <a:r>
              <a:rPr lang="fr-FR" altLang="zh-CN" sz="2400" dirty="0" smtClean="0">
                <a:solidFill>
                  <a:schemeClr val="accent1">
                    <a:lumMod val="50000"/>
                  </a:schemeClr>
                </a:solidFill>
              </a:rPr>
              <a:t>: social, cultural et </a:t>
            </a:r>
            <a:r>
              <a:rPr lang="fr-FR" altLang="zh-CN" sz="2400" dirty="0" err="1" smtClean="0">
                <a:solidFill>
                  <a:schemeClr val="accent1">
                    <a:lumMod val="50000"/>
                  </a:schemeClr>
                </a:solidFill>
              </a:rPr>
              <a:t>religious</a:t>
            </a:r>
            <a:r>
              <a:rPr lang="fr-FR" altLang="zh-CN" sz="2400" dirty="0" smtClean="0">
                <a:solidFill>
                  <a:schemeClr val="accent1">
                    <a:lumMod val="50000"/>
                  </a:schemeClr>
                </a:solidFill>
              </a:rPr>
              <a:t> </a:t>
            </a:r>
            <a:r>
              <a:rPr lang="fr-FR" altLang="zh-CN" sz="2400" dirty="0" err="1" smtClean="0">
                <a:solidFill>
                  <a:schemeClr val="accent1">
                    <a:lumMod val="50000"/>
                  </a:schemeClr>
                </a:solidFill>
              </a:rPr>
              <a:t>factors</a:t>
            </a:r>
            <a:r>
              <a:rPr lang="fr-FR" altLang="zh-CN" sz="2400" dirty="0" smtClean="0">
                <a:solidFill>
                  <a:schemeClr val="accent1">
                    <a:lumMod val="50000"/>
                  </a:schemeClr>
                </a:solidFill>
              </a:rPr>
              <a:t>?</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32</a:t>
            </a:fld>
            <a:endParaRPr lang="fr-FR" altLang="zh-CN" dirty="0"/>
          </a:p>
        </p:txBody>
      </p:sp>
      <p:sp>
        <p:nvSpPr>
          <p:cNvPr id="7" name="Sous-titre 2"/>
          <p:cNvSpPr>
            <a:spLocks noChangeArrowheads="1"/>
          </p:cNvSpPr>
          <p:nvPr/>
        </p:nvSpPr>
        <p:spPr bwMode="auto">
          <a:xfrm>
            <a:off x="323646" y="836784"/>
            <a:ext cx="7632636" cy="5904492"/>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a:pPr>
            <a:r>
              <a:rPr lang="fr-FR" sz="2000" b="1" dirty="0" err="1" smtClean="0"/>
              <a:t>What</a:t>
            </a:r>
            <a:r>
              <a:rPr lang="fr-FR" sz="2000" b="1" dirty="0" smtClean="0"/>
              <a:t> </a:t>
            </a:r>
            <a:r>
              <a:rPr lang="fr-FR" sz="2000" b="1" dirty="0" err="1" smtClean="0"/>
              <a:t>is</a:t>
            </a:r>
            <a:r>
              <a:rPr lang="fr-FR" sz="2000" b="1" dirty="0" smtClean="0"/>
              <a:t> the </a:t>
            </a:r>
            <a:r>
              <a:rPr lang="fr-FR" sz="2000" b="1" dirty="0" err="1" smtClean="0"/>
              <a:t>Islamic</a:t>
            </a:r>
            <a:r>
              <a:rPr lang="fr-FR" sz="2000" b="1" dirty="0" smtClean="0"/>
              <a:t> «</a:t>
            </a:r>
            <a:r>
              <a:rPr lang="fr-FR" sz="2000" b="1" i="1" dirty="0" err="1" smtClean="0"/>
              <a:t>shari’a</a:t>
            </a:r>
            <a:r>
              <a:rPr lang="fr-FR" sz="2000" b="1" dirty="0" smtClean="0"/>
              <a:t>»</a:t>
            </a:r>
          </a:p>
          <a:p>
            <a:pPr marL="457200" indent="-457200">
              <a:buFont typeface="+mj-lt"/>
              <a:buAutoNum type="alphaUcPeriod"/>
            </a:pPr>
            <a:endParaRPr lang="fr-FR" sz="2000" b="1" dirty="0" smtClean="0"/>
          </a:p>
          <a:p>
            <a:pPr marL="457200" indent="-457200"/>
            <a:r>
              <a:rPr lang="en-US" sz="2000" dirty="0" smtClean="0"/>
              <a:t>We already talked about those different concepts:</a:t>
            </a:r>
          </a:p>
          <a:p>
            <a:pPr marL="457200" indent="-457200"/>
            <a:endParaRPr lang="en-US" sz="2000" dirty="0" smtClean="0"/>
          </a:p>
          <a:p>
            <a:pPr marL="457200" indent="-457200">
              <a:buFontTx/>
              <a:buChar char="-"/>
            </a:pPr>
            <a:r>
              <a:rPr lang="en-US" sz="2000" b="1" i="1" dirty="0" err="1" smtClean="0"/>
              <a:t>Shari’a</a:t>
            </a:r>
            <a:r>
              <a:rPr lang="en-US" sz="2000" dirty="0" smtClean="0"/>
              <a:t> = </a:t>
            </a:r>
            <a:r>
              <a:rPr lang="en-US" sz="2000" b="1" dirty="0" smtClean="0">
                <a:solidFill>
                  <a:srgbClr val="FF0000"/>
                </a:solidFill>
              </a:rPr>
              <a:t>path</a:t>
            </a:r>
            <a:r>
              <a:rPr lang="en-US" sz="2000" dirty="0" smtClean="0"/>
              <a:t> towards “Illumination” (not dogmatic “jail”)</a:t>
            </a:r>
          </a:p>
          <a:p>
            <a:pPr marL="457200" indent="-457200">
              <a:buFontTx/>
              <a:buChar char="-"/>
            </a:pPr>
            <a:endParaRPr lang="en-US" sz="2000" dirty="0" smtClean="0"/>
          </a:p>
          <a:p>
            <a:pPr marL="457200" indent="-457200">
              <a:buFontTx/>
              <a:buChar char="-"/>
            </a:pPr>
            <a:r>
              <a:rPr lang="en-US" sz="2000" b="1" i="1" dirty="0" smtClean="0"/>
              <a:t>Fiqh</a:t>
            </a:r>
            <a:r>
              <a:rPr lang="en-US" sz="2000" dirty="0" smtClean="0"/>
              <a:t> = Muslim’s </a:t>
            </a:r>
            <a:r>
              <a:rPr lang="en-US" sz="2000" b="1" dirty="0" smtClean="0">
                <a:solidFill>
                  <a:srgbClr val="FF0000"/>
                </a:solidFill>
              </a:rPr>
              <a:t>understanding</a:t>
            </a:r>
            <a:r>
              <a:rPr lang="en-US" sz="2000" dirty="0" smtClean="0"/>
              <a:t> of the Divine message (not a “law”)</a:t>
            </a:r>
          </a:p>
          <a:p>
            <a:pPr marL="457200" indent="-457200">
              <a:buFontTx/>
              <a:buChar char="-"/>
            </a:pPr>
            <a:endParaRPr lang="en-US" sz="2000" dirty="0" smtClean="0"/>
          </a:p>
          <a:p>
            <a:pPr marL="457200" indent="-457200">
              <a:buFontTx/>
              <a:buChar char="-"/>
            </a:pPr>
            <a:r>
              <a:rPr lang="en-US" sz="2000" b="1" dirty="0" smtClean="0"/>
              <a:t>Culture</a:t>
            </a:r>
            <a:r>
              <a:rPr lang="en-US" sz="2000" dirty="0" smtClean="0"/>
              <a:t> = the product of inter-individual interactions (</a:t>
            </a:r>
            <a:r>
              <a:rPr lang="en-US" sz="2000" b="1" dirty="0" smtClean="0">
                <a:solidFill>
                  <a:srgbClr val="FF0000"/>
                </a:solidFill>
              </a:rPr>
              <a:t>evolving</a:t>
            </a:r>
            <a:r>
              <a:rPr lang="en-US" sz="2000" dirty="0" smtClean="0"/>
              <a:t> according to history, economics, education, politics, etc.).</a:t>
            </a:r>
          </a:p>
          <a:p>
            <a:pPr marL="457200" indent="-457200">
              <a:buFontTx/>
              <a:buChar char="-"/>
            </a:pPr>
            <a:endParaRPr lang="en-US" sz="2000" dirty="0" smtClean="0"/>
          </a:p>
          <a:p>
            <a:pPr marL="457200" indent="-457200"/>
            <a:endParaRPr lang="en-US" sz="1000" dirty="0" smtClean="0"/>
          </a:p>
          <a:p>
            <a:pPr marL="457200" indent="-457200"/>
            <a:r>
              <a:rPr lang="en-US" sz="2000" dirty="0" smtClean="0"/>
              <a:t>NB: </a:t>
            </a:r>
            <a:r>
              <a:rPr lang="en-US" sz="2000" i="1" dirty="0" smtClean="0"/>
              <a:t>The only law is the </a:t>
            </a:r>
            <a:r>
              <a:rPr lang="en-US" sz="2000" dirty="0" err="1" smtClean="0"/>
              <a:t>Respublica</a:t>
            </a:r>
            <a:r>
              <a:rPr lang="en-US" sz="2000" i="1" dirty="0" smtClean="0"/>
              <a:t> (“belonging / decided to / by all of us) democratic one nowadays in secular societies, and God wanted it to be so); </a:t>
            </a:r>
            <a:r>
              <a:rPr lang="en-US" sz="2000" dirty="0" smtClean="0"/>
              <a:t>see Plato -&gt; </a:t>
            </a:r>
            <a:r>
              <a:rPr lang="en-US" sz="2000" b="1" dirty="0" smtClean="0">
                <a:solidFill>
                  <a:srgbClr val="FF0000"/>
                </a:solidFill>
              </a:rPr>
              <a:t>Human cultures either evolve on that “natural” path, decided by the Divine’s wisdom for </a:t>
            </a:r>
            <a:r>
              <a:rPr lang="en-US" sz="2000" b="1" dirty="0" err="1" smtClean="0">
                <a:solidFill>
                  <a:srgbClr val="FF0000"/>
                </a:solidFill>
              </a:rPr>
              <a:t>His/Her</a:t>
            </a:r>
            <a:r>
              <a:rPr lang="en-US" sz="2000" b="1" dirty="0" smtClean="0">
                <a:solidFill>
                  <a:srgbClr val="FF0000"/>
                </a:solidFill>
              </a:rPr>
              <a:t>/Its creation, or disappear </a:t>
            </a:r>
            <a:r>
              <a:rPr lang="en-US" sz="1400" dirty="0" smtClean="0">
                <a:solidFill>
                  <a:srgbClr val="FF0000"/>
                </a:solidFill>
              </a:rPr>
              <a:t>(Quran: 49.13).</a:t>
            </a:r>
            <a:endParaRPr lang="fr-FR" sz="2000" i="1" dirty="0" smtClean="0">
              <a:solidFill>
                <a:srgbClr val="FF0000"/>
              </a:solidFill>
            </a:endParaRPr>
          </a:p>
          <a:p>
            <a:pPr marL="457200" indent="-457200"/>
            <a:endParaRPr lang="fr-FR" sz="2000" b="1" dirty="0" smtClean="0"/>
          </a:p>
          <a:p>
            <a:endParaRPr lang="fr-FR" sz="1100" dirty="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1"/>
            <a:ext cx="8100294" cy="692771"/>
          </a:xfrm>
          <a:ln/>
        </p:spPr>
        <p:txBody>
          <a:bodyPr/>
          <a:lstStyle/>
          <a:p>
            <a:pPr algn="ctr"/>
            <a:r>
              <a:rPr lang="fr-FR" altLang="zh-CN" sz="2400" dirty="0" smtClean="0">
                <a:solidFill>
                  <a:schemeClr val="accent1">
                    <a:lumMod val="50000"/>
                  </a:schemeClr>
                </a:solidFill>
              </a:rPr>
              <a:t>5. </a:t>
            </a:r>
            <a:r>
              <a:rPr lang="fr-FR" altLang="zh-CN" sz="2400" dirty="0" err="1" smtClean="0">
                <a:solidFill>
                  <a:schemeClr val="accent1">
                    <a:lumMod val="50000"/>
                  </a:schemeClr>
                </a:solidFill>
              </a:rPr>
              <a:t>Fascism</a:t>
            </a:r>
            <a:r>
              <a:rPr lang="fr-FR" altLang="zh-CN" sz="2400" dirty="0" smtClean="0">
                <a:solidFill>
                  <a:schemeClr val="accent1">
                    <a:lumMod val="50000"/>
                  </a:schemeClr>
                </a:solidFill>
              </a:rPr>
              <a:t>: social, cultural et </a:t>
            </a:r>
            <a:r>
              <a:rPr lang="fr-FR" altLang="zh-CN" sz="2400" dirty="0" err="1" smtClean="0">
                <a:solidFill>
                  <a:schemeClr val="accent1">
                    <a:lumMod val="50000"/>
                  </a:schemeClr>
                </a:solidFill>
              </a:rPr>
              <a:t>religious</a:t>
            </a:r>
            <a:r>
              <a:rPr lang="fr-FR" altLang="zh-CN" sz="2400" dirty="0" smtClean="0">
                <a:solidFill>
                  <a:schemeClr val="accent1">
                    <a:lumMod val="50000"/>
                  </a:schemeClr>
                </a:solidFill>
              </a:rPr>
              <a:t> </a:t>
            </a:r>
            <a:r>
              <a:rPr lang="fr-FR" altLang="zh-CN" sz="2400" dirty="0" err="1" smtClean="0">
                <a:solidFill>
                  <a:schemeClr val="accent1">
                    <a:lumMod val="50000"/>
                  </a:schemeClr>
                </a:solidFill>
              </a:rPr>
              <a:t>factors</a:t>
            </a:r>
            <a:r>
              <a:rPr lang="fr-FR" altLang="zh-CN" sz="2400" dirty="0" smtClean="0">
                <a:solidFill>
                  <a:schemeClr val="accent1">
                    <a:lumMod val="50000"/>
                  </a:schemeClr>
                </a:solidFill>
              </a:rPr>
              <a:t>?</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33</a:t>
            </a:fld>
            <a:endParaRPr lang="fr-FR" altLang="zh-CN" dirty="0"/>
          </a:p>
        </p:txBody>
      </p:sp>
      <p:sp>
        <p:nvSpPr>
          <p:cNvPr id="7" name="Sous-titre 2"/>
          <p:cNvSpPr>
            <a:spLocks noChangeArrowheads="1"/>
          </p:cNvSpPr>
          <p:nvPr/>
        </p:nvSpPr>
        <p:spPr bwMode="auto">
          <a:xfrm>
            <a:off x="323646" y="188730"/>
            <a:ext cx="7632636" cy="6552546"/>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2"/>
            </a:pPr>
            <a:r>
              <a:rPr lang="fr-FR" sz="2000" b="1" dirty="0" smtClean="0"/>
              <a:t>DAESCH,  </a:t>
            </a:r>
            <a:r>
              <a:rPr lang="fr-FR" sz="2800" b="1" dirty="0" smtClean="0">
                <a:solidFill>
                  <a:srgbClr val="00B050"/>
                </a:solidFill>
              </a:rPr>
              <a:t>i</a:t>
            </a:r>
            <a:r>
              <a:rPr lang="fr-FR" sz="2000" b="1" dirty="0" smtClean="0"/>
              <a:t>slam  (</a:t>
            </a:r>
            <a:r>
              <a:rPr lang="fr-FR" sz="2000" b="1" u="sng" dirty="0" err="1" smtClean="0"/>
              <a:t>spirituality</a:t>
            </a:r>
            <a:r>
              <a:rPr lang="fr-FR" sz="2000" b="1" dirty="0" smtClean="0"/>
              <a:t>) or  </a:t>
            </a:r>
            <a:r>
              <a:rPr lang="fr-FR" sz="3200" b="1" dirty="0" smtClean="0">
                <a:solidFill>
                  <a:srgbClr val="00B050"/>
                </a:solidFill>
              </a:rPr>
              <a:t>I</a:t>
            </a:r>
            <a:r>
              <a:rPr lang="fr-FR" sz="2000" b="1" dirty="0" smtClean="0"/>
              <a:t>slam  (</a:t>
            </a:r>
            <a:r>
              <a:rPr lang="fr-FR" sz="2000" b="1" u="sng" dirty="0" smtClean="0"/>
              <a:t>civilisation</a:t>
            </a:r>
            <a:r>
              <a:rPr lang="fr-FR" sz="2000" b="1" dirty="0" smtClean="0"/>
              <a:t>)?</a:t>
            </a:r>
          </a:p>
          <a:p>
            <a:endParaRPr lang="fr-FR" sz="1100" dirty="0"/>
          </a:p>
          <a:p>
            <a:r>
              <a:rPr lang="en-US" sz="2000" dirty="0" smtClean="0"/>
              <a:t>Great theoretical debate at the moment (Todd, Roy, </a:t>
            </a:r>
            <a:r>
              <a:rPr lang="en-US" sz="2000" dirty="0" err="1" smtClean="0"/>
              <a:t>Kepel</a:t>
            </a:r>
            <a:r>
              <a:rPr lang="en-US" sz="2000" dirty="0" smtClean="0"/>
              <a:t>, etc.). Here the "Islamists" </a:t>
            </a:r>
            <a:r>
              <a:rPr lang="en-US" sz="2000" b="1" dirty="0" smtClean="0"/>
              <a:t>use the most violent apocryphal </a:t>
            </a:r>
            <a:r>
              <a:rPr lang="en-US" sz="2000" b="1" i="1" dirty="0" err="1" smtClean="0"/>
              <a:t>hadiths</a:t>
            </a:r>
            <a:r>
              <a:rPr lang="en-US" sz="2000" b="1" dirty="0" smtClean="0"/>
              <a:t> to justify a </a:t>
            </a:r>
            <a:r>
              <a:rPr lang="en-US" sz="2000" b="1" dirty="0" err="1" smtClean="0"/>
              <a:t>fascisation</a:t>
            </a:r>
            <a:r>
              <a:rPr lang="en-US" sz="2000" b="1" dirty="0" smtClean="0"/>
              <a:t> of identities </a:t>
            </a:r>
            <a:r>
              <a:rPr lang="en-US" sz="2000" dirty="0" smtClean="0"/>
              <a:t>on both sides of the Mediterranean </a:t>
            </a:r>
            <a:r>
              <a:rPr lang="en-US" sz="1600" dirty="0" smtClean="0"/>
              <a:t>(Emmanuel Todd: “</a:t>
            </a:r>
            <a:r>
              <a:rPr lang="en-US" sz="1600" i="1" dirty="0" smtClean="0"/>
              <a:t>Qui </a:t>
            </a:r>
            <a:r>
              <a:rPr lang="en-US" sz="1600" i="1" dirty="0" err="1" smtClean="0"/>
              <a:t>est</a:t>
            </a:r>
            <a:r>
              <a:rPr lang="en-US" sz="1600" i="1" dirty="0" smtClean="0"/>
              <a:t> Charlie</a:t>
            </a:r>
            <a:r>
              <a:rPr lang="en-US" sz="1600" dirty="0" smtClean="0"/>
              <a:t>", 2015; or Olivier Roy: </a:t>
            </a:r>
            <a:r>
              <a:rPr lang="en-US" sz="1600" i="1" dirty="0" smtClean="0"/>
              <a:t>“La </a:t>
            </a:r>
            <a:r>
              <a:rPr lang="en-US" sz="1600" i="1" dirty="0" err="1" smtClean="0"/>
              <a:t>sainte</a:t>
            </a:r>
            <a:r>
              <a:rPr lang="en-US" sz="1600" i="1" dirty="0" smtClean="0"/>
              <a:t> ignorance”, </a:t>
            </a:r>
            <a:r>
              <a:rPr lang="en-US" sz="1600" dirty="0" smtClean="0"/>
              <a:t>2012).</a:t>
            </a:r>
            <a:r>
              <a:rPr lang="en-US" sz="2000" dirty="0" smtClean="0"/>
              <a:t/>
            </a:r>
            <a:br>
              <a:rPr lang="en-US" sz="2000" dirty="0" smtClean="0"/>
            </a:br>
            <a:r>
              <a:rPr lang="en-US" sz="2000" dirty="0" smtClean="0"/>
              <a:t/>
            </a:r>
            <a:br>
              <a:rPr lang="en-US" sz="2000" dirty="0" smtClean="0"/>
            </a:br>
            <a:r>
              <a:rPr lang="en-US" sz="2000" b="1" dirty="0" smtClean="0"/>
              <a:t>Deny the most truthful inclusive </a:t>
            </a:r>
            <a:r>
              <a:rPr lang="en-US" sz="2000" b="1" i="1" dirty="0" err="1" smtClean="0"/>
              <a:t>hadiths</a:t>
            </a:r>
            <a:r>
              <a:rPr lang="en-US" sz="2000" dirty="0" smtClean="0"/>
              <a:t>, most consistent with the rest of the Islamic spiritual traditions</a:t>
            </a:r>
            <a:br>
              <a:rPr lang="en-US" sz="2000" dirty="0" smtClean="0"/>
            </a:br>
            <a:r>
              <a:rPr lang="en-US" sz="2000" dirty="0" smtClean="0"/>
              <a:t/>
            </a:r>
            <a:br>
              <a:rPr lang="en-US" sz="2000" dirty="0" smtClean="0"/>
            </a:br>
            <a:r>
              <a:rPr lang="en-US" sz="2000" dirty="0" smtClean="0"/>
              <a:t>Their strategies are in every way </a:t>
            </a:r>
            <a:r>
              <a:rPr lang="en-US" sz="2000" b="1" dirty="0" smtClean="0"/>
              <a:t>in line with those of all fascist groups</a:t>
            </a:r>
            <a:r>
              <a:rPr lang="en-US" sz="2000" dirty="0" smtClean="0"/>
              <a:t>, applying their policy of "</a:t>
            </a:r>
            <a:r>
              <a:rPr lang="en-US" sz="2000" b="1" dirty="0" err="1" smtClean="0"/>
              <a:t>scapegoating</a:t>
            </a:r>
            <a:r>
              <a:rPr lang="en-US" sz="2000" dirty="0" smtClean="0"/>
              <a:t>" </a:t>
            </a:r>
            <a:r>
              <a:rPr lang="en-US" sz="2000" b="1" dirty="0" smtClean="0"/>
              <a:t>minorities</a:t>
            </a:r>
            <a:r>
              <a:rPr lang="en-US" sz="2000" dirty="0" smtClean="0"/>
              <a:t> in the entire public space </a:t>
            </a:r>
            <a:r>
              <a:rPr lang="en-US" sz="1400" dirty="0" smtClean="0"/>
              <a:t>(see </a:t>
            </a:r>
            <a:r>
              <a:rPr lang="en-US" sz="1400" dirty="0" err="1" smtClean="0"/>
              <a:t>Zahed</a:t>
            </a:r>
            <a:r>
              <a:rPr lang="en-US" sz="1400" dirty="0" smtClean="0"/>
              <a:t>, L. (2017). “</a:t>
            </a:r>
            <a:r>
              <a:rPr lang="en-US" sz="1400" i="1" dirty="0" smtClean="0"/>
              <a:t>LGBT Muslims</a:t>
            </a:r>
            <a:r>
              <a:rPr lang="en-US" sz="1400" dirty="0" smtClean="0"/>
              <a:t>...").</a:t>
            </a:r>
            <a:r>
              <a:rPr lang="en-US" sz="2000" dirty="0" smtClean="0"/>
              <a:t/>
            </a:r>
            <a:br>
              <a:rPr lang="en-US" sz="2000" dirty="0" smtClean="0"/>
            </a:br>
            <a:r>
              <a:rPr lang="en-US" sz="2000" dirty="0" smtClean="0"/>
              <a:t/>
            </a:r>
            <a:br>
              <a:rPr lang="en-US" sz="2000" dirty="0" smtClean="0"/>
            </a:br>
            <a:r>
              <a:rPr lang="en-US" sz="2000" dirty="0" smtClean="0"/>
              <a:t>Like any civilization, the so-called "Arab-Islamic" undergoes waves of pan-Arabism, the temptation of fascism and "</a:t>
            </a:r>
            <a:r>
              <a:rPr lang="en-US" sz="2000" dirty="0" err="1" smtClean="0"/>
              <a:t>biopower</a:t>
            </a:r>
            <a:r>
              <a:rPr lang="en-US" sz="2000" dirty="0" smtClean="0"/>
              <a:t> (Mr. Foucault). </a:t>
            </a:r>
            <a:r>
              <a:rPr lang="en-US" sz="2000" b="1" dirty="0" smtClean="0"/>
              <a:t>There is no "oriental despotism" </a:t>
            </a:r>
            <a:r>
              <a:rPr lang="en-US" sz="2000" dirty="0" smtClean="0"/>
              <a:t>(nineteenth century) and even less "</a:t>
            </a:r>
            <a:r>
              <a:rPr lang="en-US" sz="2000" b="1" dirty="0" err="1" smtClean="0"/>
              <a:t>islamo</a:t>
            </a:r>
            <a:r>
              <a:rPr lang="en-US" sz="2000" b="1" dirty="0" smtClean="0"/>
              <a:t>-fascism</a:t>
            </a:r>
            <a:r>
              <a:rPr lang="en-US" sz="2000" dirty="0" smtClean="0"/>
              <a:t>" (twentieth century).</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1"/>
            <a:ext cx="8100294" cy="548759"/>
          </a:xfrm>
          <a:ln/>
        </p:spPr>
        <p:txBody>
          <a:bodyPr/>
          <a:lstStyle/>
          <a:p>
            <a:pPr algn="ctr"/>
            <a:r>
              <a:rPr lang="fr-FR" altLang="zh-CN" sz="2400" dirty="0" smtClean="0">
                <a:solidFill>
                  <a:schemeClr val="accent1">
                    <a:lumMod val="50000"/>
                  </a:schemeClr>
                </a:solidFill>
              </a:rPr>
              <a:t>5. </a:t>
            </a:r>
            <a:r>
              <a:rPr lang="fr-FR" altLang="zh-CN" sz="2400" dirty="0" err="1" smtClean="0">
                <a:solidFill>
                  <a:schemeClr val="accent1">
                    <a:lumMod val="50000"/>
                  </a:schemeClr>
                </a:solidFill>
              </a:rPr>
              <a:t>Fascism</a:t>
            </a:r>
            <a:r>
              <a:rPr lang="fr-FR" altLang="zh-CN" sz="2400" dirty="0" smtClean="0">
                <a:solidFill>
                  <a:schemeClr val="accent1">
                    <a:lumMod val="50000"/>
                  </a:schemeClr>
                </a:solidFill>
              </a:rPr>
              <a:t>: social, cultural et </a:t>
            </a:r>
            <a:r>
              <a:rPr lang="fr-FR" altLang="zh-CN" sz="2400" dirty="0" err="1" smtClean="0">
                <a:solidFill>
                  <a:schemeClr val="accent1">
                    <a:lumMod val="50000"/>
                  </a:schemeClr>
                </a:solidFill>
              </a:rPr>
              <a:t>religious</a:t>
            </a:r>
            <a:r>
              <a:rPr lang="fr-FR" altLang="zh-CN" sz="2400" dirty="0" smtClean="0">
                <a:solidFill>
                  <a:schemeClr val="accent1">
                    <a:lumMod val="50000"/>
                  </a:schemeClr>
                </a:solidFill>
              </a:rPr>
              <a:t> </a:t>
            </a:r>
            <a:r>
              <a:rPr lang="fr-FR" altLang="zh-CN" sz="2400" dirty="0" err="1" smtClean="0">
                <a:solidFill>
                  <a:schemeClr val="accent1">
                    <a:lumMod val="50000"/>
                  </a:schemeClr>
                </a:solidFill>
              </a:rPr>
              <a:t>factors</a:t>
            </a:r>
            <a:r>
              <a:rPr lang="fr-FR" altLang="zh-CN" sz="2400" dirty="0" smtClean="0">
                <a:solidFill>
                  <a:schemeClr val="accent1">
                    <a:lumMod val="50000"/>
                  </a:schemeClr>
                </a:solidFill>
              </a:rPr>
              <a:t>?</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34</a:t>
            </a:fld>
            <a:endParaRPr lang="fr-FR" altLang="zh-CN" dirty="0"/>
          </a:p>
        </p:txBody>
      </p:sp>
      <p:sp>
        <p:nvSpPr>
          <p:cNvPr id="7" name="Sous-titre 2"/>
          <p:cNvSpPr>
            <a:spLocks noChangeArrowheads="1"/>
          </p:cNvSpPr>
          <p:nvPr/>
        </p:nvSpPr>
        <p:spPr bwMode="auto">
          <a:xfrm>
            <a:off x="323646" y="332742"/>
            <a:ext cx="7632636" cy="6408534"/>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5"/>
            </a:pPr>
            <a:r>
              <a:rPr lang="fr-FR" sz="2000" b="1" dirty="0" smtClean="0"/>
              <a:t>DAESCH,  </a:t>
            </a:r>
            <a:r>
              <a:rPr lang="fr-FR" sz="2800" b="1" dirty="0" smtClean="0">
                <a:solidFill>
                  <a:srgbClr val="00B050"/>
                </a:solidFill>
              </a:rPr>
              <a:t>i</a:t>
            </a:r>
            <a:r>
              <a:rPr lang="fr-FR" sz="2000" b="1" dirty="0" smtClean="0"/>
              <a:t>slam  (</a:t>
            </a:r>
            <a:r>
              <a:rPr lang="fr-FR" sz="2000" b="1" u="sng" dirty="0" err="1" smtClean="0"/>
              <a:t>spirituality</a:t>
            </a:r>
            <a:r>
              <a:rPr lang="fr-FR" sz="2000" b="1" dirty="0" smtClean="0"/>
              <a:t>) or  </a:t>
            </a:r>
            <a:r>
              <a:rPr lang="fr-FR" sz="3200" b="1" dirty="0" smtClean="0">
                <a:solidFill>
                  <a:srgbClr val="00B050"/>
                </a:solidFill>
              </a:rPr>
              <a:t>I</a:t>
            </a:r>
            <a:r>
              <a:rPr lang="fr-FR" sz="2000" b="1" dirty="0" smtClean="0"/>
              <a:t>slam  (</a:t>
            </a:r>
            <a:r>
              <a:rPr lang="fr-FR" sz="2000" b="1" u="sng" dirty="0" smtClean="0"/>
              <a:t>civilisation</a:t>
            </a:r>
            <a:r>
              <a:rPr lang="fr-FR" sz="2000" b="1" dirty="0" smtClean="0"/>
              <a:t>)?</a:t>
            </a:r>
          </a:p>
          <a:p>
            <a:endParaRPr lang="fr-FR" sz="2000" dirty="0"/>
          </a:p>
          <a:p>
            <a:r>
              <a:rPr lang="en-US" b="1" dirty="0" err="1" smtClean="0"/>
              <a:t>Khaled</a:t>
            </a:r>
            <a:r>
              <a:rPr lang="en-US" b="1" dirty="0" smtClean="0"/>
              <a:t> </a:t>
            </a:r>
            <a:r>
              <a:rPr lang="en-US" b="1" dirty="0" err="1" smtClean="0"/>
              <a:t>Rouayheb</a:t>
            </a:r>
            <a:r>
              <a:rPr lang="en-US" b="1" dirty="0" smtClean="0"/>
              <a:t> </a:t>
            </a:r>
            <a:r>
              <a:rPr lang="en-US" dirty="0" smtClean="0"/>
              <a:t>(2009), or Walter G. Andrews and </a:t>
            </a:r>
            <a:r>
              <a:rPr lang="en-US" dirty="0" err="1" smtClean="0"/>
              <a:t>Mehmet</a:t>
            </a:r>
            <a:r>
              <a:rPr lang="en-US" dirty="0" smtClean="0"/>
              <a:t> </a:t>
            </a:r>
            <a:r>
              <a:rPr lang="en-US" dirty="0" err="1" smtClean="0"/>
              <a:t>Kalpakli</a:t>
            </a:r>
            <a:r>
              <a:rPr lang="en-US" dirty="0" smtClean="0"/>
              <a:t>, highlight in a remarkable way the subsequent </a:t>
            </a:r>
            <a:r>
              <a:rPr lang="en-US" b="1" dirty="0" smtClean="0"/>
              <a:t>influence</a:t>
            </a:r>
            <a:r>
              <a:rPr lang="en-US" dirty="0" smtClean="0"/>
              <a:t> </a:t>
            </a:r>
            <a:r>
              <a:rPr lang="en-US" b="1" dirty="0" smtClean="0"/>
              <a:t>of modern medicine of a puritanical Europe</a:t>
            </a:r>
            <a:r>
              <a:rPr lang="en-US" dirty="0" smtClean="0"/>
              <a:t> </a:t>
            </a:r>
            <a:r>
              <a:rPr lang="en-US" b="1" dirty="0" smtClean="0"/>
              <a:t>on an Ottoman </a:t>
            </a:r>
            <a:r>
              <a:rPr lang="en-US" dirty="0" smtClean="0"/>
              <a:t>empire that some describe, at the turn of the twentieth century, as </a:t>
            </a:r>
            <a:r>
              <a:rPr lang="en-US" b="1" dirty="0" smtClean="0"/>
              <a:t>declining</a:t>
            </a:r>
            <a:r>
              <a:rPr lang="en-US" dirty="0" smtClean="0"/>
              <a:t>, or at least seeking </a:t>
            </a:r>
            <a:r>
              <a:rPr lang="en-US" dirty="0" err="1" smtClean="0"/>
              <a:t>medicalizing</a:t>
            </a:r>
            <a:r>
              <a:rPr lang="en-US" dirty="0" smtClean="0"/>
              <a:t> scientific </a:t>
            </a:r>
            <a:r>
              <a:rPr lang="en-US" b="1" dirty="0" smtClean="0"/>
              <a:t>expertise elsewhere than within it</a:t>
            </a:r>
            <a:r>
              <a:rPr lang="en-US" dirty="0" smtClean="0"/>
              <a:t>.</a:t>
            </a:r>
            <a:br>
              <a:rPr lang="en-US" dirty="0" smtClean="0"/>
            </a:br>
            <a:r>
              <a:rPr lang="en-US" dirty="0" smtClean="0"/>
              <a:t/>
            </a:r>
            <a:br>
              <a:rPr lang="en-US" dirty="0" smtClean="0"/>
            </a:br>
            <a:r>
              <a:rPr lang="en-US" dirty="0" smtClean="0"/>
              <a:t>The nineteenth and the beginning of the twentieth century seem to have been those, from this point of view, of </a:t>
            </a:r>
            <a:r>
              <a:rPr lang="en-US" b="1" dirty="0" smtClean="0"/>
              <a:t>the emergence of the social category of "</a:t>
            </a:r>
            <a:r>
              <a:rPr lang="en-US" b="1" dirty="0" err="1" smtClean="0"/>
              <a:t>abnormals</a:t>
            </a:r>
            <a:r>
              <a:rPr lang="en-US" b="1" dirty="0" smtClean="0"/>
              <a:t>"</a:t>
            </a:r>
            <a:r>
              <a:rPr lang="en-US" dirty="0" smtClean="0"/>
              <a:t>, as M. Foucault very precisely describes it in his eponymous work (1976).</a:t>
            </a:r>
            <a:br>
              <a:rPr lang="en-US" dirty="0" smtClean="0"/>
            </a:br>
            <a:r>
              <a:rPr lang="en-US" dirty="0" smtClean="0"/>
              <a:t/>
            </a:r>
            <a:br>
              <a:rPr lang="en-US" dirty="0" smtClean="0"/>
            </a:br>
            <a:r>
              <a:rPr lang="en-US" dirty="0" smtClean="0"/>
              <a:t>A description of the social mechanisms linked to the power still relevant today, with the difference that, today, </a:t>
            </a:r>
            <a:r>
              <a:rPr lang="en-US" b="1" dirty="0" smtClean="0"/>
              <a:t>the individual is fundamentally described as an agent</a:t>
            </a:r>
            <a:r>
              <a:rPr lang="en-US" dirty="0" smtClean="0"/>
              <a:t>, and no longer as essentially vulnerable (Becerra &amp; </a:t>
            </a:r>
            <a:r>
              <a:rPr lang="en-US" dirty="0" err="1" smtClean="0"/>
              <a:t>Peltier</a:t>
            </a:r>
            <a:r>
              <a:rPr lang="en-US" dirty="0" smtClean="0"/>
              <a:t> 2009: 117-128) although undergoing more than ever the oppression of a corporality subject to an omnipresent "</a:t>
            </a:r>
            <a:r>
              <a:rPr lang="en-US" dirty="0" err="1" smtClean="0"/>
              <a:t>biopower</a:t>
            </a:r>
            <a:r>
              <a:rPr lang="en-US" dirty="0" smtClean="0"/>
              <a:t>" (Foucault op.cit.); </a:t>
            </a:r>
            <a:r>
              <a:rPr lang="en-US" b="1" dirty="0" err="1" smtClean="0"/>
              <a:t>biopower</a:t>
            </a:r>
            <a:r>
              <a:rPr lang="en-US" b="1" dirty="0" smtClean="0"/>
              <a:t>, which now acts under the guise of democracy and to ensure individual liberties </a:t>
            </a:r>
            <a:r>
              <a:rPr lang="en-US" dirty="0" smtClean="0"/>
              <a:t>for all, can in fact sometimes increase the pressure of fascist identity control on some.</a:t>
            </a:r>
            <a:endParaRPr lang="fr-FR" sz="24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1"/>
            <a:ext cx="8100294" cy="692771"/>
          </a:xfrm>
          <a:ln/>
        </p:spPr>
        <p:txBody>
          <a:bodyPr/>
          <a:lstStyle/>
          <a:p>
            <a:pPr algn="ctr"/>
            <a:r>
              <a:rPr lang="fr-FR" altLang="zh-CN" sz="2400" dirty="0" smtClean="0">
                <a:solidFill>
                  <a:schemeClr val="accent1">
                    <a:lumMod val="50000"/>
                  </a:schemeClr>
                </a:solidFill>
              </a:rPr>
              <a:t>5. </a:t>
            </a:r>
            <a:r>
              <a:rPr lang="fr-FR" altLang="zh-CN" sz="2400" dirty="0" err="1" smtClean="0">
                <a:solidFill>
                  <a:schemeClr val="accent1">
                    <a:lumMod val="50000"/>
                  </a:schemeClr>
                </a:solidFill>
              </a:rPr>
              <a:t>Fascism</a:t>
            </a:r>
            <a:r>
              <a:rPr lang="fr-FR" altLang="zh-CN" sz="2400" dirty="0" smtClean="0">
                <a:solidFill>
                  <a:schemeClr val="accent1">
                    <a:lumMod val="50000"/>
                  </a:schemeClr>
                </a:solidFill>
              </a:rPr>
              <a:t>: social, cultural et </a:t>
            </a:r>
            <a:r>
              <a:rPr lang="fr-FR" altLang="zh-CN" sz="2400" dirty="0" err="1" smtClean="0">
                <a:solidFill>
                  <a:schemeClr val="accent1">
                    <a:lumMod val="50000"/>
                  </a:schemeClr>
                </a:solidFill>
              </a:rPr>
              <a:t>religious</a:t>
            </a:r>
            <a:r>
              <a:rPr lang="fr-FR" altLang="zh-CN" sz="2400" dirty="0" smtClean="0">
                <a:solidFill>
                  <a:schemeClr val="accent1">
                    <a:lumMod val="50000"/>
                  </a:schemeClr>
                </a:solidFill>
              </a:rPr>
              <a:t> </a:t>
            </a:r>
            <a:r>
              <a:rPr lang="fr-FR" altLang="zh-CN" sz="2400" dirty="0" err="1" smtClean="0">
                <a:solidFill>
                  <a:schemeClr val="accent1">
                    <a:lumMod val="50000"/>
                  </a:schemeClr>
                </a:solidFill>
              </a:rPr>
              <a:t>factors</a:t>
            </a:r>
            <a:r>
              <a:rPr lang="fr-FR" altLang="zh-CN" sz="2400" dirty="0" smtClean="0">
                <a:solidFill>
                  <a:schemeClr val="accent1">
                    <a:lumMod val="50000"/>
                  </a:schemeClr>
                </a:solidFill>
              </a:rPr>
              <a:t>?</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35</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5"/>
            </a:pPr>
            <a:r>
              <a:rPr lang="fr-FR" sz="2000" b="1" dirty="0" smtClean="0"/>
              <a:t>DAESCH,  </a:t>
            </a:r>
            <a:r>
              <a:rPr lang="fr-FR" sz="2800" b="1" dirty="0" smtClean="0">
                <a:solidFill>
                  <a:srgbClr val="00B050"/>
                </a:solidFill>
              </a:rPr>
              <a:t>i</a:t>
            </a:r>
            <a:r>
              <a:rPr lang="fr-FR" sz="2000" b="1" dirty="0" smtClean="0"/>
              <a:t>slam  (</a:t>
            </a:r>
            <a:r>
              <a:rPr lang="fr-FR" sz="2000" b="1" u="sng" dirty="0" err="1" smtClean="0"/>
              <a:t>spirituality</a:t>
            </a:r>
            <a:r>
              <a:rPr lang="fr-FR" sz="2000" b="1" dirty="0" smtClean="0"/>
              <a:t>) or  </a:t>
            </a:r>
            <a:r>
              <a:rPr lang="fr-FR" sz="3200" b="1" dirty="0" smtClean="0">
                <a:solidFill>
                  <a:srgbClr val="00B050"/>
                </a:solidFill>
              </a:rPr>
              <a:t>I</a:t>
            </a:r>
            <a:r>
              <a:rPr lang="fr-FR" sz="2000" b="1" dirty="0" smtClean="0"/>
              <a:t>slam  (</a:t>
            </a:r>
            <a:r>
              <a:rPr lang="fr-FR" sz="2000" b="1" u="sng" dirty="0" smtClean="0"/>
              <a:t>civilisation</a:t>
            </a:r>
            <a:r>
              <a:rPr lang="fr-FR" sz="2000" b="1" dirty="0" smtClean="0"/>
              <a:t>)?</a:t>
            </a:r>
          </a:p>
          <a:p>
            <a:endParaRPr lang="fr-FR" sz="2000" dirty="0"/>
          </a:p>
          <a:p>
            <a:r>
              <a:rPr lang="en-US" sz="1600" i="1" dirty="0" smtClean="0"/>
              <a:t>Consequences of this modernity? Some examples:</a:t>
            </a:r>
            <a:r>
              <a:rPr lang="en-US" sz="1600" dirty="0" smtClean="0"/>
              <a:t/>
            </a:r>
            <a:br>
              <a:rPr lang="en-US" sz="1600" dirty="0" smtClean="0"/>
            </a:br>
            <a:r>
              <a:rPr lang="en-US" sz="1600" dirty="0" smtClean="0"/>
              <a:t/>
            </a:r>
            <a:br>
              <a:rPr lang="en-US" sz="1600" dirty="0" smtClean="0"/>
            </a:br>
            <a:r>
              <a:rPr lang="en-US" sz="1600" dirty="0" smtClean="0"/>
              <a:t>1 - in </a:t>
            </a:r>
            <a:r>
              <a:rPr lang="en-US" sz="1600" b="1" dirty="0" smtClean="0"/>
              <a:t>Cairo in 1925</a:t>
            </a:r>
            <a:r>
              <a:rPr lang="en-US" sz="1600" dirty="0" smtClean="0"/>
              <a:t>, the collection of the </a:t>
            </a:r>
            <a:r>
              <a:rPr lang="en-US" sz="1600" b="1" i="1" dirty="0" smtClean="0"/>
              <a:t>One thousand and One Nights famous </a:t>
            </a:r>
            <a:r>
              <a:rPr lang="en-US" sz="1600" dirty="0" smtClean="0"/>
              <a:t>(ante-Islamic literature multicultural heritage in Arabic) is published, for the first time in over a thousand years, </a:t>
            </a:r>
            <a:r>
              <a:rPr lang="en-US" sz="1600" b="1" dirty="0" smtClean="0"/>
              <a:t>expurgated</a:t>
            </a:r>
            <a:r>
              <a:rPr lang="en-US" sz="1600" dirty="0" smtClean="0"/>
              <a:t> from all the references related to corporality, to the </a:t>
            </a:r>
            <a:r>
              <a:rPr lang="en-US" sz="1600" b="1" dirty="0" smtClean="0"/>
              <a:t>sexuality of women </a:t>
            </a:r>
            <a:r>
              <a:rPr lang="en-US" sz="1600" dirty="0" smtClean="0"/>
              <a:t>or to male </a:t>
            </a:r>
            <a:r>
              <a:rPr lang="en-US" sz="1600" b="1" dirty="0" smtClean="0"/>
              <a:t>homoeroticism</a:t>
            </a:r>
            <a:r>
              <a:rPr lang="en-US" sz="1600" dirty="0" smtClean="0"/>
              <a:t> .</a:t>
            </a:r>
            <a:br>
              <a:rPr lang="en-US" sz="1600" dirty="0" smtClean="0"/>
            </a:br>
            <a:r>
              <a:rPr lang="en-US" sz="1600" dirty="0" smtClean="0"/>
              <a:t/>
            </a:r>
            <a:br>
              <a:rPr lang="en-US" sz="1600" dirty="0" smtClean="0"/>
            </a:br>
            <a:r>
              <a:rPr lang="en-US" sz="1600" dirty="0" smtClean="0"/>
              <a:t>2 - such </a:t>
            </a:r>
            <a:r>
              <a:rPr lang="en-US" sz="1600" dirty="0" err="1" smtClean="0"/>
              <a:t>puritanism</a:t>
            </a:r>
            <a:r>
              <a:rPr lang="en-US" sz="1600" dirty="0" smtClean="0"/>
              <a:t> did not seem to exist in Arab-Muslim public spheres before (</a:t>
            </a:r>
            <a:r>
              <a:rPr lang="en-US" sz="1600" dirty="0" err="1" smtClean="0"/>
              <a:t>Tifashi</a:t>
            </a:r>
            <a:r>
              <a:rPr lang="en-US" sz="1600" dirty="0" smtClean="0"/>
              <a:t> 1981). For example, inspired by a tradition dating back to medieval times, </a:t>
            </a:r>
            <a:r>
              <a:rPr lang="en-US" sz="1600" b="1" dirty="0" smtClean="0"/>
              <a:t>Damascene judge Muhammad </a:t>
            </a:r>
            <a:r>
              <a:rPr lang="en-US" sz="1600" b="1" dirty="0" err="1" smtClean="0"/>
              <a:t>Akmal</a:t>
            </a:r>
            <a:r>
              <a:rPr lang="en-US" sz="1600" b="1" dirty="0" smtClean="0"/>
              <a:t> Al-Din </a:t>
            </a:r>
            <a:r>
              <a:rPr lang="en-US" sz="1600" dirty="0" smtClean="0"/>
              <a:t>reported the following story:</a:t>
            </a:r>
          </a:p>
          <a:p>
            <a:endParaRPr lang="en-US" sz="1600" b="1" dirty="0" smtClean="0"/>
          </a:p>
          <a:p>
            <a:endParaRPr lang="fr-FR" sz="1600" dirty="0" smtClean="0"/>
          </a:p>
          <a:p>
            <a:pPr lvl="1"/>
            <a:r>
              <a:rPr lang="en-US" sz="1600" i="1" dirty="0" smtClean="0"/>
              <a:t>"</a:t>
            </a:r>
            <a:r>
              <a:rPr lang="en-US" sz="1600" b="1" i="1" dirty="0" smtClean="0"/>
              <a:t>A man loved</a:t>
            </a:r>
            <a:r>
              <a:rPr lang="en-US" sz="1600" i="1" dirty="0" smtClean="0"/>
              <a:t> a hairless binder called </a:t>
            </a:r>
            <a:r>
              <a:rPr lang="en-US" sz="1600" b="1" i="1" dirty="0" smtClean="0"/>
              <a:t>'Ali</a:t>
            </a:r>
            <a:r>
              <a:rPr lang="en-US" sz="1600" i="1" dirty="0" smtClean="0"/>
              <a:t>, but this one turned out to be </a:t>
            </a:r>
            <a:r>
              <a:rPr lang="en-US" sz="1600" b="1" i="1" dirty="0" smtClean="0"/>
              <a:t>hermaphrodite</a:t>
            </a:r>
            <a:r>
              <a:rPr lang="en-US" sz="1600" i="1" dirty="0" smtClean="0"/>
              <a:t>. The doctors decided and declared it more of a feminine gender, which allowed the local judge to consider that the bookbinder was a woman; </a:t>
            </a:r>
            <a:r>
              <a:rPr lang="en-US" sz="1600" b="1" i="1" dirty="0" smtClean="0"/>
              <a:t>'Ali immediately becoming' </a:t>
            </a:r>
            <a:r>
              <a:rPr lang="en-US" sz="1600" b="1" i="1" dirty="0" err="1" smtClean="0"/>
              <a:t>Aliya</a:t>
            </a:r>
            <a:r>
              <a:rPr lang="en-US" sz="1600" i="1" dirty="0" smtClean="0"/>
              <a:t>, and could therefore become the </a:t>
            </a:r>
            <a:r>
              <a:rPr lang="en-US" sz="1600" b="1" i="1" dirty="0" smtClean="0"/>
              <a:t>husband</a:t>
            </a:r>
            <a:r>
              <a:rPr lang="en-US" sz="1600" i="1" dirty="0" smtClean="0"/>
              <a:t> (or rather the wife) of his suitor “ </a:t>
            </a:r>
            <a:r>
              <a:rPr lang="en-US" sz="1600" dirty="0" smtClean="0"/>
              <a:t>(</a:t>
            </a:r>
            <a:r>
              <a:rPr lang="en-US" sz="1600" dirty="0" err="1" smtClean="0"/>
              <a:t>Rouayheb</a:t>
            </a:r>
            <a:r>
              <a:rPr lang="en-US" sz="1600" dirty="0" smtClean="0"/>
              <a:t>, op cit.).</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660121"/>
          </a:xfrm>
          <a:ln/>
        </p:spPr>
        <p:txBody>
          <a:bodyPr/>
          <a:lstStyle/>
          <a:p>
            <a:pPr algn="ctr"/>
            <a:r>
              <a:rPr lang="fr-FR" altLang="zh-CN" sz="2400" dirty="0" smtClean="0">
                <a:solidFill>
                  <a:schemeClr val="accent1">
                    <a:lumMod val="50000"/>
                  </a:schemeClr>
                </a:solidFill>
              </a:rPr>
              <a:t>5. </a:t>
            </a:r>
            <a:r>
              <a:rPr lang="fr-FR" altLang="zh-CN" sz="2400" dirty="0" err="1" smtClean="0">
                <a:solidFill>
                  <a:schemeClr val="accent1">
                    <a:lumMod val="50000"/>
                  </a:schemeClr>
                </a:solidFill>
              </a:rPr>
              <a:t>Fascism</a:t>
            </a:r>
            <a:r>
              <a:rPr lang="fr-FR" altLang="zh-CN" sz="2400" dirty="0" smtClean="0">
                <a:solidFill>
                  <a:schemeClr val="accent1">
                    <a:lumMod val="50000"/>
                  </a:schemeClr>
                </a:solidFill>
              </a:rPr>
              <a:t>: social, cultural et </a:t>
            </a:r>
            <a:r>
              <a:rPr lang="fr-FR" altLang="zh-CN" sz="2400" dirty="0" err="1" smtClean="0">
                <a:solidFill>
                  <a:schemeClr val="accent1">
                    <a:lumMod val="50000"/>
                  </a:schemeClr>
                </a:solidFill>
              </a:rPr>
              <a:t>religious</a:t>
            </a:r>
            <a:r>
              <a:rPr lang="fr-FR" altLang="zh-CN" sz="2400" dirty="0" smtClean="0">
                <a:solidFill>
                  <a:schemeClr val="accent1">
                    <a:lumMod val="50000"/>
                  </a:schemeClr>
                </a:solidFill>
              </a:rPr>
              <a:t> </a:t>
            </a:r>
            <a:r>
              <a:rPr lang="fr-FR" altLang="zh-CN" sz="2400" dirty="0" err="1" smtClean="0">
                <a:solidFill>
                  <a:schemeClr val="accent1">
                    <a:lumMod val="50000"/>
                  </a:schemeClr>
                </a:solidFill>
              </a:rPr>
              <a:t>factors</a:t>
            </a:r>
            <a:r>
              <a:rPr lang="fr-FR" altLang="zh-CN" sz="2400" dirty="0" smtClean="0">
                <a:solidFill>
                  <a:schemeClr val="accent1">
                    <a:lumMod val="50000"/>
                  </a:schemeClr>
                </a:solidFill>
              </a:rPr>
              <a:t>?</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BB28F3C4-E0FA-4069-85D4-CAC7C41F1E2E}" type="slidenum">
              <a:rPr lang="fr-FR" altLang="zh-CN"/>
              <a:pPr/>
              <a:t>36</a:t>
            </a:fld>
            <a:endParaRPr lang="fr-FR" altLang="zh-CN" dirty="0"/>
          </a:p>
        </p:txBody>
      </p:sp>
      <p:sp>
        <p:nvSpPr>
          <p:cNvPr id="7" name="Sous-titre 2"/>
          <p:cNvSpPr>
            <a:spLocks noChangeArrowheads="1"/>
          </p:cNvSpPr>
          <p:nvPr/>
        </p:nvSpPr>
        <p:spPr bwMode="auto">
          <a:xfrm>
            <a:off x="323646" y="620766"/>
            <a:ext cx="7632636" cy="6120510"/>
          </a:xfrm>
          <a:prstGeom prst="rect">
            <a:avLst/>
          </a:prstGeom>
          <a:noFill/>
          <a:ln w="9525" cmpd="sng">
            <a:solidFill>
              <a:schemeClr val="accent1">
                <a:lumMod val="75000"/>
              </a:schemeClr>
            </a:solidFill>
            <a:miter lim="800000"/>
            <a:headEnd/>
            <a:tailEnd/>
          </a:ln>
        </p:spPr>
        <p:txBody>
          <a:bodyPr/>
          <a:lstStyle/>
          <a:p>
            <a:endParaRPr lang="fr-FR" sz="2000" dirty="0" smtClean="0"/>
          </a:p>
          <a:p>
            <a:pPr marL="457200" indent="-457200">
              <a:buFont typeface="+mj-lt"/>
              <a:buAutoNum type="alphaUcPeriod" startAt="5"/>
            </a:pPr>
            <a:r>
              <a:rPr lang="fr-FR" sz="2000" b="1" dirty="0" smtClean="0"/>
              <a:t>DAESCH,  </a:t>
            </a:r>
            <a:r>
              <a:rPr lang="fr-FR" sz="2800" b="1" dirty="0" smtClean="0">
                <a:solidFill>
                  <a:srgbClr val="00B050"/>
                </a:solidFill>
              </a:rPr>
              <a:t>i</a:t>
            </a:r>
            <a:r>
              <a:rPr lang="fr-FR" sz="2000" b="1" dirty="0" smtClean="0"/>
              <a:t>slam  (</a:t>
            </a:r>
            <a:r>
              <a:rPr lang="fr-FR" sz="2000" b="1" u="sng" dirty="0" err="1" smtClean="0"/>
              <a:t>spirituality</a:t>
            </a:r>
            <a:r>
              <a:rPr lang="fr-FR" sz="2000" b="1" dirty="0" smtClean="0"/>
              <a:t>) or  </a:t>
            </a:r>
            <a:r>
              <a:rPr lang="fr-FR" sz="3200" b="1" dirty="0" smtClean="0">
                <a:solidFill>
                  <a:srgbClr val="00B050"/>
                </a:solidFill>
              </a:rPr>
              <a:t>I</a:t>
            </a:r>
            <a:r>
              <a:rPr lang="fr-FR" sz="2000" b="1" dirty="0" smtClean="0"/>
              <a:t>slam  (</a:t>
            </a:r>
            <a:r>
              <a:rPr lang="fr-FR" sz="2000" b="1" u="sng" dirty="0" smtClean="0"/>
              <a:t>civilisation</a:t>
            </a:r>
            <a:r>
              <a:rPr lang="fr-FR" sz="2000" b="1" dirty="0" smtClean="0"/>
              <a:t>)?</a:t>
            </a:r>
          </a:p>
          <a:p>
            <a:endParaRPr lang="fr-FR" sz="2000" dirty="0"/>
          </a:p>
          <a:p>
            <a:r>
              <a:rPr lang="en-US" sz="1600" dirty="0" smtClean="0"/>
              <a:t>Before the modern era, therefore, in the eighteenth century, the relationship to gender, corporality and homoeroticism did not pose as many problems. Then:</a:t>
            </a:r>
            <a:br>
              <a:rPr lang="en-US" sz="1600" dirty="0" smtClean="0"/>
            </a:br>
            <a:r>
              <a:rPr lang="en-US" b="1" i="1" dirty="0" smtClean="0"/>
              <a:t>"In less than a century, the antipathetic attitude towards the pederast love [up to a recent time] attributed to the French was adopted by the advanced classes of Arab societies” </a:t>
            </a:r>
            <a:r>
              <a:rPr lang="en-US" dirty="0" smtClean="0"/>
              <a:t>(Idem).</a:t>
            </a:r>
            <a:r>
              <a:rPr lang="en-US" sz="1600" dirty="0" smtClean="0"/>
              <a:t/>
            </a:r>
            <a:br>
              <a:rPr lang="en-US" sz="1600" dirty="0" smtClean="0"/>
            </a:br>
            <a:r>
              <a:rPr lang="en-US" sz="1600" dirty="0" smtClean="0"/>
              <a:t/>
            </a:r>
            <a:br>
              <a:rPr lang="en-US" sz="1600" dirty="0" smtClean="0"/>
            </a:br>
            <a:r>
              <a:rPr lang="en-US" sz="1600" b="1" dirty="0" smtClean="0"/>
              <a:t>The beginning of the twentieth century is thus characterized from this point of view by a questioning of identities, in general, described as fascist </a:t>
            </a:r>
            <a:r>
              <a:rPr lang="en-US" sz="1600" dirty="0" smtClean="0"/>
              <a:t>(an identity </a:t>
            </a:r>
            <a:r>
              <a:rPr lang="en-US" sz="1600" dirty="0" err="1" smtClean="0"/>
              <a:t>fasce</a:t>
            </a:r>
            <a:r>
              <a:rPr lang="en-US" sz="1600" dirty="0" smtClean="0"/>
              <a:t>, beam / also from </a:t>
            </a:r>
            <a:r>
              <a:rPr lang="en-US" sz="1600" i="1" dirty="0" smtClean="0"/>
              <a:t>phallus</a:t>
            </a:r>
            <a:r>
              <a:rPr lang="en-US" sz="1600" dirty="0" smtClean="0"/>
              <a:t>), </a:t>
            </a:r>
            <a:r>
              <a:rPr lang="en-US" sz="1600" b="1" dirty="0" smtClean="0"/>
              <a:t>even totalitarian </a:t>
            </a:r>
            <a:r>
              <a:rPr lang="en-US" sz="1600" dirty="0" smtClean="0"/>
              <a:t>(in the totality of the public space), in colonized Arab-Muslim societies, decolonized for some, traumatized, with the </a:t>
            </a:r>
            <a:r>
              <a:rPr lang="en-US" sz="1600" b="1" dirty="0" smtClean="0"/>
              <a:t>weakened social dynamics</a:t>
            </a:r>
            <a:r>
              <a:rPr lang="en-US" sz="1600" dirty="0" smtClean="0"/>
              <a:t>, in the grip of doubts and phobias of all kinds, in active search - at the limit of a perfect correspondence with the psychopathological picture of hysteria - of scapegoats, such as emancipated women or individuals belonging to a sexual minority.</a:t>
            </a:r>
            <a:br>
              <a:rPr lang="en-US" sz="1600" dirty="0" smtClean="0"/>
            </a:br>
            <a:r>
              <a:rPr lang="en-US" sz="1600" dirty="0" smtClean="0"/>
              <a:t/>
            </a:r>
            <a:br>
              <a:rPr lang="en-US" sz="1600" dirty="0" smtClean="0"/>
            </a:br>
            <a:r>
              <a:rPr lang="en-US" b="1" dirty="0" smtClean="0"/>
              <a:t>A classic scapegoat research process</a:t>
            </a:r>
            <a:r>
              <a:rPr lang="en-US" dirty="0" smtClean="0"/>
              <a:t>, </a:t>
            </a:r>
            <a:r>
              <a:rPr lang="en-US" i="1" dirty="0" smtClean="0"/>
              <a:t>a priori</a:t>
            </a:r>
            <a:r>
              <a:rPr lang="en-US" dirty="0" smtClean="0"/>
              <a:t>, </a:t>
            </a:r>
            <a:r>
              <a:rPr lang="en-US" b="1" dirty="0" smtClean="0"/>
              <a:t>given the data available in sociology</a:t>
            </a:r>
            <a:r>
              <a:rPr lang="en-US" dirty="0" smtClean="0"/>
              <a:t> of intergroup dynamics, for example, with regard to the condition of </a:t>
            </a:r>
            <a:r>
              <a:rPr lang="en-US" b="1" dirty="0" smtClean="0"/>
              <a:t>minorities within social groups</a:t>
            </a:r>
            <a:r>
              <a:rPr lang="en-US" dirty="0" smtClean="0"/>
              <a:t>, </a:t>
            </a:r>
            <a:r>
              <a:rPr lang="en-US" b="1" dirty="0" smtClean="0"/>
              <a:t>considering to be,</a:t>
            </a:r>
            <a:r>
              <a:rPr lang="en-US" dirty="0" smtClean="0"/>
              <a:t> rightly or wrongly, </a:t>
            </a:r>
            <a:r>
              <a:rPr lang="en-US" b="1" dirty="0" smtClean="0"/>
              <a:t>endangered</a:t>
            </a:r>
            <a:r>
              <a:rPr lang="en-US" dirty="0" smtClean="0"/>
              <a:t>.</a:t>
            </a:r>
            <a:endParaRPr lang="fr-FR" sz="2000" dirty="0" smtClean="0"/>
          </a:p>
          <a:p>
            <a:pPr algn="just"/>
            <a:endParaRPr lang="fr-FR" sz="2000" dirty="0" smtClean="0"/>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476754"/>
            <a:ext cx="8100294" cy="504042"/>
          </a:xfrm>
          <a:ln/>
        </p:spPr>
        <p:txBody>
          <a:bodyPr/>
          <a:lstStyle/>
          <a:p>
            <a:pPr algn="ctr"/>
            <a:r>
              <a:rPr lang="fr-FR" altLang="zh-CN" sz="2400" dirty="0" smtClean="0">
                <a:solidFill>
                  <a:schemeClr val="accent1">
                    <a:lumMod val="50000"/>
                  </a:schemeClr>
                </a:solidFill>
              </a:rPr>
              <a:t>5. </a:t>
            </a:r>
            <a:r>
              <a:rPr lang="fr-FR" altLang="zh-CN" sz="2400" dirty="0" err="1" smtClean="0">
                <a:solidFill>
                  <a:schemeClr val="accent1">
                    <a:lumMod val="50000"/>
                  </a:schemeClr>
                </a:solidFill>
              </a:rPr>
              <a:t>Fascism</a:t>
            </a:r>
            <a:r>
              <a:rPr lang="fr-FR" altLang="zh-CN" sz="2400" dirty="0" smtClean="0">
                <a:solidFill>
                  <a:schemeClr val="accent1">
                    <a:lumMod val="50000"/>
                  </a:schemeClr>
                </a:solidFill>
              </a:rPr>
              <a:t>: social, cultural et </a:t>
            </a:r>
            <a:r>
              <a:rPr lang="fr-FR" altLang="zh-CN" sz="2400" dirty="0" err="1" smtClean="0">
                <a:solidFill>
                  <a:schemeClr val="accent1">
                    <a:lumMod val="50000"/>
                  </a:schemeClr>
                </a:solidFill>
              </a:rPr>
              <a:t>religious</a:t>
            </a:r>
            <a:r>
              <a:rPr lang="fr-FR" altLang="zh-CN" sz="2400" dirty="0" smtClean="0">
                <a:solidFill>
                  <a:schemeClr val="accent1">
                    <a:lumMod val="50000"/>
                  </a:schemeClr>
                </a:solidFill>
              </a:rPr>
              <a:t> </a:t>
            </a:r>
            <a:r>
              <a:rPr lang="fr-FR" altLang="zh-CN" sz="2400" dirty="0" err="1" smtClean="0">
                <a:solidFill>
                  <a:schemeClr val="accent1">
                    <a:lumMod val="50000"/>
                  </a:schemeClr>
                </a:solidFill>
              </a:rPr>
              <a:t>factors</a:t>
            </a:r>
            <a:r>
              <a:rPr lang="fr-FR" altLang="zh-CN" sz="2400" dirty="0" smtClean="0">
                <a:solidFill>
                  <a:schemeClr val="accent1">
                    <a:lumMod val="50000"/>
                  </a:schemeClr>
                </a:solidFill>
              </a:rPr>
              <a:t>?</a:t>
            </a:r>
            <a:endParaRPr lang="fr-FR" altLang="zh-CN" sz="24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fld id="{E02F9CF7-9ED9-4472-A79B-F1FDCE59AE51}" type="slidenum">
              <a:rPr lang="fr-FR" altLang="zh-CN"/>
              <a:pPr/>
              <a:t>37</a:t>
            </a:fld>
            <a:endParaRPr lang="fr-FR" altLang="zh-CN" sz="1800">
              <a:solidFill>
                <a:schemeClr val="tx1"/>
              </a:solidFill>
            </a:endParaRPr>
          </a:p>
        </p:txBody>
      </p:sp>
      <p:sp>
        <p:nvSpPr>
          <p:cNvPr id="18435" name="Sous-titre 2"/>
          <p:cNvSpPr>
            <a:spLocks noChangeArrowheads="1"/>
          </p:cNvSpPr>
          <p:nvPr/>
        </p:nvSpPr>
        <p:spPr bwMode="auto">
          <a:xfrm>
            <a:off x="0" y="260736"/>
            <a:ext cx="8100294" cy="1800150"/>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6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3600" dirty="0" smtClean="0">
                <a:solidFill>
                  <a:schemeClr val="accent1">
                    <a:lumMod val="50000"/>
                  </a:schemeClr>
                </a:solidFill>
                <a:latin typeface="+mj-lt"/>
                <a:sym typeface="Book Antiqua" pitchFamily="18" charset="0"/>
              </a:rPr>
              <a:t>6 A  </a:t>
            </a:r>
            <a:r>
              <a:rPr lang="en-US" sz="3600" b="1" dirty="0">
                <a:solidFill>
                  <a:schemeClr val="accent1">
                    <a:lumMod val="50000"/>
                  </a:schemeClr>
                </a:solidFill>
                <a:latin typeface="+mj-lt"/>
                <a:sym typeface="Book Antiqua" pitchFamily="18" charset="0"/>
              </a:rPr>
              <a:t>-</a:t>
            </a:r>
            <a:r>
              <a:rPr lang="en-US" sz="3600" dirty="0">
                <a:solidFill>
                  <a:schemeClr val="accent1">
                    <a:lumMod val="50000"/>
                  </a:schemeClr>
                </a:solidFill>
                <a:latin typeface="+mj-lt"/>
                <a:sym typeface="Book Antiqua" pitchFamily="18" charset="0"/>
              </a:rPr>
              <a:t>  </a:t>
            </a:r>
            <a:r>
              <a:rPr lang="en-US" sz="3200" dirty="0" err="1" smtClean="0">
                <a:solidFill>
                  <a:schemeClr val="accent1">
                    <a:lumMod val="50000"/>
                  </a:schemeClr>
                </a:solidFill>
                <a:latin typeface="+mj-lt"/>
                <a:sym typeface="Book Antiqua" pitchFamily="18" charset="0"/>
              </a:rPr>
              <a:t>Infrahumanization</a:t>
            </a:r>
            <a:r>
              <a:rPr lang="en-US" sz="3200" dirty="0" smtClean="0">
                <a:solidFill>
                  <a:schemeClr val="accent1">
                    <a:lumMod val="50000"/>
                  </a:schemeClr>
                </a:solidFill>
                <a:latin typeface="+mj-lt"/>
                <a:sym typeface="Book Antiqua" pitchFamily="18" charset="0"/>
              </a:rPr>
              <a:t>, THEORETICALY.</a:t>
            </a:r>
            <a:endParaRPr lang="en-US" sz="3600" dirty="0" smtClean="0">
              <a:solidFill>
                <a:schemeClr val="accent1">
                  <a:lumMod val="50000"/>
                </a:schemeClr>
              </a:solidFill>
              <a:latin typeface="+mj-lt"/>
              <a:sym typeface="Book Antiqua" pitchFamily="18" charset="0"/>
            </a:endParaRPr>
          </a:p>
          <a:p>
            <a:pPr marL="273050" indent="-273050" algn="ctr">
              <a:spcBef>
                <a:spcPts val="600"/>
              </a:spcBef>
              <a:buClr>
                <a:schemeClr val="tx2"/>
              </a:buClr>
              <a:buSzPct val="73000"/>
            </a:pPr>
            <a:r>
              <a:rPr lang="en-US" sz="3600" dirty="0" smtClean="0">
                <a:solidFill>
                  <a:schemeClr val="accent1">
                    <a:lumMod val="50000"/>
                  </a:schemeClr>
                </a:solidFill>
                <a:latin typeface="+mj-lt"/>
                <a:sym typeface="Book Antiqua" pitchFamily="18" charset="0"/>
              </a:rPr>
              <a:t>Not </a:t>
            </a:r>
            <a:r>
              <a:rPr lang="en-US" sz="3600" dirty="0">
                <a:solidFill>
                  <a:schemeClr val="accent1">
                    <a:lumMod val="50000"/>
                  </a:schemeClr>
                </a:solidFill>
                <a:latin typeface="+mj-lt"/>
                <a:sym typeface="Book Antiqua" pitchFamily="18" charset="0"/>
              </a:rPr>
              <a:t>respecting human rights, why!?</a:t>
            </a:r>
          </a:p>
          <a:p>
            <a:pPr marL="273050" indent="-273050" algn="ctr">
              <a:spcBef>
                <a:spcPts val="600"/>
              </a:spcBef>
              <a:buClr>
                <a:schemeClr val="tx2"/>
              </a:buClr>
              <a:buSzPct val="73000"/>
            </a:pPr>
            <a:endParaRPr lang="fr-FR" altLang="en-US" sz="3200" dirty="0">
              <a:solidFill>
                <a:srgbClr val="000000"/>
              </a:solidFill>
              <a:latin typeface="Book Antiqua" pitchFamily="18" charset="0"/>
              <a:sym typeface="Book Antiqua" pitchFamily="18" charset="0"/>
            </a:endParaRPr>
          </a:p>
        </p:txBody>
      </p:sp>
      <p:pic>
        <p:nvPicPr>
          <p:cNvPr id="8" name="Image 7" descr="CALEM-SA-logo 2.jpg"/>
          <p:cNvPicPr>
            <a:picLocks noChangeAspect="1"/>
          </p:cNvPicPr>
          <p:nvPr/>
        </p:nvPicPr>
        <p:blipFill>
          <a:blip r:embed="rId4" cstate="print"/>
          <a:stretch>
            <a:fillRect/>
          </a:stretch>
        </p:blipFill>
        <p:spPr>
          <a:xfrm>
            <a:off x="8316312" y="404748"/>
            <a:ext cx="624670" cy="529784"/>
          </a:xfrm>
          <a:prstGeom prst="rect">
            <a:avLst/>
          </a:prstGeom>
        </p:spPr>
      </p:pic>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pic>
        <p:nvPicPr>
          <p:cNvPr id="7" name="Image 13" descr="bouche_bee.bmp"/>
          <p:cNvPicPr>
            <a:picLocks noChangeAspect="1"/>
          </p:cNvPicPr>
          <p:nvPr/>
        </p:nvPicPr>
        <p:blipFill>
          <a:blip r:embed="rId5" cstate="print"/>
          <a:srcRect/>
          <a:stretch>
            <a:fillRect/>
          </a:stretch>
        </p:blipFill>
        <p:spPr bwMode="auto">
          <a:xfrm>
            <a:off x="2987868" y="2636934"/>
            <a:ext cx="2214562" cy="2928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sndAc>
      <p:stSnd>
        <p:snd r:embed="rId3" name="wind.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p:txBody>
          <a:bodyPr/>
          <a:lstStyle/>
          <a:p>
            <a:fld id="{6A1D8EED-21A9-421F-B277-DFDEF2CAF993}" type="slidenum">
              <a:rPr lang="fr-FR" altLang="zh-CN"/>
              <a:pPr/>
              <a:t>38</a:t>
            </a:fld>
            <a:endParaRPr lang="fr-FR" altLang="zh-CN" sz="1800">
              <a:solidFill>
                <a:schemeClr val="tx1"/>
              </a:solidFill>
            </a:endParaRPr>
          </a:p>
        </p:txBody>
      </p:sp>
      <p:pic>
        <p:nvPicPr>
          <p:cNvPr id="20482"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20483" name="Titre 1"/>
          <p:cNvSpPr>
            <a:spLocks noGrp="1" noChangeArrowheads="1"/>
          </p:cNvSpPr>
          <p:nvPr>
            <p:ph type="title" idx="4294967295"/>
          </p:nvPr>
        </p:nvSpPr>
        <p:spPr>
          <a:xfrm>
            <a:off x="428625" y="428625"/>
            <a:ext cx="7239000" cy="407988"/>
          </a:xfrm>
          <a:ln/>
        </p:spPr>
        <p:txBody>
          <a:bodyPr/>
          <a:lstStyle/>
          <a:p>
            <a:pPr eaLnBrk="1" hangingPunct="1"/>
            <a:r>
              <a:rPr lang="fr-FR" altLang="zh-CN" sz="3400" dirty="0">
                <a:solidFill>
                  <a:schemeClr val="accent1"/>
                </a:solidFill>
              </a:rPr>
              <a:t>SUMMARY</a:t>
            </a:r>
          </a:p>
        </p:txBody>
      </p:sp>
      <p:sp>
        <p:nvSpPr>
          <p:cNvPr id="20484"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20485" name="Sous-titre 2"/>
          <p:cNvSpPr>
            <a:spLocks noChangeArrowheads="1"/>
          </p:cNvSpPr>
          <p:nvPr/>
        </p:nvSpPr>
        <p:spPr bwMode="auto">
          <a:xfrm>
            <a:off x="357188" y="1844675"/>
            <a:ext cx="7429500" cy="4513263"/>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600" dirty="0">
              <a:solidFill>
                <a:srgbClr val="000000"/>
              </a:solidFill>
              <a:latin typeface="Book Antiqua" pitchFamily="18" charset="0"/>
              <a:sym typeface="Book Antiqua" pitchFamily="18" charset="0"/>
            </a:endParaRPr>
          </a:p>
          <a:p>
            <a:pPr marL="273050" indent="-273050">
              <a:spcBef>
                <a:spcPts val="600"/>
              </a:spcBef>
              <a:buClr>
                <a:schemeClr val="tx2"/>
              </a:buClr>
              <a:buSzPct val="73000"/>
            </a:pPr>
            <a:endParaRPr lang="en-US" sz="2600" dirty="0" smtClean="0">
              <a:solidFill>
                <a:srgbClr val="000000"/>
              </a:solidFill>
              <a:ea typeface="Book Antiqua" pitchFamily="18" charset="0"/>
              <a:cs typeface="Book Antiqua" pitchFamily="18" charset="0"/>
            </a:endParaRPr>
          </a:p>
          <a:p>
            <a:pPr marL="273050" indent="-273050">
              <a:spcBef>
                <a:spcPts val="600"/>
              </a:spcBef>
              <a:buClr>
                <a:schemeClr val="tx2"/>
              </a:buClr>
              <a:buSzPct val="73000"/>
            </a:pPr>
            <a:endParaRPr lang="en-US" sz="2600" dirty="0" smtClean="0">
              <a:solidFill>
                <a:srgbClr val="000000"/>
              </a:solidFill>
              <a:ea typeface="Book Antiqua" pitchFamily="18" charset="0"/>
              <a:cs typeface="Book Antiqua" pitchFamily="18" charset="0"/>
            </a:endParaRPr>
          </a:p>
          <a:p>
            <a:pPr marL="273050" indent="-273050">
              <a:spcBef>
                <a:spcPts val="600"/>
              </a:spcBef>
              <a:buClr>
                <a:schemeClr val="tx2"/>
              </a:buClr>
              <a:buSzPct val="73000"/>
            </a:pPr>
            <a:r>
              <a:rPr lang="en-US" sz="2600" dirty="0" smtClean="0">
                <a:solidFill>
                  <a:srgbClr val="000000"/>
                </a:solidFill>
                <a:ea typeface="Book Antiqua" pitchFamily="18" charset="0"/>
                <a:cs typeface="Book Antiqua" pitchFamily="18" charset="0"/>
              </a:rPr>
              <a:t>A </a:t>
            </a:r>
            <a:r>
              <a:rPr lang="en-US" sz="2600" b="1" dirty="0">
                <a:solidFill>
                  <a:srgbClr val="D092A7"/>
                </a:solidFill>
                <a:ea typeface="Book Antiqua" pitchFamily="18" charset="0"/>
                <a:cs typeface="Book Antiqua" pitchFamily="18" charset="0"/>
              </a:rPr>
              <a:t>–</a:t>
            </a:r>
            <a:r>
              <a:rPr lang="en-US" sz="2600" dirty="0">
                <a:solidFill>
                  <a:srgbClr val="000000"/>
                </a:solidFill>
                <a:ea typeface="Book Antiqua" pitchFamily="18" charset="0"/>
                <a:cs typeface="Book Antiqua" pitchFamily="18" charset="0"/>
              </a:rPr>
              <a:t> </a:t>
            </a:r>
            <a:r>
              <a:rPr lang="en-US" sz="2600" dirty="0" err="1">
                <a:solidFill>
                  <a:srgbClr val="000000"/>
                </a:solidFill>
                <a:ea typeface="Book Antiqua" pitchFamily="18" charset="0"/>
                <a:cs typeface="Book Antiqua" pitchFamily="18" charset="0"/>
              </a:rPr>
              <a:t>Infrahumanization</a:t>
            </a:r>
            <a:r>
              <a:rPr lang="en-US" sz="2600" dirty="0">
                <a:solidFill>
                  <a:srgbClr val="000000"/>
                </a:solidFill>
                <a:ea typeface="Book Antiqua" pitchFamily="18" charset="0"/>
                <a:cs typeface="Book Antiqua" pitchFamily="18" charset="0"/>
              </a:rPr>
              <a:t>, theoretically</a:t>
            </a:r>
            <a:endParaRPr lang="fr-FR" altLang="en-US" sz="2600" dirty="0">
              <a:solidFill>
                <a:srgbClr val="000000"/>
              </a:solidFill>
              <a:ea typeface="Book Antiqua" pitchFamily="18" charset="0"/>
              <a:cs typeface="Book Antiqua" pitchFamily="18" charset="0"/>
            </a:endParaRPr>
          </a:p>
          <a:p>
            <a:pPr marL="273050" indent="-273050">
              <a:spcBef>
                <a:spcPts val="600"/>
              </a:spcBef>
              <a:buClr>
                <a:schemeClr val="tx2"/>
              </a:buClr>
              <a:buSzPct val="73000"/>
            </a:pPr>
            <a:endParaRPr lang="fr-FR" altLang="en-US" sz="2600" dirty="0">
              <a:solidFill>
                <a:srgbClr val="000000"/>
              </a:solidFill>
              <a:latin typeface="Book Antiqua" pitchFamily="18" charset="0"/>
              <a:sym typeface="Book Antiqua" pitchFamily="18" charset="0"/>
            </a:endParaRPr>
          </a:p>
          <a:p>
            <a:pPr marL="273050" indent="-273050">
              <a:spcBef>
                <a:spcPts val="600"/>
              </a:spcBef>
              <a:buClr>
                <a:schemeClr val="tx2"/>
              </a:buClr>
              <a:buSzPct val="73000"/>
            </a:pPr>
            <a:r>
              <a:rPr lang="en-US" sz="2600" dirty="0">
                <a:solidFill>
                  <a:srgbClr val="000000"/>
                </a:solidFill>
                <a:ea typeface="Book Antiqua" pitchFamily="18" charset="0"/>
                <a:cs typeface="Book Antiqua" pitchFamily="18" charset="0"/>
              </a:rPr>
              <a:t>B </a:t>
            </a:r>
            <a:r>
              <a:rPr lang="en-US" sz="2600" b="1" dirty="0">
                <a:solidFill>
                  <a:srgbClr val="D092A7"/>
                </a:solidFill>
                <a:ea typeface="Book Antiqua" pitchFamily="18" charset="0"/>
                <a:cs typeface="Book Antiqua" pitchFamily="18" charset="0"/>
              </a:rPr>
              <a:t>–</a:t>
            </a:r>
            <a:r>
              <a:rPr lang="en-US" sz="2600" dirty="0">
                <a:solidFill>
                  <a:srgbClr val="000000"/>
                </a:solidFill>
                <a:ea typeface="Book Antiqua" pitchFamily="18" charset="0"/>
                <a:cs typeface="Book Antiqua" pitchFamily="18" charset="0"/>
              </a:rPr>
              <a:t> </a:t>
            </a:r>
            <a:r>
              <a:rPr lang="en-US" sz="2600" dirty="0" err="1">
                <a:solidFill>
                  <a:srgbClr val="000000"/>
                </a:solidFill>
                <a:ea typeface="Book Antiqua" pitchFamily="18" charset="0"/>
                <a:cs typeface="Book Antiqua" pitchFamily="18" charset="0"/>
              </a:rPr>
              <a:t>Infrahumanizing</a:t>
            </a:r>
            <a:r>
              <a:rPr lang="en-US" sz="2600" dirty="0">
                <a:solidFill>
                  <a:srgbClr val="000000"/>
                </a:solidFill>
                <a:ea typeface="Book Antiqua" pitchFamily="18" charset="0"/>
                <a:cs typeface="Book Antiqua" pitchFamily="18" charset="0"/>
              </a:rPr>
              <a:t> sexual minorities</a:t>
            </a:r>
            <a:endParaRPr lang="fr-FR" altLang="en-US" sz="2600" dirty="0">
              <a:solidFill>
                <a:srgbClr val="000000"/>
              </a:solidFill>
              <a:ea typeface="Book Antiqua" pitchFamily="18" charset="0"/>
              <a:cs typeface="Book Antiqua" pitchFamily="18" charset="0"/>
            </a:endParaRPr>
          </a:p>
          <a:p>
            <a:pPr marL="273050" indent="-273050">
              <a:spcBef>
                <a:spcPts val="600"/>
              </a:spcBef>
              <a:buClr>
                <a:schemeClr val="tx2"/>
              </a:buClr>
              <a:buSzPct val="73000"/>
            </a:pPr>
            <a:endParaRPr lang="fr-FR" altLang="en-US" sz="3200" dirty="0">
              <a:solidFill>
                <a:srgbClr val="000000"/>
              </a:solidFill>
              <a:latin typeface="Book Antiqua" pitchFamily="18" charset="0"/>
              <a:sym typeface="Book Antiqua" pitchFamily="18" charset="0"/>
            </a:endParaRPr>
          </a:p>
          <a:p>
            <a:pPr marL="273050" indent="-273050">
              <a:spcBef>
                <a:spcPts val="600"/>
              </a:spcBef>
              <a:buClr>
                <a:schemeClr val="tx2"/>
              </a:buClr>
              <a:buSzPct val="73000"/>
            </a:pPr>
            <a:endParaRPr lang="fr-FR" altLang="en-US" sz="3200" dirty="0">
              <a:solidFill>
                <a:srgbClr val="000000"/>
              </a:solidFill>
              <a:latin typeface="Book Antiqua" pitchFamily="18" charset="0"/>
              <a:sym typeface="Book Antiqua" pitchFamily="18" charset="0"/>
            </a:endParaRPr>
          </a:p>
          <a:p>
            <a:pPr marL="273050" indent="-273050">
              <a:spcBef>
                <a:spcPts val="600"/>
              </a:spcBef>
              <a:buClr>
                <a:schemeClr val="tx2"/>
              </a:buClr>
              <a:buSzPct val="73000"/>
            </a:pPr>
            <a:endParaRPr lang="fr-FR" altLang="en-US" sz="7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3200" dirty="0">
              <a:solidFill>
                <a:srgbClr val="000000"/>
              </a:solidFill>
              <a:latin typeface="Book Antiqua" pitchFamily="18" charset="0"/>
              <a:sym typeface="Book Antiqua" pitchFamily="18" charset="0"/>
            </a:endParaRPr>
          </a:p>
        </p:txBody>
      </p:sp>
      <p:pic>
        <p:nvPicPr>
          <p:cNvPr id="10" name="Image 9" descr="CALEM-SA-logo 2.jpg"/>
          <p:cNvPicPr>
            <a:picLocks noChangeAspect="1"/>
          </p:cNvPicPr>
          <p:nvPr/>
        </p:nvPicPr>
        <p:blipFill>
          <a:blip r:embed="rId4" cstate="print"/>
          <a:stretch>
            <a:fillRect/>
          </a:stretch>
        </p:blipFill>
        <p:spPr>
          <a:xfrm>
            <a:off x="8316312" y="404748"/>
            <a:ext cx="624670" cy="529784"/>
          </a:xfrm>
          <a:prstGeom prst="rect">
            <a:avLst/>
          </a:prstGeom>
        </p:spPr>
      </p:pic>
      <p:sp>
        <p:nvSpPr>
          <p:cNvPr id="11"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p:txBody>
          <a:bodyPr/>
          <a:lstStyle/>
          <a:p>
            <a:fld id="{D6FD64D1-2B8A-4FBE-BE5F-AE6900551055}" type="slidenum">
              <a:rPr lang="fr-FR" altLang="zh-CN"/>
              <a:pPr/>
              <a:t>39</a:t>
            </a:fld>
            <a:endParaRPr lang="fr-FR" altLang="zh-CN" sz="1800">
              <a:solidFill>
                <a:schemeClr val="tx1"/>
              </a:solidFill>
            </a:endParaRPr>
          </a:p>
        </p:txBody>
      </p:sp>
      <p:pic>
        <p:nvPicPr>
          <p:cNvPr id="22530"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22531" name="Titre 1"/>
          <p:cNvSpPr>
            <a:spLocks noGrp="1" noChangeArrowheads="1"/>
          </p:cNvSpPr>
          <p:nvPr>
            <p:ph type="title" idx="4294967295"/>
          </p:nvPr>
        </p:nvSpPr>
        <p:spPr>
          <a:xfrm>
            <a:off x="428625" y="428625"/>
            <a:ext cx="7239000" cy="263525"/>
          </a:xfrm>
          <a:ln/>
        </p:spPr>
        <p:txBody>
          <a:bodyPr/>
          <a:lstStyle/>
          <a:p>
            <a:pPr eaLnBrk="1" hangingPunct="1"/>
            <a:r>
              <a:rPr lang="fr-FR" altLang="zh-CN" sz="2400" dirty="0" err="1">
                <a:solidFill>
                  <a:schemeClr val="accent1"/>
                </a:solidFill>
              </a:rPr>
              <a:t>What</a:t>
            </a:r>
            <a:r>
              <a:rPr lang="fr-FR" altLang="zh-CN" sz="2400" dirty="0">
                <a:solidFill>
                  <a:schemeClr val="accent1"/>
                </a:solidFill>
              </a:rPr>
              <a:t>  </a:t>
            </a:r>
            <a:r>
              <a:rPr lang="fr-FR" altLang="zh-CN" sz="2400" dirty="0" err="1">
                <a:solidFill>
                  <a:schemeClr val="accent1"/>
                </a:solidFill>
              </a:rPr>
              <a:t>is</a:t>
            </a:r>
            <a:r>
              <a:rPr lang="fr-FR" altLang="zh-CN" sz="2400" dirty="0">
                <a:solidFill>
                  <a:schemeClr val="accent1"/>
                </a:solidFill>
              </a:rPr>
              <a:t>  </a:t>
            </a:r>
            <a:r>
              <a:rPr lang="fr-FR" altLang="zh-CN" sz="2400" dirty="0" err="1">
                <a:solidFill>
                  <a:schemeClr val="accent1"/>
                </a:solidFill>
              </a:rPr>
              <a:t>Infrahumanization</a:t>
            </a:r>
            <a:r>
              <a:rPr lang="fr-FR" altLang="zh-CN" sz="2400" dirty="0">
                <a:solidFill>
                  <a:schemeClr val="accent1"/>
                </a:solidFill>
              </a:rPr>
              <a:t> ?</a:t>
            </a:r>
          </a:p>
        </p:txBody>
      </p:sp>
      <p:sp>
        <p:nvSpPr>
          <p:cNvPr id="22532"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22533" name="Sous-titre 2"/>
          <p:cNvSpPr>
            <a:spLocks noChangeArrowheads="1"/>
          </p:cNvSpPr>
          <p:nvPr/>
        </p:nvSpPr>
        <p:spPr bwMode="auto">
          <a:xfrm>
            <a:off x="3071813" y="1857375"/>
            <a:ext cx="4857750" cy="4214813"/>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6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3200" dirty="0">
                <a:solidFill>
                  <a:srgbClr val="000000"/>
                </a:solidFill>
                <a:latin typeface="Book Antiqua" pitchFamily="18" charset="0"/>
                <a:sym typeface="Book Antiqua" pitchFamily="18" charset="0"/>
              </a:rPr>
              <a:t>SOCIAL  PHENOMENON</a:t>
            </a:r>
            <a:endParaRPr lang="fr-FR" altLang="en-US" sz="32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24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fr-FR" altLang="en-US" sz="2000" dirty="0">
                <a:solidFill>
                  <a:srgbClr val="000000"/>
                </a:solidFill>
                <a:latin typeface="Book Antiqua" pitchFamily="18" charset="0"/>
                <a:sym typeface="HG明朝B" charset="0"/>
              </a:rPr>
              <a:t> </a:t>
            </a:r>
            <a:r>
              <a:rPr lang="fr-FR" altLang="en-US" sz="2400" dirty="0">
                <a:solidFill>
                  <a:srgbClr val="000000"/>
                </a:solidFill>
                <a:latin typeface="Book Antiqua" pitchFamily="18" charset="0"/>
                <a:sym typeface="HG明朝B" charset="0"/>
              </a:rPr>
              <a:t>That social </a:t>
            </a:r>
            <a:r>
              <a:rPr lang="fr-FR" altLang="en-US" sz="2400" dirty="0" err="1">
                <a:solidFill>
                  <a:srgbClr val="000000"/>
                </a:solidFill>
                <a:latin typeface="Book Antiqua" pitchFamily="18" charset="0"/>
                <a:sym typeface="HG明朝B" charset="0"/>
              </a:rPr>
              <a:t>phenomenon</a:t>
            </a:r>
            <a:r>
              <a:rPr lang="fr-FR" altLang="en-US" sz="2400" dirty="0">
                <a:solidFill>
                  <a:srgbClr val="000000"/>
                </a:solidFill>
                <a:latin typeface="Book Antiqua" pitchFamily="18" charset="0"/>
                <a:sym typeface="HG明朝B" charset="0"/>
              </a:rPr>
              <a:t> </a:t>
            </a:r>
            <a:r>
              <a:rPr lang="fr-FR" altLang="en-US" sz="2400" dirty="0" err="1">
                <a:solidFill>
                  <a:srgbClr val="000000"/>
                </a:solidFill>
                <a:latin typeface="Book Antiqua" pitchFamily="18" charset="0"/>
                <a:sym typeface="HG明朝B" charset="0"/>
              </a:rPr>
              <a:t>is</a:t>
            </a:r>
            <a:r>
              <a:rPr lang="fr-FR" altLang="en-US" sz="2400" dirty="0">
                <a:solidFill>
                  <a:srgbClr val="000000"/>
                </a:solidFill>
                <a:latin typeface="Book Antiqua" pitchFamily="18" charset="0"/>
                <a:sym typeface="HG明朝B" charset="0"/>
              </a:rPr>
              <a:t> </a:t>
            </a:r>
            <a:r>
              <a:rPr lang="fr-FR" altLang="en-US" sz="2400" dirty="0" err="1">
                <a:solidFill>
                  <a:srgbClr val="000000"/>
                </a:solidFill>
                <a:latin typeface="Book Antiqua" pitchFamily="18" charset="0"/>
                <a:sym typeface="HG明朝B" charset="0"/>
              </a:rPr>
              <a:t>tacitly</a:t>
            </a:r>
            <a:r>
              <a:rPr lang="fr-FR" altLang="en-US" sz="2400" dirty="0">
                <a:solidFill>
                  <a:srgbClr val="000000"/>
                </a:solidFill>
                <a:latin typeface="Book Antiqua" pitchFamily="18" charset="0"/>
                <a:sym typeface="HG明朝B" charset="0"/>
              </a:rPr>
              <a:t> </a:t>
            </a:r>
            <a:r>
              <a:rPr lang="fr-FR" altLang="en-US" sz="2400" dirty="0" err="1">
                <a:solidFill>
                  <a:srgbClr val="000000"/>
                </a:solidFill>
                <a:latin typeface="Book Antiqua" pitchFamily="18" charset="0"/>
                <a:sym typeface="HG明朝B" charset="0"/>
              </a:rPr>
              <a:t>held</a:t>
            </a:r>
            <a:r>
              <a:rPr lang="fr-FR" altLang="en-US" sz="2400" dirty="0">
                <a:solidFill>
                  <a:srgbClr val="000000"/>
                </a:solidFill>
                <a:latin typeface="Book Antiqua" pitchFamily="18" charset="0"/>
                <a:sym typeface="HG明朝B" charset="0"/>
              </a:rPr>
              <a:t> by an </a:t>
            </a:r>
            <a:r>
              <a:rPr lang="fr-FR" altLang="en-US" sz="2400" b="1" i="1" dirty="0" err="1">
                <a:solidFill>
                  <a:srgbClr val="000000"/>
                </a:solidFill>
                <a:latin typeface="Book Antiqua" pitchFamily="18" charset="0"/>
                <a:sym typeface="HG明朝B" charset="0"/>
              </a:rPr>
              <a:t>unconscious</a:t>
            </a:r>
            <a:r>
              <a:rPr lang="fr-FR" altLang="en-US" sz="2400" b="1" i="1" dirty="0">
                <a:solidFill>
                  <a:srgbClr val="000000"/>
                </a:solidFill>
                <a:latin typeface="Book Antiqua" pitchFamily="18" charset="0"/>
                <a:sym typeface="HG明朝B" charset="0"/>
              </a:rPr>
              <a:t> </a:t>
            </a:r>
            <a:r>
              <a:rPr lang="fr-FR" altLang="en-US" sz="2400" b="1" i="1" dirty="0" err="1">
                <a:solidFill>
                  <a:srgbClr val="000000"/>
                </a:solidFill>
                <a:latin typeface="Book Antiqua" pitchFamily="18" charset="0"/>
                <a:sym typeface="HG明朝B" charset="0"/>
              </a:rPr>
              <a:t>belief</a:t>
            </a:r>
            <a:r>
              <a:rPr lang="fr-FR" altLang="en-US" sz="2400" b="1" i="1" dirty="0">
                <a:solidFill>
                  <a:srgbClr val="000000"/>
                </a:solidFill>
                <a:latin typeface="Book Antiqua" pitchFamily="18" charset="0"/>
                <a:sym typeface="HG明朝B" charset="0"/>
              </a:rPr>
              <a:t> </a:t>
            </a:r>
            <a:r>
              <a:rPr lang="fr-FR" altLang="en-US" sz="2400" dirty="0" err="1">
                <a:solidFill>
                  <a:srgbClr val="000000"/>
                </a:solidFill>
                <a:latin typeface="Book Antiqua" pitchFamily="18" charset="0"/>
                <a:sym typeface="HG明朝B" charset="0"/>
              </a:rPr>
              <a:t>that</a:t>
            </a:r>
            <a:r>
              <a:rPr lang="fr-FR" altLang="en-US" sz="2400" dirty="0">
                <a:solidFill>
                  <a:srgbClr val="000000"/>
                </a:solidFill>
                <a:latin typeface="Book Antiqua" pitchFamily="18" charset="0"/>
                <a:sym typeface="HG明朝B" charset="0"/>
              </a:rPr>
              <a:t> </a:t>
            </a:r>
            <a:r>
              <a:rPr lang="fr-FR" altLang="en-US" sz="2400" dirty="0" err="1">
                <a:solidFill>
                  <a:srgbClr val="000000"/>
                </a:solidFill>
                <a:latin typeface="Book Antiqua" pitchFamily="18" charset="0"/>
                <a:sym typeface="HG明朝B" charset="0"/>
              </a:rPr>
              <a:t>one’s</a:t>
            </a:r>
            <a:r>
              <a:rPr lang="fr-FR" altLang="en-US" sz="2400" dirty="0">
                <a:solidFill>
                  <a:srgbClr val="000000"/>
                </a:solidFill>
                <a:latin typeface="Book Antiqua" pitchFamily="18" charset="0"/>
                <a:sym typeface="HG明朝B" charset="0"/>
              </a:rPr>
              <a:t> in-group </a:t>
            </a:r>
            <a:r>
              <a:rPr lang="fr-FR" altLang="en-US" sz="2400" dirty="0" err="1">
                <a:solidFill>
                  <a:srgbClr val="000000"/>
                </a:solidFill>
                <a:latin typeface="Book Antiqua" pitchFamily="18" charset="0"/>
                <a:sym typeface="HG明朝B" charset="0"/>
              </a:rPr>
              <a:t>is</a:t>
            </a:r>
            <a:r>
              <a:rPr lang="fr-FR" altLang="en-US" sz="2400" dirty="0">
                <a:solidFill>
                  <a:srgbClr val="000000"/>
                </a:solidFill>
                <a:latin typeface="Book Antiqua" pitchFamily="18" charset="0"/>
                <a:sym typeface="HG明朝B" charset="0"/>
              </a:rPr>
              <a:t> more </a:t>
            </a:r>
            <a:r>
              <a:rPr lang="fr-FR" altLang="en-US" sz="2400" dirty="0" err="1">
                <a:solidFill>
                  <a:srgbClr val="000000"/>
                </a:solidFill>
                <a:latin typeface="Book Antiqua" pitchFamily="18" charset="0"/>
                <a:sym typeface="HG明朝B" charset="0"/>
              </a:rPr>
              <a:t>human</a:t>
            </a:r>
            <a:r>
              <a:rPr lang="fr-FR" altLang="en-US" sz="2400" dirty="0">
                <a:solidFill>
                  <a:srgbClr val="000000"/>
                </a:solidFill>
                <a:latin typeface="Book Antiqua" pitchFamily="18" charset="0"/>
                <a:sym typeface="HG明朝B" charset="0"/>
              </a:rPr>
              <a:t> </a:t>
            </a:r>
            <a:r>
              <a:rPr lang="fr-FR" altLang="en-US" sz="2400" dirty="0" err="1">
                <a:solidFill>
                  <a:srgbClr val="000000"/>
                </a:solidFill>
                <a:latin typeface="Book Antiqua" pitchFamily="18" charset="0"/>
                <a:sym typeface="HG明朝B" charset="0"/>
              </a:rPr>
              <a:t>than</a:t>
            </a:r>
            <a:r>
              <a:rPr lang="fr-FR" altLang="en-US" sz="2400" dirty="0">
                <a:solidFill>
                  <a:srgbClr val="000000"/>
                </a:solidFill>
                <a:latin typeface="Book Antiqua" pitchFamily="18" charset="0"/>
                <a:sym typeface="HG明朝B" charset="0"/>
              </a:rPr>
              <a:t> an </a:t>
            </a:r>
          </a:p>
          <a:p>
            <a:pPr marL="273050" indent="-273050" algn="ctr">
              <a:spcBef>
                <a:spcPts val="600"/>
              </a:spcBef>
              <a:buClr>
                <a:schemeClr val="tx2"/>
              </a:buClr>
              <a:buSzPct val="73000"/>
            </a:pPr>
            <a:r>
              <a:rPr lang="fr-FR" altLang="en-US" sz="2400" i="1" dirty="0">
                <a:solidFill>
                  <a:srgbClr val="000000"/>
                </a:solidFill>
                <a:latin typeface="Book Antiqua" pitchFamily="18" charset="0"/>
                <a:sym typeface="HG明朝B" charset="0"/>
              </a:rPr>
              <a:t>out</a:t>
            </a:r>
            <a:r>
              <a:rPr lang="fr-FR" altLang="en-US" sz="2400" dirty="0">
                <a:solidFill>
                  <a:srgbClr val="000000"/>
                </a:solidFill>
                <a:latin typeface="Book Antiqua" pitchFamily="18" charset="0"/>
                <a:sym typeface="HG明朝B" charset="0"/>
              </a:rPr>
              <a:t>-group</a:t>
            </a:r>
            <a:endParaRPr lang="en-US"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3200" dirty="0">
              <a:solidFill>
                <a:srgbClr val="000000"/>
              </a:solidFill>
              <a:latin typeface="Book Antiqua" pitchFamily="18" charset="0"/>
              <a:sym typeface="Book Antiqua" pitchFamily="18" charset="0"/>
            </a:endParaRPr>
          </a:p>
        </p:txBody>
      </p:sp>
      <p:pic>
        <p:nvPicPr>
          <p:cNvPr id="22534" name="Picture 12" descr="http://detentions.files.wordpress.com/2009/06/discrimination.jpg"/>
          <p:cNvPicPr>
            <a:picLocks noChangeAspect="1" noChangeArrowheads="1"/>
          </p:cNvPicPr>
          <p:nvPr/>
        </p:nvPicPr>
        <p:blipFill>
          <a:blip r:embed="rId4" cstate="print"/>
          <a:srcRect/>
          <a:stretch>
            <a:fillRect/>
          </a:stretch>
        </p:blipFill>
        <p:spPr bwMode="auto">
          <a:xfrm>
            <a:off x="285750" y="3357563"/>
            <a:ext cx="2286000" cy="1895475"/>
          </a:xfrm>
          <a:prstGeom prst="rect">
            <a:avLst/>
          </a:prstGeom>
          <a:noFill/>
          <a:ln w="9525" cmpd="sng">
            <a:noFill/>
            <a:bevel/>
            <a:headEnd/>
            <a:tailEnd/>
          </a:ln>
        </p:spPr>
      </p:pic>
      <p:pic>
        <p:nvPicPr>
          <p:cNvPr id="10" name="Image 9" descr="CALEM-SA-logo 2.jpg"/>
          <p:cNvPicPr>
            <a:picLocks noChangeAspect="1"/>
          </p:cNvPicPr>
          <p:nvPr/>
        </p:nvPicPr>
        <p:blipFill>
          <a:blip r:embed="rId5" cstate="print"/>
          <a:stretch>
            <a:fillRect/>
          </a:stretch>
        </p:blipFill>
        <p:spPr>
          <a:xfrm>
            <a:off x="8316312" y="404748"/>
            <a:ext cx="624670" cy="529784"/>
          </a:xfrm>
          <a:prstGeom prst="rect">
            <a:avLst/>
          </a:prstGeom>
        </p:spPr>
      </p:pic>
      <p:sp>
        <p:nvSpPr>
          <p:cNvPr id="11"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444951" cy="404748"/>
          </a:xfrm>
          <a:prstGeom prst="rect">
            <a:avLst/>
          </a:prstGeom>
          <a:noFill/>
          <a:ln>
            <a:noFill/>
          </a:ln>
        </p:spPr>
        <p:txBody>
          <a:bodyPr/>
          <a:lstStyle/>
          <a:p>
            <a:fld id="{BB28F3C4-E0FA-4069-85D4-CAC7C41F1E2E}" type="slidenum">
              <a:rPr lang="fr-FR" altLang="zh-CN"/>
              <a:pPr/>
              <a:t>4</a:t>
            </a:fld>
            <a:endParaRPr lang="fr-FR" altLang="zh-CN" dirty="0"/>
          </a:p>
        </p:txBody>
      </p:sp>
      <p:sp>
        <p:nvSpPr>
          <p:cNvPr id="8" name="Titre 6"/>
          <p:cNvSpPr>
            <a:spLocks noGrp="1" noChangeArrowheads="1"/>
          </p:cNvSpPr>
          <p:nvPr>
            <p:ph type="title" idx="4294967295"/>
          </p:nvPr>
        </p:nvSpPr>
        <p:spPr>
          <a:xfrm>
            <a:off x="457200" y="320675"/>
            <a:ext cx="7239000" cy="732127"/>
          </a:xfrm>
          <a:ln/>
        </p:spPr>
        <p:txBody>
          <a:bodyPr/>
          <a:lstStyle/>
          <a:p>
            <a:pPr algn="ctr"/>
            <a:r>
              <a:rPr lang="fr-FR" altLang="zh-CN" dirty="0" smtClean="0">
                <a:solidFill>
                  <a:schemeClr val="accent1">
                    <a:lumMod val="50000"/>
                  </a:schemeClr>
                </a:solidFill>
              </a:rPr>
              <a:t>2. The </a:t>
            </a:r>
            <a:r>
              <a:rPr lang="fr-FR" altLang="zh-CN" dirty="0" err="1" smtClean="0">
                <a:solidFill>
                  <a:schemeClr val="accent1">
                    <a:lumMod val="50000"/>
                  </a:schemeClr>
                </a:solidFill>
              </a:rPr>
              <a:t>Thorah</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24578" name="Picture 2" descr="Afficher l'image d'origine"/>
          <p:cNvPicPr>
            <a:picLocks noChangeAspect="1" noChangeArrowheads="1"/>
          </p:cNvPicPr>
          <p:nvPr/>
        </p:nvPicPr>
        <p:blipFill>
          <a:blip r:embed="rId4" cstate="print"/>
          <a:srcRect/>
          <a:stretch>
            <a:fillRect/>
          </a:stretch>
        </p:blipFill>
        <p:spPr bwMode="auto">
          <a:xfrm>
            <a:off x="3635922" y="3645018"/>
            <a:ext cx="4101939" cy="2843600"/>
          </a:xfrm>
          <a:prstGeom prst="rect">
            <a:avLst/>
          </a:prstGeom>
          <a:ln>
            <a:noFill/>
          </a:ln>
          <a:effectLst>
            <a:outerShdw blurRad="190500" algn="tl" rotWithShape="0">
              <a:srgbClr val="000000">
                <a:alpha val="70000"/>
              </a:srgbClr>
            </a:outerShdw>
          </a:effectLst>
        </p:spPr>
      </p:pic>
      <p:sp>
        <p:nvSpPr>
          <p:cNvPr id="10" name="Sous-titre 2"/>
          <p:cNvSpPr>
            <a:spLocks noChangeArrowheads="1"/>
          </p:cNvSpPr>
          <p:nvPr/>
        </p:nvSpPr>
        <p:spPr bwMode="auto">
          <a:xfrm>
            <a:off x="467658" y="4293072"/>
            <a:ext cx="7488624" cy="2265534"/>
          </a:xfrm>
          <a:prstGeom prst="rect">
            <a:avLst/>
          </a:prstGeom>
          <a:noFill/>
          <a:ln w="9525" cmpd="sng">
            <a:noFill/>
            <a:miter lim="800000"/>
            <a:headEnd/>
            <a:tailEnd/>
          </a:ln>
        </p:spPr>
        <p:txBody>
          <a:bodyPr/>
          <a:lstStyle/>
          <a:p>
            <a:r>
              <a:rPr lang="fr-FR" sz="1400" i="1" dirty="0" smtClean="0"/>
              <a:t>« Tu n’aimeras point », </a:t>
            </a:r>
            <a:r>
              <a:rPr lang="fr-FR" sz="1400" dirty="0" smtClean="0"/>
              <a:t>2009.</a:t>
            </a:r>
            <a:r>
              <a:rPr lang="fr-FR" sz="1400" i="1" dirty="0" smtClean="0"/>
              <a:t> </a:t>
            </a:r>
            <a:endParaRPr lang="fr-FR" altLang="en-US" sz="1400" i="1" dirty="0">
              <a:solidFill>
                <a:srgbClr val="000000"/>
              </a:solidFill>
              <a:latin typeface="Trebuchet MS" pitchFamily="34" charset="0"/>
              <a:sym typeface="Trebuchet MS" pitchFamily="34" charset="0"/>
            </a:endParaRPr>
          </a:p>
        </p:txBody>
      </p:sp>
      <p:pic>
        <p:nvPicPr>
          <p:cNvPr id="24580" name="Picture 4" descr="Afficher l'image d'origine"/>
          <p:cNvPicPr>
            <a:picLocks noChangeAspect="1" noChangeArrowheads="1"/>
          </p:cNvPicPr>
          <p:nvPr/>
        </p:nvPicPr>
        <p:blipFill>
          <a:blip r:embed="rId5" cstate="print"/>
          <a:srcRect l="6469" r="21446"/>
          <a:stretch>
            <a:fillRect/>
          </a:stretch>
        </p:blipFill>
        <p:spPr bwMode="auto">
          <a:xfrm>
            <a:off x="539664" y="1412832"/>
            <a:ext cx="4464372" cy="2839183"/>
          </a:xfrm>
          <a:prstGeom prst="rect">
            <a:avLst/>
          </a:prstGeom>
          <a:ln>
            <a:noFill/>
          </a:ln>
          <a:effectLst>
            <a:outerShdw blurRad="190500" algn="tl" rotWithShape="0">
              <a:srgbClr val="000000">
                <a:alpha val="70000"/>
              </a:srgbClr>
            </a:outerShdw>
          </a:effectLst>
        </p:spPr>
      </p:pic>
    </p:spTree>
  </p:cSld>
  <p:clrMapOvr>
    <a:masterClrMapping/>
  </p:clrMapOvr>
  <p:transition>
    <p:zoom/>
    <p:sndAc>
      <p:stSnd>
        <p:snd r:embed="rId2" name="wind.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p:txBody>
          <a:bodyPr/>
          <a:lstStyle/>
          <a:p>
            <a:fld id="{050C8797-30AC-4366-822D-03E016C8D19E}" type="slidenum">
              <a:rPr lang="fr-FR" altLang="zh-CN"/>
              <a:pPr/>
              <a:t>40</a:t>
            </a:fld>
            <a:endParaRPr lang="fr-FR" altLang="zh-CN" sz="1800">
              <a:solidFill>
                <a:schemeClr val="tx1"/>
              </a:solidFill>
            </a:endParaRPr>
          </a:p>
        </p:txBody>
      </p:sp>
      <p:pic>
        <p:nvPicPr>
          <p:cNvPr id="24578"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24579" name="Titre 1"/>
          <p:cNvSpPr>
            <a:spLocks noGrp="1" noChangeArrowheads="1"/>
          </p:cNvSpPr>
          <p:nvPr>
            <p:ph type="title" idx="4294967295"/>
          </p:nvPr>
        </p:nvSpPr>
        <p:spPr>
          <a:xfrm>
            <a:off x="250825" y="0"/>
            <a:ext cx="7239000" cy="714375"/>
          </a:xfrm>
          <a:ln/>
        </p:spPr>
        <p:txBody>
          <a:bodyPr/>
          <a:lstStyle/>
          <a:p>
            <a:pPr eaLnBrk="1" hangingPunct="1"/>
            <a:r>
              <a:rPr lang="fr-FR" altLang="zh-CN" sz="3200" dirty="0" err="1">
                <a:solidFill>
                  <a:schemeClr val="accent1"/>
                </a:solidFill>
              </a:rPr>
              <a:t>Endangered</a:t>
            </a:r>
            <a:r>
              <a:rPr lang="fr-FR" altLang="zh-CN" sz="3200" dirty="0">
                <a:solidFill>
                  <a:schemeClr val="accent1"/>
                </a:solidFill>
              </a:rPr>
              <a:t>  </a:t>
            </a:r>
            <a:r>
              <a:rPr lang="fr-FR" altLang="zh-CN" sz="3200" dirty="0" err="1">
                <a:solidFill>
                  <a:schemeClr val="accent1"/>
                </a:solidFill>
              </a:rPr>
              <a:t>inner</a:t>
            </a:r>
            <a:r>
              <a:rPr lang="fr-FR" altLang="zh-CN" sz="3200" dirty="0">
                <a:solidFill>
                  <a:schemeClr val="accent1"/>
                </a:solidFill>
              </a:rPr>
              <a:t>-group</a:t>
            </a:r>
          </a:p>
        </p:txBody>
      </p:sp>
      <p:sp>
        <p:nvSpPr>
          <p:cNvPr id="24580"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24581" name="Sous-titre 2"/>
          <p:cNvSpPr>
            <a:spLocks noChangeArrowheads="1"/>
          </p:cNvSpPr>
          <p:nvPr/>
        </p:nvSpPr>
        <p:spPr bwMode="auto">
          <a:xfrm>
            <a:off x="3071813" y="2143125"/>
            <a:ext cx="4857750" cy="3929063"/>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60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3200">
                <a:solidFill>
                  <a:srgbClr val="000000"/>
                </a:solidFill>
                <a:latin typeface="Book Antiqua" pitchFamily="18" charset="0"/>
                <a:sym typeface="Book Antiqua" pitchFamily="18" charset="0"/>
              </a:rPr>
              <a:t>ANIMAL  INSTINCT</a:t>
            </a:r>
            <a:endParaRPr lang="fr-FR" altLang="en-US" sz="320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320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2400">
                <a:solidFill>
                  <a:srgbClr val="000000"/>
                </a:solidFill>
                <a:latin typeface="Book Antiqua" pitchFamily="18" charset="0"/>
                <a:sym typeface="Book Antiqua" pitchFamily="18" charset="0"/>
              </a:rPr>
              <a:t>   </a:t>
            </a:r>
            <a:r>
              <a:rPr lang="en-US" sz="2000">
                <a:solidFill>
                  <a:srgbClr val="000000"/>
                </a:solidFill>
                <a:latin typeface="Book Antiqua" pitchFamily="18" charset="0"/>
                <a:sym typeface="Book Antiqua" pitchFamily="18" charset="0"/>
              </a:rPr>
              <a:t>Infrahumanization is a basic, instinctive </a:t>
            </a:r>
            <a:r>
              <a:rPr lang="en-US" sz="2000">
                <a:solidFill>
                  <a:srgbClr val="000000"/>
                </a:solidFill>
                <a:ea typeface="Book Antiqua" pitchFamily="18" charset="0"/>
                <a:cs typeface="Book Antiqua" pitchFamily="18" charset="0"/>
              </a:rPr>
              <a:t>reaction by which endangered groups reinforce their group frontiers; scapegoats to catharsis inner-group’s </a:t>
            </a:r>
            <a:r>
              <a:rPr lang="en-US" sz="2000" b="1" i="1">
                <a:solidFill>
                  <a:srgbClr val="000000"/>
                </a:solidFill>
                <a:ea typeface="Book Antiqua" pitchFamily="18" charset="0"/>
                <a:cs typeface="Book Antiqua" pitchFamily="18" charset="0"/>
              </a:rPr>
              <a:t>fears</a:t>
            </a:r>
            <a:r>
              <a:rPr lang="en-US" sz="2000">
                <a:solidFill>
                  <a:srgbClr val="000000"/>
                </a:solidFill>
                <a:ea typeface="Book Antiqua" pitchFamily="18" charset="0"/>
                <a:cs typeface="Book Antiqua" pitchFamily="18" charset="0"/>
              </a:rPr>
              <a:t> !</a:t>
            </a:r>
            <a:endParaRPr lang="en-US">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3200">
              <a:solidFill>
                <a:srgbClr val="000000"/>
              </a:solidFill>
              <a:latin typeface="Book Antiqua" pitchFamily="18" charset="0"/>
              <a:sym typeface="Book Antiqua" pitchFamily="18" charset="0"/>
            </a:endParaRPr>
          </a:p>
        </p:txBody>
      </p:sp>
      <p:pic>
        <p:nvPicPr>
          <p:cNvPr id="24582" name="Picture 2"/>
          <p:cNvPicPr>
            <a:picLocks noChangeAspect="1" noChangeArrowheads="1"/>
          </p:cNvPicPr>
          <p:nvPr/>
        </p:nvPicPr>
        <p:blipFill>
          <a:blip r:embed="rId4" cstate="print"/>
          <a:srcRect/>
          <a:stretch>
            <a:fillRect/>
          </a:stretch>
        </p:blipFill>
        <p:spPr bwMode="auto">
          <a:xfrm>
            <a:off x="357188" y="2714625"/>
            <a:ext cx="2884487" cy="2857500"/>
          </a:xfrm>
          <a:prstGeom prst="rect">
            <a:avLst/>
          </a:prstGeom>
          <a:noFill/>
          <a:ln w="9525" cmpd="sng">
            <a:noFill/>
            <a:bevel/>
            <a:headEnd/>
            <a:tailEnd/>
          </a:ln>
        </p:spPr>
      </p:pic>
      <p:pic>
        <p:nvPicPr>
          <p:cNvPr id="10" name="Image 9" descr="CALEM-SA-logo 2.jpg"/>
          <p:cNvPicPr>
            <a:picLocks noChangeAspect="1"/>
          </p:cNvPicPr>
          <p:nvPr/>
        </p:nvPicPr>
        <p:blipFill>
          <a:blip r:embed="rId5" cstate="print"/>
          <a:stretch>
            <a:fillRect/>
          </a:stretch>
        </p:blipFill>
        <p:spPr>
          <a:xfrm>
            <a:off x="8316312" y="404748"/>
            <a:ext cx="624670" cy="529784"/>
          </a:xfrm>
          <a:prstGeom prst="rect">
            <a:avLst/>
          </a:prstGeom>
        </p:spPr>
      </p:pic>
      <p:sp>
        <p:nvSpPr>
          <p:cNvPr id="11"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p:txBody>
          <a:bodyPr/>
          <a:lstStyle/>
          <a:p>
            <a:fld id="{97D850AF-A5A6-40D5-9CE3-46D1258E120E}" type="slidenum">
              <a:rPr lang="fr-FR" altLang="zh-CN"/>
              <a:pPr/>
              <a:t>41</a:t>
            </a:fld>
            <a:endParaRPr lang="fr-FR" altLang="zh-CN" sz="1800">
              <a:solidFill>
                <a:schemeClr val="tx1"/>
              </a:solidFill>
            </a:endParaRPr>
          </a:p>
        </p:txBody>
      </p:sp>
      <p:pic>
        <p:nvPicPr>
          <p:cNvPr id="26626"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26627" name="Titre 1"/>
          <p:cNvSpPr>
            <a:spLocks noGrp="1" noChangeArrowheads="1"/>
          </p:cNvSpPr>
          <p:nvPr>
            <p:ph type="title" idx="4294967295"/>
          </p:nvPr>
        </p:nvSpPr>
        <p:spPr>
          <a:xfrm>
            <a:off x="323850" y="332741"/>
            <a:ext cx="7239000" cy="432037"/>
          </a:xfrm>
          <a:ln/>
        </p:spPr>
        <p:txBody>
          <a:bodyPr/>
          <a:lstStyle/>
          <a:p>
            <a:pPr eaLnBrk="1" hangingPunct="1"/>
            <a:r>
              <a:rPr lang="fr-FR" altLang="zh-CN" sz="2800" dirty="0" err="1">
                <a:solidFill>
                  <a:schemeClr val="accent1"/>
                </a:solidFill>
              </a:rPr>
              <a:t>Unconscious</a:t>
            </a:r>
            <a:r>
              <a:rPr lang="fr-FR" altLang="zh-CN" sz="2800" dirty="0">
                <a:solidFill>
                  <a:schemeClr val="accent1"/>
                </a:solidFill>
              </a:rPr>
              <a:t>  or  </a:t>
            </a:r>
            <a:r>
              <a:rPr lang="fr-FR" altLang="zh-CN" sz="2800" dirty="0" err="1">
                <a:solidFill>
                  <a:schemeClr val="accent1"/>
                </a:solidFill>
              </a:rPr>
              <a:t>deliberate</a:t>
            </a:r>
            <a:r>
              <a:rPr lang="fr-FR" altLang="zh-CN" sz="2800" dirty="0">
                <a:solidFill>
                  <a:schemeClr val="accent1"/>
                </a:solidFill>
              </a:rPr>
              <a:t>  ?</a:t>
            </a:r>
          </a:p>
        </p:txBody>
      </p:sp>
      <p:sp>
        <p:nvSpPr>
          <p:cNvPr id="26628"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26629" name="Sous-titre 2"/>
          <p:cNvSpPr>
            <a:spLocks noChangeArrowheads="1"/>
          </p:cNvSpPr>
          <p:nvPr/>
        </p:nvSpPr>
        <p:spPr bwMode="auto">
          <a:xfrm>
            <a:off x="3071813" y="1052802"/>
            <a:ext cx="4857750" cy="5255923"/>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6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2500" dirty="0">
                <a:solidFill>
                  <a:srgbClr val="000000"/>
                </a:solidFill>
                <a:latin typeface="Book Antiqua" pitchFamily="18" charset="0"/>
                <a:sym typeface="Book Antiqua" pitchFamily="18" charset="0"/>
              </a:rPr>
              <a:t>UNCONTROLABLE</a:t>
            </a:r>
            <a:endParaRPr lang="fr-FR" altLang="en-US" sz="25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25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1900" dirty="0">
                <a:solidFill>
                  <a:srgbClr val="000000"/>
                </a:solidFill>
                <a:latin typeface="Book Antiqua" pitchFamily="18" charset="0"/>
                <a:sym typeface="Book Antiqua" pitchFamily="18" charset="0"/>
              </a:rPr>
              <a:t>   </a:t>
            </a:r>
            <a:r>
              <a:rPr lang="en-US" sz="1700" dirty="0">
                <a:solidFill>
                  <a:srgbClr val="000000"/>
                </a:solidFill>
                <a:latin typeface="Book Antiqua" pitchFamily="18" charset="0"/>
                <a:sym typeface="Book Antiqua" pitchFamily="18" charset="0"/>
              </a:rPr>
              <a:t>Produced by an individual or a group of individuals ; here is </a:t>
            </a:r>
            <a:r>
              <a:rPr lang="en-US" sz="1500" dirty="0">
                <a:solidFill>
                  <a:srgbClr val="000000"/>
                </a:solidFill>
                <a:latin typeface="Book Antiqua" pitchFamily="18" charset="0"/>
                <a:sym typeface="Book Antiqua" pitchFamily="18" charset="0"/>
              </a:rPr>
              <a:t>the “</a:t>
            </a:r>
            <a:r>
              <a:rPr lang="en-US" sz="1300" dirty="0">
                <a:solidFill>
                  <a:srgbClr val="000000"/>
                </a:solidFill>
                <a:latin typeface="Book Antiqua" pitchFamily="18" charset="0"/>
                <a:sym typeface="Book Antiqua" pitchFamily="18" charset="0"/>
              </a:rPr>
              <a:t>recipe” </a:t>
            </a:r>
            <a:r>
              <a:rPr lang="en-US" sz="1500" dirty="0">
                <a:solidFill>
                  <a:srgbClr val="000000"/>
                </a:solidFill>
                <a:latin typeface="Book Antiqua" pitchFamily="18" charset="0"/>
                <a:sym typeface="Book Antiqua" pitchFamily="18" charset="0"/>
              </a:rPr>
              <a:t>to ostracize someone without </a:t>
            </a:r>
            <a:endParaRPr lang="fr-FR" altLang="en-US" sz="15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1500" i="1" dirty="0">
                <a:solidFill>
                  <a:srgbClr val="000000"/>
                </a:solidFill>
                <a:latin typeface="Book Antiqua" pitchFamily="18" charset="0"/>
                <a:sym typeface="Book Antiqua" pitchFamily="18" charset="0"/>
              </a:rPr>
              <a:t>feeling </a:t>
            </a:r>
            <a:r>
              <a:rPr lang="en-US" sz="1500" dirty="0">
                <a:solidFill>
                  <a:srgbClr val="000000"/>
                </a:solidFill>
                <a:latin typeface="Book Antiqua" pitchFamily="18" charset="0"/>
                <a:sym typeface="Book Antiqua" pitchFamily="18" charset="0"/>
              </a:rPr>
              <a:t>guilty about it…</a:t>
            </a:r>
            <a:endParaRPr lang="fr-FR" altLang="en-US" sz="15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16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1500" dirty="0">
                <a:solidFill>
                  <a:srgbClr val="000000"/>
                </a:solidFill>
                <a:latin typeface="Book Antiqua" pitchFamily="18" charset="0"/>
                <a:sym typeface="Book Antiqua" pitchFamily="18" charset="0"/>
              </a:rPr>
              <a:t>It doesn’t mean they are not guilty; but analyzing </a:t>
            </a:r>
            <a:r>
              <a:rPr lang="en-US" sz="1500" dirty="0" err="1">
                <a:solidFill>
                  <a:srgbClr val="000000"/>
                </a:solidFill>
                <a:latin typeface="Book Antiqua" pitchFamily="18" charset="0"/>
                <a:sym typeface="Book Antiqua" pitchFamily="18" charset="0"/>
              </a:rPr>
              <a:t>infrahumanization</a:t>
            </a:r>
            <a:r>
              <a:rPr lang="en-US" sz="1500" dirty="0">
                <a:solidFill>
                  <a:srgbClr val="000000"/>
                </a:solidFill>
                <a:latin typeface="Book Antiqua" pitchFamily="18" charset="0"/>
                <a:sym typeface="Book Antiqua" pitchFamily="18" charset="0"/>
              </a:rPr>
              <a:t> that is the source of discrimination from a scientific point of view, allows us to addresses the issue of discrimination, without falling into the political pitfall of </a:t>
            </a:r>
            <a:r>
              <a:rPr lang="en-US" sz="1500" dirty="0" err="1">
                <a:solidFill>
                  <a:srgbClr val="000000"/>
                </a:solidFill>
                <a:latin typeface="Book Antiqua" pitchFamily="18" charset="0"/>
                <a:sym typeface="Book Antiqua" pitchFamily="18" charset="0"/>
              </a:rPr>
              <a:t>essentializating</a:t>
            </a:r>
            <a:r>
              <a:rPr lang="en-US" sz="1500" dirty="0">
                <a:solidFill>
                  <a:srgbClr val="000000"/>
                </a:solidFill>
                <a:latin typeface="Book Antiqua" pitchFamily="18" charset="0"/>
                <a:sym typeface="Book Antiqua" pitchFamily="18" charset="0"/>
              </a:rPr>
              <a:t> a culture or a belief, saying for instance: “Islam is homophobic”, full stop. </a:t>
            </a:r>
            <a:endParaRPr lang="fr-FR" altLang="en-US" sz="15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1500" dirty="0">
                <a:solidFill>
                  <a:srgbClr val="000000"/>
                </a:solidFill>
                <a:latin typeface="Book Antiqua" pitchFamily="18" charset="0"/>
                <a:sym typeface="Book Antiqua" pitchFamily="18" charset="0"/>
              </a:rPr>
              <a:t>That pitfall would close the debate with all Muslims about homophobia; plus, it shall make us appear - we LGBT and human rights activists - for </a:t>
            </a:r>
            <a:r>
              <a:rPr lang="en-US" sz="1500" dirty="0" err="1">
                <a:solidFill>
                  <a:srgbClr val="000000"/>
                </a:solidFill>
                <a:latin typeface="Book Antiqua" pitchFamily="18" charset="0"/>
                <a:sym typeface="Book Antiqua" pitchFamily="18" charset="0"/>
              </a:rPr>
              <a:t>Islamophobic</a:t>
            </a:r>
            <a:r>
              <a:rPr lang="en-US" sz="1500" dirty="0">
                <a:solidFill>
                  <a:srgbClr val="000000"/>
                </a:solidFill>
                <a:latin typeface="Book Antiqua" pitchFamily="18" charset="0"/>
                <a:sym typeface="Book Antiqua" pitchFamily="18" charset="0"/>
              </a:rPr>
              <a:t> racists.</a:t>
            </a:r>
            <a:endParaRPr lang="en-US" sz="3300" dirty="0">
              <a:solidFill>
                <a:srgbClr val="000000"/>
              </a:solidFill>
              <a:latin typeface="Book Antiqua" pitchFamily="18" charset="0"/>
              <a:sym typeface="Book Antiqua" pitchFamily="18" charset="0"/>
            </a:endParaRPr>
          </a:p>
        </p:txBody>
      </p:sp>
      <p:pic>
        <p:nvPicPr>
          <p:cNvPr id="26630" name="Picture 12" descr="http://detentions.files.wordpress.com/2009/06/discrimination.jpg"/>
          <p:cNvPicPr>
            <a:picLocks noChangeAspect="1" noChangeArrowheads="1"/>
          </p:cNvPicPr>
          <p:nvPr/>
        </p:nvPicPr>
        <p:blipFill>
          <a:blip r:embed="rId4" cstate="print"/>
          <a:srcRect/>
          <a:stretch>
            <a:fillRect/>
          </a:stretch>
        </p:blipFill>
        <p:spPr bwMode="auto">
          <a:xfrm>
            <a:off x="251640" y="2996964"/>
            <a:ext cx="2286000" cy="1895475"/>
          </a:xfrm>
          <a:prstGeom prst="rect">
            <a:avLst/>
          </a:prstGeom>
          <a:noFill/>
          <a:ln w="9525" cmpd="sng">
            <a:noFill/>
            <a:bevel/>
            <a:headEnd/>
            <a:tailEnd/>
          </a:ln>
        </p:spPr>
      </p:pic>
      <p:pic>
        <p:nvPicPr>
          <p:cNvPr id="10" name="Image 9" descr="CALEM-SA-logo 2.jpg"/>
          <p:cNvPicPr>
            <a:picLocks noChangeAspect="1"/>
          </p:cNvPicPr>
          <p:nvPr/>
        </p:nvPicPr>
        <p:blipFill>
          <a:blip r:embed="rId5" cstate="print"/>
          <a:stretch>
            <a:fillRect/>
          </a:stretch>
        </p:blipFill>
        <p:spPr>
          <a:xfrm>
            <a:off x="8316312" y="404748"/>
            <a:ext cx="624670" cy="529784"/>
          </a:xfrm>
          <a:prstGeom prst="rect">
            <a:avLst/>
          </a:prstGeom>
        </p:spPr>
      </p:pic>
      <p:sp>
        <p:nvSpPr>
          <p:cNvPr id="11"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p:txBody>
          <a:bodyPr/>
          <a:lstStyle/>
          <a:p>
            <a:fld id="{6FB7882A-9EAC-4BDD-B646-A5AD2DCE3271}" type="slidenum">
              <a:rPr lang="fr-FR" altLang="zh-CN"/>
              <a:pPr/>
              <a:t>42</a:t>
            </a:fld>
            <a:endParaRPr lang="fr-FR" altLang="zh-CN" sz="1800">
              <a:solidFill>
                <a:schemeClr val="tx1"/>
              </a:solidFill>
            </a:endParaRPr>
          </a:p>
        </p:txBody>
      </p:sp>
      <p:pic>
        <p:nvPicPr>
          <p:cNvPr id="28674"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28675" name="Titre 1"/>
          <p:cNvSpPr>
            <a:spLocks noGrp="1" noChangeArrowheads="1"/>
          </p:cNvSpPr>
          <p:nvPr>
            <p:ph type="title" idx="4294967295"/>
          </p:nvPr>
        </p:nvSpPr>
        <p:spPr>
          <a:xfrm>
            <a:off x="323850" y="0"/>
            <a:ext cx="7239000" cy="692772"/>
          </a:xfrm>
          <a:ln/>
        </p:spPr>
        <p:txBody>
          <a:bodyPr/>
          <a:lstStyle/>
          <a:p>
            <a:pPr eaLnBrk="1" hangingPunct="1"/>
            <a:r>
              <a:rPr lang="fr-FR" altLang="zh-CN" sz="2900" dirty="0" err="1">
                <a:solidFill>
                  <a:schemeClr val="accent1"/>
                </a:solidFill>
              </a:rPr>
              <a:t>Seldom</a:t>
            </a:r>
            <a:r>
              <a:rPr lang="fr-FR" altLang="zh-CN" sz="2900" dirty="0">
                <a:solidFill>
                  <a:schemeClr val="accent1"/>
                </a:solidFill>
              </a:rPr>
              <a:t>  </a:t>
            </a:r>
            <a:r>
              <a:rPr lang="fr-FR" altLang="zh-CN" sz="2900" dirty="0" err="1">
                <a:solidFill>
                  <a:schemeClr val="accent1"/>
                </a:solidFill>
              </a:rPr>
              <a:t>endorsed</a:t>
            </a:r>
            <a:r>
              <a:rPr lang="fr-FR" altLang="zh-CN" sz="2900" dirty="0">
                <a:solidFill>
                  <a:schemeClr val="accent1"/>
                </a:solidFill>
              </a:rPr>
              <a:t>  </a:t>
            </a:r>
            <a:r>
              <a:rPr lang="fr-FR" altLang="zh-CN" sz="2900" dirty="0" smtClean="0">
                <a:solidFill>
                  <a:schemeClr val="accent1"/>
                </a:solidFill>
              </a:rPr>
              <a:t>by INDIVIDUALS </a:t>
            </a:r>
            <a:r>
              <a:rPr lang="fr-FR" altLang="zh-CN" sz="2900" dirty="0" err="1" smtClean="0">
                <a:solidFill>
                  <a:schemeClr val="accent1"/>
                </a:solidFill>
              </a:rPr>
              <a:t>alone</a:t>
            </a:r>
            <a:r>
              <a:rPr lang="fr-FR" altLang="zh-CN" sz="2900" dirty="0" smtClean="0">
                <a:solidFill>
                  <a:schemeClr val="accent1"/>
                </a:solidFill>
              </a:rPr>
              <a:t>!</a:t>
            </a:r>
            <a:endParaRPr lang="fr-FR" altLang="zh-CN" sz="2900" dirty="0">
              <a:solidFill>
                <a:schemeClr val="accent1"/>
              </a:solidFill>
            </a:endParaRPr>
          </a:p>
        </p:txBody>
      </p:sp>
      <p:sp>
        <p:nvSpPr>
          <p:cNvPr id="28676"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28677" name="Sous-titre 2"/>
          <p:cNvSpPr>
            <a:spLocks noChangeArrowheads="1"/>
          </p:cNvSpPr>
          <p:nvPr/>
        </p:nvSpPr>
        <p:spPr bwMode="auto">
          <a:xfrm>
            <a:off x="3071813" y="2000250"/>
            <a:ext cx="4857750" cy="3857625"/>
          </a:xfrm>
          <a:prstGeom prst="rect">
            <a:avLst/>
          </a:prstGeom>
          <a:noFill/>
          <a:ln w="9525" cmpd="sng">
            <a:noFill/>
            <a:miter lim="800000"/>
            <a:headEnd/>
            <a:tailEnd/>
          </a:ln>
        </p:spPr>
        <p:txBody>
          <a:bodyPr/>
          <a:lstStyle/>
          <a:p>
            <a:pPr marL="273050" indent="-273050" algn="ctr">
              <a:spcBef>
                <a:spcPts val="600"/>
              </a:spcBef>
              <a:buClr>
                <a:schemeClr val="tx2"/>
              </a:buClr>
              <a:buSzPct val="73000"/>
            </a:pPr>
            <a:r>
              <a:rPr lang="fr-FR" altLang="en-US" sz="3200" dirty="0">
                <a:solidFill>
                  <a:srgbClr val="000000"/>
                </a:solidFill>
                <a:latin typeface="Book Antiqua" pitchFamily="18" charset="0"/>
                <a:sym typeface="HG明朝B" charset="0"/>
              </a:rPr>
              <a:t>NO </a:t>
            </a:r>
            <a:r>
              <a:rPr lang="fr-FR" altLang="en-US" sz="3200" dirty="0" err="1">
                <a:solidFill>
                  <a:srgbClr val="000000"/>
                </a:solidFill>
                <a:latin typeface="Book Antiqua" pitchFamily="18" charset="0"/>
                <a:sym typeface="HG明朝B" charset="0"/>
              </a:rPr>
              <a:t>emotions</a:t>
            </a:r>
            <a:r>
              <a:rPr lang="fr-FR" altLang="en-US" sz="3200" dirty="0">
                <a:solidFill>
                  <a:srgbClr val="000000"/>
                </a:solidFill>
                <a:latin typeface="Book Antiqua" pitchFamily="18" charset="0"/>
                <a:sym typeface="HG明朝B" charset="0"/>
              </a:rPr>
              <a:t>, NO </a:t>
            </a:r>
            <a:r>
              <a:rPr lang="fr-FR" altLang="en-US" sz="3200" dirty="0" err="1">
                <a:solidFill>
                  <a:srgbClr val="000000"/>
                </a:solidFill>
                <a:latin typeface="Book Antiqua" pitchFamily="18" charset="0"/>
                <a:sym typeface="HG明朝B" charset="0"/>
              </a:rPr>
              <a:t>faith</a:t>
            </a:r>
            <a:endParaRPr lang="fr-FR" altLang="en-US" sz="2400" dirty="0">
              <a:solidFill>
                <a:srgbClr val="000000"/>
              </a:solidFill>
              <a:latin typeface="Book Antiqua" pitchFamily="18" charset="0"/>
              <a:sym typeface="HG明朝B" charset="0"/>
            </a:endParaRPr>
          </a:p>
          <a:p>
            <a:pPr marL="273050" indent="-273050" algn="ctr">
              <a:spcBef>
                <a:spcPts val="600"/>
              </a:spcBef>
              <a:buClr>
                <a:schemeClr val="tx2"/>
              </a:buClr>
              <a:buSzPct val="73000"/>
            </a:pPr>
            <a:endParaRPr lang="fr-FR" altLang="en-US" sz="2400" dirty="0">
              <a:solidFill>
                <a:srgbClr val="000000"/>
              </a:solidFill>
              <a:latin typeface="Book Antiqua" pitchFamily="18" charset="0"/>
              <a:sym typeface="HG明朝B" charset="0"/>
            </a:endParaRPr>
          </a:p>
          <a:p>
            <a:pPr marL="273050" indent="-273050">
              <a:spcBef>
                <a:spcPts val="600"/>
              </a:spcBef>
              <a:buClr>
                <a:schemeClr val="tx2"/>
              </a:buClr>
              <a:buSzPct val="73000"/>
              <a:buFont typeface="Arial" pitchFamily="34" charset="0"/>
              <a:buChar char="-"/>
            </a:pPr>
            <a:r>
              <a:rPr lang="fr-FR" altLang="en-US" dirty="0" err="1">
                <a:solidFill>
                  <a:srgbClr val="000000"/>
                </a:solidFill>
                <a:latin typeface="Book Antiqua" pitchFamily="18" charset="0"/>
                <a:sym typeface="HG明朝B" charset="0"/>
              </a:rPr>
              <a:t>Endorsed</a:t>
            </a:r>
            <a:r>
              <a:rPr lang="fr-FR" altLang="en-US" dirty="0">
                <a:solidFill>
                  <a:srgbClr val="000000"/>
                </a:solidFill>
                <a:latin typeface="Book Antiqua" pitchFamily="18" charset="0"/>
                <a:sym typeface="HG明朝B" charset="0"/>
              </a:rPr>
              <a:t> by a </a:t>
            </a:r>
            <a:r>
              <a:rPr lang="fr-FR" altLang="en-US" dirty="0" err="1">
                <a:solidFill>
                  <a:srgbClr val="000000"/>
                </a:solidFill>
                <a:latin typeface="Book Antiqua" pitchFamily="18" charset="0"/>
                <a:sym typeface="HG明朝B" charset="0"/>
              </a:rPr>
              <a:t>majority</a:t>
            </a:r>
            <a:r>
              <a:rPr lang="fr-FR" altLang="en-US" dirty="0">
                <a:solidFill>
                  <a:srgbClr val="000000"/>
                </a:solidFill>
                <a:latin typeface="Book Antiqua" pitchFamily="18" charset="0"/>
                <a:sym typeface="HG明朝B" charset="0"/>
              </a:rPr>
              <a:t>, </a:t>
            </a:r>
            <a:r>
              <a:rPr lang="fr-FR" altLang="en-US" dirty="0" err="1">
                <a:solidFill>
                  <a:srgbClr val="000000"/>
                </a:solidFill>
                <a:latin typeface="Book Antiqua" pitchFamily="18" charset="0"/>
                <a:sym typeface="HG明朝B" charset="0"/>
              </a:rPr>
              <a:t>against</a:t>
            </a:r>
            <a:r>
              <a:rPr lang="fr-FR" altLang="en-US" dirty="0">
                <a:solidFill>
                  <a:srgbClr val="000000"/>
                </a:solidFill>
                <a:latin typeface="Book Antiqua" pitchFamily="18" charset="0"/>
                <a:sym typeface="HG明朝B" charset="0"/>
              </a:rPr>
              <a:t> a </a:t>
            </a:r>
            <a:r>
              <a:rPr lang="fr-FR" altLang="en-US" dirty="0" err="1">
                <a:solidFill>
                  <a:srgbClr val="000000"/>
                </a:solidFill>
                <a:latin typeface="Book Antiqua" pitchFamily="18" charset="0"/>
                <a:sym typeface="HG明朝B" charset="0"/>
              </a:rPr>
              <a:t>minority</a:t>
            </a:r>
            <a:endParaRPr lang="fr-FR" altLang="en-US" dirty="0">
              <a:solidFill>
                <a:srgbClr val="000000"/>
              </a:solidFill>
              <a:latin typeface="Book Antiqua" pitchFamily="18" charset="0"/>
              <a:sym typeface="HG明朝B" charset="0"/>
            </a:endParaRPr>
          </a:p>
          <a:p>
            <a:pPr marL="273050" indent="-273050">
              <a:spcBef>
                <a:spcPts val="600"/>
              </a:spcBef>
              <a:buClr>
                <a:schemeClr val="tx2"/>
              </a:buClr>
              <a:buSzPct val="73000"/>
            </a:pPr>
            <a:r>
              <a:rPr lang="fr-FR" altLang="en-US" i="1" dirty="0">
                <a:solidFill>
                  <a:srgbClr val="000000"/>
                </a:solidFill>
                <a:latin typeface="Book Antiqua" pitchFamily="18" charset="0"/>
                <a:sym typeface="HG明朝B" charset="0"/>
              </a:rPr>
              <a:t>	</a:t>
            </a:r>
            <a:r>
              <a:rPr lang="fr-FR" altLang="en-US" sz="1400" i="1" dirty="0" err="1">
                <a:solidFill>
                  <a:srgbClr val="000000"/>
                </a:solidFill>
                <a:latin typeface="Book Antiqua" pitchFamily="18" charset="0"/>
                <a:sym typeface="HG明朝B" charset="0"/>
              </a:rPr>
              <a:t>Being</a:t>
            </a:r>
            <a:r>
              <a:rPr lang="fr-FR" altLang="en-US" sz="1400" i="1" dirty="0">
                <a:solidFill>
                  <a:srgbClr val="000000"/>
                </a:solidFill>
                <a:latin typeface="Book Antiqua" pitchFamily="18" charset="0"/>
                <a:sym typeface="HG明朝B" charset="0"/>
              </a:rPr>
              <a:t> more </a:t>
            </a:r>
            <a:r>
              <a:rPr lang="fr-FR" altLang="en-US" sz="1400" i="1" dirty="0" err="1">
                <a:solidFill>
                  <a:srgbClr val="000000"/>
                </a:solidFill>
                <a:latin typeface="Book Antiqua" pitchFamily="18" charset="0"/>
                <a:sym typeface="HG明朝B" charset="0"/>
              </a:rPr>
              <a:t>numerous</a:t>
            </a:r>
            <a:r>
              <a:rPr lang="fr-FR" altLang="en-US" sz="1400" i="1" dirty="0">
                <a:solidFill>
                  <a:srgbClr val="000000"/>
                </a:solidFill>
                <a:latin typeface="Book Antiqua" pitchFamily="18" charset="0"/>
                <a:sym typeface="HG明朝B" charset="0"/>
              </a:rPr>
              <a:t> </a:t>
            </a:r>
            <a:r>
              <a:rPr lang="fr-FR" altLang="en-US" sz="1400" i="1" dirty="0" err="1">
                <a:solidFill>
                  <a:srgbClr val="000000"/>
                </a:solidFill>
                <a:latin typeface="Book Antiqua" pitchFamily="18" charset="0"/>
                <a:sym typeface="HG明朝B" charset="0"/>
              </a:rPr>
              <a:t>helps</a:t>
            </a:r>
            <a:r>
              <a:rPr lang="fr-FR" altLang="en-US" sz="1400" i="1" dirty="0">
                <a:solidFill>
                  <a:srgbClr val="000000"/>
                </a:solidFill>
                <a:latin typeface="Book Antiqua" pitchFamily="18" charset="0"/>
                <a:sym typeface="HG明朝B" charset="0"/>
              </a:rPr>
              <a:t> to </a:t>
            </a:r>
            <a:r>
              <a:rPr lang="fr-FR" altLang="en-US" sz="1400" i="1" dirty="0" err="1">
                <a:solidFill>
                  <a:srgbClr val="000000"/>
                </a:solidFill>
                <a:latin typeface="Book Antiqua" pitchFamily="18" charset="0"/>
                <a:sym typeface="HG明朝B" charset="0"/>
              </a:rPr>
              <a:t>thing</a:t>
            </a:r>
            <a:r>
              <a:rPr lang="fr-FR" altLang="en-US" sz="1400" i="1" dirty="0">
                <a:solidFill>
                  <a:srgbClr val="000000"/>
                </a:solidFill>
                <a:latin typeface="Book Antiqua" pitchFamily="18" charset="0"/>
                <a:sym typeface="HG明朝B" charset="0"/>
              </a:rPr>
              <a:t> </a:t>
            </a:r>
            <a:r>
              <a:rPr lang="fr-FR" altLang="en-US" sz="1400" i="1" dirty="0" err="1">
                <a:solidFill>
                  <a:srgbClr val="000000"/>
                </a:solidFill>
                <a:latin typeface="Book Antiqua" pitchFamily="18" charset="0"/>
                <a:sym typeface="HG明朝B" charset="0"/>
              </a:rPr>
              <a:t>you</a:t>
            </a:r>
            <a:r>
              <a:rPr lang="fr-FR" altLang="en-US" sz="1400" i="1" dirty="0">
                <a:solidFill>
                  <a:srgbClr val="000000"/>
                </a:solidFill>
                <a:latin typeface="Book Antiqua" pitchFamily="18" charset="0"/>
                <a:sym typeface="HG明朝B" charset="0"/>
              </a:rPr>
              <a:t> are right</a:t>
            </a:r>
          </a:p>
          <a:p>
            <a:pPr marL="273050" indent="-273050">
              <a:spcBef>
                <a:spcPts val="600"/>
              </a:spcBef>
              <a:buClr>
                <a:schemeClr val="tx2"/>
              </a:buClr>
              <a:buSzPct val="73000"/>
            </a:pPr>
            <a:endParaRPr lang="fr-FR" altLang="en-US" i="1" dirty="0">
              <a:solidFill>
                <a:srgbClr val="000000"/>
              </a:solidFill>
              <a:latin typeface="Book Antiqua" pitchFamily="18" charset="0"/>
              <a:sym typeface="HG明朝B" charset="0"/>
            </a:endParaRPr>
          </a:p>
          <a:p>
            <a:pPr marL="273050" indent="-273050">
              <a:spcBef>
                <a:spcPts val="600"/>
              </a:spcBef>
              <a:buClr>
                <a:schemeClr val="tx2"/>
              </a:buClr>
              <a:buSzPct val="73000"/>
              <a:buFont typeface="Arial" pitchFamily="34" charset="0"/>
              <a:buChar char="-"/>
            </a:pPr>
            <a:r>
              <a:rPr lang="fr-FR" altLang="en-US" sz="1900" dirty="0" err="1">
                <a:solidFill>
                  <a:srgbClr val="000000"/>
                </a:solidFill>
                <a:latin typeface="Book Antiqua" pitchFamily="18" charset="0"/>
                <a:sym typeface="HG明朝B" charset="0"/>
              </a:rPr>
              <a:t>Denial</a:t>
            </a:r>
            <a:r>
              <a:rPr lang="fr-FR" altLang="en-US" sz="1900" dirty="0">
                <a:solidFill>
                  <a:srgbClr val="000000"/>
                </a:solidFill>
                <a:latin typeface="Book Antiqua" pitchFamily="18" charset="0"/>
                <a:sym typeface="HG明朝B" charset="0"/>
              </a:rPr>
              <a:t> of </a:t>
            </a:r>
            <a:r>
              <a:rPr lang="fr-FR" altLang="en-US" sz="1900" dirty="0" err="1">
                <a:solidFill>
                  <a:srgbClr val="000000"/>
                </a:solidFill>
                <a:latin typeface="Book Antiqua" pitchFamily="18" charset="0"/>
                <a:sym typeface="HG明朝B" charset="0"/>
              </a:rPr>
              <a:t>Humanity</a:t>
            </a:r>
            <a:r>
              <a:rPr lang="fr-FR" altLang="en-US" sz="1900" dirty="0">
                <a:solidFill>
                  <a:srgbClr val="000000"/>
                </a:solidFill>
                <a:latin typeface="Book Antiqua" pitchFamily="18" charset="0"/>
                <a:sym typeface="HG明朝B" charset="0"/>
              </a:rPr>
              <a:t> </a:t>
            </a:r>
            <a:r>
              <a:rPr lang="fr-FR" altLang="en-US" sz="1300" i="1" dirty="0">
                <a:solidFill>
                  <a:srgbClr val="000000"/>
                </a:solidFill>
                <a:latin typeface="Book Antiqua" pitchFamily="18" charset="0"/>
                <a:sym typeface="HG明朝B" charset="0"/>
              </a:rPr>
              <a:t>(“</a:t>
            </a:r>
            <a:r>
              <a:rPr lang="fr-FR" altLang="en-US" sz="1300" i="1" dirty="0" err="1">
                <a:solidFill>
                  <a:srgbClr val="000000"/>
                </a:solidFill>
                <a:latin typeface="Book Antiqua" pitchFamily="18" charset="0"/>
                <a:sym typeface="HG明朝B" charset="0"/>
              </a:rPr>
              <a:t>they</a:t>
            </a:r>
            <a:r>
              <a:rPr lang="fr-FR" altLang="en-US" sz="1300" i="1" dirty="0">
                <a:solidFill>
                  <a:srgbClr val="000000"/>
                </a:solidFill>
                <a:latin typeface="Book Antiqua" pitchFamily="18" charset="0"/>
                <a:sym typeface="HG明朝B" charset="0"/>
              </a:rPr>
              <a:t> have no </a:t>
            </a:r>
            <a:r>
              <a:rPr lang="fr-FR" altLang="en-US" sz="1300" i="1" dirty="0" err="1">
                <a:solidFill>
                  <a:srgbClr val="000000"/>
                </a:solidFill>
                <a:latin typeface="Book Antiqua" pitchFamily="18" charset="0"/>
                <a:sym typeface="HG明朝B" charset="0"/>
              </a:rPr>
              <a:t>true</a:t>
            </a:r>
            <a:r>
              <a:rPr lang="fr-FR" altLang="en-US" sz="1300" i="1" dirty="0">
                <a:solidFill>
                  <a:srgbClr val="000000"/>
                </a:solidFill>
                <a:latin typeface="Book Antiqua" pitchFamily="18" charset="0"/>
                <a:sym typeface="HG明朝B" charset="0"/>
              </a:rPr>
              <a:t> </a:t>
            </a:r>
            <a:r>
              <a:rPr lang="fr-FR" altLang="en-US" sz="1300" i="1" dirty="0" err="1">
                <a:solidFill>
                  <a:srgbClr val="000000"/>
                </a:solidFill>
                <a:latin typeface="Book Antiqua" pitchFamily="18" charset="0"/>
                <a:sym typeface="HG明朝B" charset="0"/>
              </a:rPr>
              <a:t>human</a:t>
            </a:r>
            <a:r>
              <a:rPr lang="fr-FR" altLang="en-US" sz="1300" i="1" dirty="0">
                <a:solidFill>
                  <a:srgbClr val="000000"/>
                </a:solidFill>
                <a:latin typeface="Book Antiqua" pitchFamily="18" charset="0"/>
                <a:sym typeface="HG明朝B" charset="0"/>
              </a:rPr>
              <a:t> </a:t>
            </a:r>
            <a:r>
              <a:rPr lang="fr-FR" altLang="en-US" sz="1300" i="1" dirty="0" err="1">
                <a:solidFill>
                  <a:srgbClr val="000000"/>
                </a:solidFill>
                <a:latin typeface="Book Antiqua" pitchFamily="18" charset="0"/>
                <a:sym typeface="HG明朝B" charset="0"/>
              </a:rPr>
              <a:t>emotions</a:t>
            </a:r>
            <a:r>
              <a:rPr lang="fr-FR" altLang="en-US" sz="1300" i="1" dirty="0">
                <a:solidFill>
                  <a:srgbClr val="000000"/>
                </a:solidFill>
                <a:latin typeface="Book Antiqua" pitchFamily="18" charset="0"/>
                <a:sym typeface="HG明朝B" charset="0"/>
              </a:rPr>
              <a:t>” - “</a:t>
            </a:r>
            <a:r>
              <a:rPr lang="fr-FR" altLang="en-US" sz="1300" i="1" dirty="0" err="1">
                <a:solidFill>
                  <a:srgbClr val="000000"/>
                </a:solidFill>
                <a:latin typeface="Book Antiqua" pitchFamily="18" charset="0"/>
                <a:sym typeface="HG明朝B" charset="0"/>
              </a:rPr>
              <a:t>they</a:t>
            </a:r>
            <a:r>
              <a:rPr lang="fr-FR" altLang="en-US" sz="1300" i="1" dirty="0">
                <a:solidFill>
                  <a:srgbClr val="000000"/>
                </a:solidFill>
                <a:latin typeface="Book Antiqua" pitchFamily="18" charset="0"/>
                <a:sym typeface="HG明朝B" charset="0"/>
              </a:rPr>
              <a:t> are </a:t>
            </a:r>
            <a:r>
              <a:rPr lang="fr-FR" altLang="en-US" sz="1300" i="1" dirty="0" err="1">
                <a:solidFill>
                  <a:srgbClr val="000000"/>
                </a:solidFill>
                <a:latin typeface="Book Antiqua" pitchFamily="18" charset="0"/>
                <a:sym typeface="HG明朝B" charset="0"/>
              </a:rPr>
              <a:t>beasts</a:t>
            </a:r>
            <a:r>
              <a:rPr lang="fr-FR" altLang="en-US" sz="1300" i="1" dirty="0">
                <a:solidFill>
                  <a:srgbClr val="000000"/>
                </a:solidFill>
                <a:latin typeface="Book Antiqua" pitchFamily="18" charset="0"/>
                <a:sym typeface="HG明朝B" charset="0"/>
              </a:rPr>
              <a:t>” - “</a:t>
            </a:r>
            <a:r>
              <a:rPr lang="fr-FR" altLang="en-US" sz="1300" i="1" dirty="0" err="1">
                <a:solidFill>
                  <a:srgbClr val="000000"/>
                </a:solidFill>
                <a:latin typeface="Book Antiqua" pitchFamily="18" charset="0"/>
                <a:sym typeface="HG明朝B" charset="0"/>
              </a:rPr>
              <a:t>they</a:t>
            </a:r>
            <a:r>
              <a:rPr lang="fr-FR" altLang="en-US" sz="1300" i="1" dirty="0">
                <a:solidFill>
                  <a:srgbClr val="000000"/>
                </a:solidFill>
                <a:latin typeface="Book Antiqua" pitchFamily="18" charset="0"/>
                <a:sym typeface="HG明朝B" charset="0"/>
              </a:rPr>
              <a:t> have no </a:t>
            </a:r>
            <a:r>
              <a:rPr lang="fr-FR" altLang="en-US" sz="1300" i="1" dirty="0" err="1">
                <a:solidFill>
                  <a:srgbClr val="000000"/>
                </a:solidFill>
                <a:latin typeface="Book Antiqua" pitchFamily="18" charset="0"/>
                <a:sym typeface="HG明朝B" charset="0"/>
              </a:rPr>
              <a:t>human</a:t>
            </a:r>
            <a:r>
              <a:rPr lang="fr-FR" altLang="en-US" sz="1300" i="1" dirty="0">
                <a:solidFill>
                  <a:srgbClr val="000000"/>
                </a:solidFill>
                <a:latin typeface="Book Antiqua" pitchFamily="18" charset="0"/>
                <a:sym typeface="HG明朝B" charset="0"/>
              </a:rPr>
              <a:t> </a:t>
            </a:r>
            <a:r>
              <a:rPr lang="fr-FR" altLang="en-US" sz="1300" i="1" dirty="0" err="1">
                <a:solidFill>
                  <a:srgbClr val="000000"/>
                </a:solidFill>
                <a:latin typeface="Book Antiqua" pitchFamily="18" charset="0"/>
                <a:sym typeface="HG明朝B" charset="0"/>
              </a:rPr>
              <a:t>faith</a:t>
            </a:r>
            <a:r>
              <a:rPr lang="fr-FR" altLang="en-US" sz="1300" i="1" dirty="0">
                <a:solidFill>
                  <a:srgbClr val="000000"/>
                </a:solidFill>
                <a:latin typeface="Book Antiqua" pitchFamily="18" charset="0"/>
                <a:sym typeface="HG明朝B" charset="0"/>
              </a:rPr>
              <a:t>” - “</a:t>
            </a:r>
            <a:r>
              <a:rPr lang="fr-FR" altLang="en-US" sz="1300" i="1" dirty="0" err="1">
                <a:solidFill>
                  <a:srgbClr val="000000"/>
                </a:solidFill>
                <a:latin typeface="Book Antiqua" pitchFamily="18" charset="0"/>
                <a:sym typeface="HG明朝B" charset="0"/>
              </a:rPr>
              <a:t>it</a:t>
            </a:r>
            <a:r>
              <a:rPr lang="fr-FR" altLang="en-US" sz="1300" i="1" dirty="0">
                <a:solidFill>
                  <a:srgbClr val="000000"/>
                </a:solidFill>
                <a:latin typeface="Book Antiqua" pitchFamily="18" charset="0"/>
                <a:sym typeface="HG明朝B" charset="0"/>
              </a:rPr>
              <a:t> </a:t>
            </a:r>
            <a:r>
              <a:rPr lang="fr-FR" altLang="en-US" sz="1300" i="1" dirty="0" err="1">
                <a:solidFill>
                  <a:srgbClr val="000000"/>
                </a:solidFill>
                <a:latin typeface="Book Antiqua" pitchFamily="18" charset="0"/>
                <a:sym typeface="HG明朝B" charset="0"/>
              </a:rPr>
              <a:t>is</a:t>
            </a:r>
            <a:r>
              <a:rPr lang="fr-FR" altLang="en-US" sz="1300" i="1" dirty="0">
                <a:solidFill>
                  <a:srgbClr val="000000"/>
                </a:solidFill>
                <a:latin typeface="Book Antiqua" pitchFamily="18" charset="0"/>
                <a:sym typeface="HG明朝B" charset="0"/>
              </a:rPr>
              <a:t> not a sin to </a:t>
            </a:r>
            <a:r>
              <a:rPr lang="fr-FR" altLang="en-US" sz="1300" i="1" dirty="0" err="1">
                <a:solidFill>
                  <a:srgbClr val="000000"/>
                </a:solidFill>
                <a:latin typeface="Book Antiqua" pitchFamily="18" charset="0"/>
                <a:sym typeface="HG明朝B" charset="0"/>
              </a:rPr>
              <a:t>hurt</a:t>
            </a:r>
            <a:r>
              <a:rPr lang="fr-FR" altLang="en-US" sz="1300" i="1" dirty="0">
                <a:solidFill>
                  <a:srgbClr val="000000"/>
                </a:solidFill>
                <a:latin typeface="Book Antiqua" pitchFamily="18" charset="0"/>
                <a:sym typeface="HG明朝B" charset="0"/>
              </a:rPr>
              <a:t> </a:t>
            </a:r>
            <a:r>
              <a:rPr lang="fr-FR" altLang="en-US" sz="1300" i="1" dirty="0" err="1">
                <a:solidFill>
                  <a:srgbClr val="000000"/>
                </a:solidFill>
                <a:latin typeface="Book Antiqua" pitchFamily="18" charset="0"/>
                <a:sym typeface="HG明朝B" charset="0"/>
              </a:rPr>
              <a:t>them</a:t>
            </a:r>
            <a:r>
              <a:rPr lang="fr-FR" altLang="en-US" sz="1300" i="1" dirty="0">
                <a:solidFill>
                  <a:srgbClr val="000000"/>
                </a:solidFill>
                <a:latin typeface="Book Antiqua" pitchFamily="18" charset="0"/>
                <a:sym typeface="HG明朝B" charset="0"/>
              </a:rPr>
              <a:t>”...)</a:t>
            </a:r>
          </a:p>
          <a:p>
            <a:pPr marL="273050" indent="-273050">
              <a:spcBef>
                <a:spcPts val="600"/>
              </a:spcBef>
              <a:buClr>
                <a:schemeClr val="tx2"/>
              </a:buClr>
              <a:buSzPct val="73000"/>
              <a:buFont typeface="Arial" pitchFamily="34" charset="0"/>
              <a:buChar char="-"/>
            </a:pPr>
            <a:endParaRPr lang="fr-FR" altLang="en-US" sz="1900" i="1" dirty="0">
              <a:solidFill>
                <a:srgbClr val="000000"/>
              </a:solidFill>
              <a:latin typeface="Book Antiqua" pitchFamily="18" charset="0"/>
              <a:sym typeface="HG明朝B" charset="0"/>
            </a:endParaRPr>
          </a:p>
          <a:p>
            <a:pPr marL="273050" indent="-273050">
              <a:spcBef>
                <a:spcPts val="600"/>
              </a:spcBef>
              <a:buClr>
                <a:schemeClr val="tx2"/>
              </a:buClr>
              <a:buSzPct val="73000"/>
              <a:buFont typeface="Arial" pitchFamily="34" charset="0"/>
              <a:buChar char="-"/>
            </a:pPr>
            <a:r>
              <a:rPr lang="en-US" sz="1900" dirty="0">
                <a:solidFill>
                  <a:srgbClr val="000000"/>
                </a:solidFill>
                <a:ea typeface="Book Antiqua" pitchFamily="18" charset="0"/>
                <a:cs typeface="Book Antiqua" pitchFamily="18" charset="0"/>
              </a:rPr>
              <a:t>Robust scientific proofs</a:t>
            </a:r>
            <a:endParaRPr lang="fr-FR" altLang="en-US" sz="1900" dirty="0">
              <a:solidFill>
                <a:srgbClr val="000000"/>
              </a:solidFill>
              <a:ea typeface="Book Antiqua" pitchFamily="18" charset="0"/>
              <a:cs typeface="Book Antiqua" pitchFamily="18" charset="0"/>
            </a:endParaRPr>
          </a:p>
          <a:p>
            <a:pPr marL="273050" indent="-273050">
              <a:spcBef>
                <a:spcPts val="600"/>
              </a:spcBef>
              <a:buClr>
                <a:schemeClr val="tx2"/>
              </a:buClr>
              <a:buSzPct val="73000"/>
            </a:pPr>
            <a:r>
              <a:rPr lang="en-US" sz="1400" i="1" dirty="0">
                <a:solidFill>
                  <a:srgbClr val="000000"/>
                </a:solidFill>
                <a:ea typeface="Book Antiqua" pitchFamily="18" charset="0"/>
                <a:cs typeface="Book Antiqua" pitchFamily="18" charset="0"/>
              </a:rPr>
              <a:t>	The more participants </a:t>
            </a:r>
            <a:r>
              <a:rPr lang="en-US" sz="1400" i="1" dirty="0" err="1">
                <a:solidFill>
                  <a:srgbClr val="000000"/>
                </a:solidFill>
                <a:ea typeface="Book Antiqua" pitchFamily="18" charset="0"/>
                <a:cs typeface="Book Antiqua" pitchFamily="18" charset="0"/>
              </a:rPr>
              <a:t>infrahumanize</a:t>
            </a:r>
            <a:r>
              <a:rPr lang="en-US" sz="1400" i="1" dirty="0">
                <a:solidFill>
                  <a:srgbClr val="000000"/>
                </a:solidFill>
                <a:ea typeface="Book Antiqua" pitchFamily="18" charset="0"/>
                <a:cs typeface="Book Antiqua" pitchFamily="18" charset="0"/>
              </a:rPr>
              <a:t> the out-group member the less likely they were to </a:t>
            </a:r>
            <a:r>
              <a:rPr lang="en-US" sz="1400" b="1" i="1" dirty="0">
                <a:solidFill>
                  <a:srgbClr val="000000"/>
                </a:solidFill>
                <a:ea typeface="Book Antiqua" pitchFamily="18" charset="0"/>
                <a:cs typeface="Book Antiqua" pitchFamily="18" charset="0"/>
              </a:rPr>
              <a:t>help</a:t>
            </a:r>
            <a:r>
              <a:rPr lang="en-US" sz="1400" i="1" dirty="0">
                <a:solidFill>
                  <a:srgbClr val="000000"/>
                </a:solidFill>
                <a:ea typeface="Book Antiqua" pitchFamily="18" charset="0"/>
                <a:cs typeface="Book Antiqua" pitchFamily="18" charset="0"/>
              </a:rPr>
              <a:t>.</a:t>
            </a:r>
            <a:endParaRPr lang="en-US" sz="1400" i="1" dirty="0">
              <a:solidFill>
                <a:srgbClr val="000000"/>
              </a:solidFill>
              <a:latin typeface="Book Antiqua" pitchFamily="18" charset="0"/>
              <a:sym typeface="Book Antiqua" pitchFamily="18" charset="0"/>
            </a:endParaRPr>
          </a:p>
          <a:p>
            <a:pPr marL="273050" indent="-273050">
              <a:spcBef>
                <a:spcPts val="600"/>
              </a:spcBef>
              <a:buClr>
                <a:schemeClr val="tx2"/>
              </a:buClr>
              <a:buSzPct val="73000"/>
              <a:buFont typeface="Arial" pitchFamily="34" charset="0"/>
              <a:buChar char="-"/>
            </a:pPr>
            <a:endParaRPr lang="fr-FR" altLang="en-US" sz="1900" dirty="0">
              <a:solidFill>
                <a:srgbClr val="000000"/>
              </a:solidFill>
              <a:latin typeface="Book Antiqua" pitchFamily="18" charset="0"/>
              <a:sym typeface="HG明朝B" charset="0"/>
            </a:endParaRPr>
          </a:p>
          <a:p>
            <a:pPr marL="273050" indent="-273050">
              <a:spcBef>
                <a:spcPts val="600"/>
              </a:spcBef>
              <a:buClr>
                <a:schemeClr val="tx2"/>
              </a:buClr>
              <a:buSzPct val="73000"/>
              <a:buFont typeface="Arial" pitchFamily="34" charset="0"/>
              <a:buChar char="-"/>
            </a:pPr>
            <a:endParaRPr lang="fr-FR" altLang="en-US" sz="1900" dirty="0">
              <a:solidFill>
                <a:srgbClr val="000000"/>
              </a:solidFill>
              <a:latin typeface="Book Antiqua" pitchFamily="18" charset="0"/>
              <a:sym typeface="HG明朝B" charset="0"/>
            </a:endParaRPr>
          </a:p>
        </p:txBody>
      </p:sp>
      <p:pic>
        <p:nvPicPr>
          <p:cNvPr id="28678" name="Picture 8" descr="http://echo.levillage.org/273/images/5333.jpg"/>
          <p:cNvPicPr>
            <a:picLocks noChangeAspect="1" noChangeArrowheads="1"/>
          </p:cNvPicPr>
          <p:nvPr/>
        </p:nvPicPr>
        <p:blipFill>
          <a:blip r:embed="rId4" cstate="print"/>
          <a:srcRect/>
          <a:stretch>
            <a:fillRect/>
          </a:stretch>
        </p:blipFill>
        <p:spPr bwMode="auto">
          <a:xfrm>
            <a:off x="285750" y="3143250"/>
            <a:ext cx="2286000" cy="2051050"/>
          </a:xfrm>
          <a:prstGeom prst="rect">
            <a:avLst/>
          </a:prstGeom>
          <a:noFill/>
          <a:ln w="9525" cmpd="sng">
            <a:noFill/>
            <a:bevel/>
            <a:headEnd/>
            <a:tailEnd/>
          </a:ln>
        </p:spPr>
      </p:pic>
      <p:pic>
        <p:nvPicPr>
          <p:cNvPr id="10" name="Image 9" descr="CALEM-SA-logo 2.jpg"/>
          <p:cNvPicPr>
            <a:picLocks noChangeAspect="1"/>
          </p:cNvPicPr>
          <p:nvPr/>
        </p:nvPicPr>
        <p:blipFill>
          <a:blip r:embed="rId5" cstate="print"/>
          <a:stretch>
            <a:fillRect/>
          </a:stretch>
        </p:blipFill>
        <p:spPr>
          <a:xfrm>
            <a:off x="8316312" y="404748"/>
            <a:ext cx="624670" cy="529784"/>
          </a:xfrm>
          <a:prstGeom prst="rect">
            <a:avLst/>
          </a:prstGeom>
        </p:spPr>
      </p:pic>
      <p:sp>
        <p:nvSpPr>
          <p:cNvPr id="11"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4"/>
          <p:cNvSpPr>
            <a:spLocks noGrp="1"/>
          </p:cNvSpPr>
          <p:nvPr>
            <p:ph type="sldNum" sz="quarter" idx="12"/>
          </p:nvPr>
        </p:nvSpPr>
        <p:spPr/>
        <p:txBody>
          <a:bodyPr/>
          <a:lstStyle/>
          <a:p>
            <a:fld id="{8B070FBA-B32D-4F8E-AC00-24DA8FEBB622}" type="slidenum">
              <a:rPr lang="fr-FR" altLang="zh-CN"/>
              <a:pPr/>
              <a:t>43</a:t>
            </a:fld>
            <a:endParaRPr lang="fr-FR" altLang="zh-CN" sz="1800">
              <a:solidFill>
                <a:schemeClr val="tx1"/>
              </a:solidFill>
            </a:endParaRPr>
          </a:p>
        </p:txBody>
      </p:sp>
      <p:pic>
        <p:nvPicPr>
          <p:cNvPr id="30722"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30723" name="Titre 1"/>
          <p:cNvSpPr>
            <a:spLocks noGrp="1" noChangeArrowheads="1"/>
          </p:cNvSpPr>
          <p:nvPr>
            <p:ph type="title" idx="4294967295"/>
          </p:nvPr>
        </p:nvSpPr>
        <p:spPr>
          <a:xfrm>
            <a:off x="323850" y="0"/>
            <a:ext cx="7239000" cy="764778"/>
          </a:xfrm>
          <a:ln/>
        </p:spPr>
        <p:txBody>
          <a:bodyPr/>
          <a:lstStyle/>
          <a:p>
            <a:pPr eaLnBrk="1" hangingPunct="1"/>
            <a:r>
              <a:rPr lang="fr-FR" altLang="zh-CN" sz="3200" dirty="0">
                <a:solidFill>
                  <a:schemeClr val="accent1"/>
                </a:solidFill>
              </a:rPr>
              <a:t>How  far  ?</a:t>
            </a:r>
          </a:p>
        </p:txBody>
      </p:sp>
      <p:sp>
        <p:nvSpPr>
          <p:cNvPr id="30724"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30725" name="Sous-titre 2"/>
          <p:cNvSpPr>
            <a:spLocks noChangeArrowheads="1"/>
          </p:cNvSpPr>
          <p:nvPr/>
        </p:nvSpPr>
        <p:spPr bwMode="auto">
          <a:xfrm>
            <a:off x="2786063" y="2286000"/>
            <a:ext cx="5143500" cy="3786188"/>
          </a:xfrm>
          <a:prstGeom prst="rect">
            <a:avLst/>
          </a:prstGeom>
          <a:noFill/>
          <a:ln w="9525" cmpd="sng">
            <a:noFill/>
            <a:miter lim="800000"/>
            <a:headEnd/>
            <a:tailEnd/>
          </a:ln>
        </p:spPr>
        <p:txBody>
          <a:bodyPr/>
          <a:lstStyle/>
          <a:p>
            <a:pPr marL="273050" indent="-273050" algn="ctr">
              <a:spcBef>
                <a:spcPts val="600"/>
              </a:spcBef>
              <a:buClr>
                <a:schemeClr val="tx2"/>
              </a:buClr>
              <a:buSzPct val="73000"/>
            </a:pPr>
            <a:r>
              <a:rPr lang="fr-FR" altLang="en-US" sz="2800">
                <a:solidFill>
                  <a:srgbClr val="000000"/>
                </a:solidFill>
                <a:latin typeface="Book Antiqua" pitchFamily="18" charset="0"/>
                <a:sym typeface="HG明朝B" charset="0"/>
              </a:rPr>
              <a:t>  MORTAL  SOCIAL  ILLUSION</a:t>
            </a:r>
          </a:p>
          <a:p>
            <a:pPr marL="273050" indent="-273050" algn="ctr">
              <a:spcBef>
                <a:spcPts val="600"/>
              </a:spcBef>
              <a:buClr>
                <a:schemeClr val="tx2"/>
              </a:buClr>
              <a:buSzPct val="73000"/>
            </a:pPr>
            <a:endParaRPr lang="fr-FR" altLang="en-US" sz="4800">
              <a:solidFill>
                <a:srgbClr val="000000"/>
              </a:solidFill>
              <a:latin typeface="Lucida Sans" pitchFamily="34" charset="0"/>
              <a:sym typeface="Lucida Sans" pitchFamily="34" charset="0"/>
            </a:endParaRPr>
          </a:p>
          <a:p>
            <a:pPr marL="273050" indent="-273050" algn="ctr">
              <a:spcBef>
                <a:spcPts val="600"/>
              </a:spcBef>
              <a:buClr>
                <a:schemeClr val="tx2"/>
              </a:buClr>
              <a:buSzPct val="73000"/>
            </a:pPr>
            <a:r>
              <a:rPr lang="en-US" sz="2000" i="1">
                <a:solidFill>
                  <a:srgbClr val="000000"/>
                </a:solidFill>
                <a:latin typeface="Lucida Sans" pitchFamily="34" charset="0"/>
                <a:sym typeface="Lucida Sans" pitchFamily="34" charset="0"/>
              </a:rPr>
              <a:t>   “Denial of humanness associated with extreme intergroup violence such as genocide”</a:t>
            </a:r>
            <a:endParaRPr lang="fr-FR" altLang="en-US" sz="2000" i="1">
              <a:solidFill>
                <a:srgbClr val="000000"/>
              </a:solidFill>
              <a:latin typeface="Lucida Sans" pitchFamily="34" charset="0"/>
              <a:sym typeface="Lucida Sans" pitchFamily="34" charset="0"/>
            </a:endParaRPr>
          </a:p>
          <a:p>
            <a:pPr marL="273050" indent="-273050" algn="r">
              <a:spcBef>
                <a:spcPts val="600"/>
              </a:spcBef>
              <a:buClr>
                <a:schemeClr val="tx2"/>
              </a:buClr>
              <a:buSzPct val="73000"/>
            </a:pPr>
            <a:r>
              <a:rPr lang="en-US" sz="1600">
                <a:solidFill>
                  <a:srgbClr val="000000"/>
                </a:solidFill>
                <a:latin typeface="Lucida Sans" pitchFamily="34" charset="0"/>
                <a:sym typeface="Book Antiqua" pitchFamily="18" charset="0"/>
              </a:rPr>
              <a:t> (Leyens &amp; al.)</a:t>
            </a:r>
            <a:endParaRPr lang="fr-FR" altLang="en-US"/>
          </a:p>
        </p:txBody>
      </p:sp>
      <p:pic>
        <p:nvPicPr>
          <p:cNvPr id="30726" name="Picture 8" descr="http://echo.levillage.org/273/images/5333.jpg"/>
          <p:cNvPicPr>
            <a:picLocks noChangeAspect="1" noChangeArrowheads="1"/>
          </p:cNvPicPr>
          <p:nvPr/>
        </p:nvPicPr>
        <p:blipFill>
          <a:blip r:embed="rId4" cstate="print"/>
          <a:srcRect/>
          <a:stretch>
            <a:fillRect/>
          </a:stretch>
        </p:blipFill>
        <p:spPr bwMode="auto">
          <a:xfrm>
            <a:off x="285750" y="3143250"/>
            <a:ext cx="2286000" cy="2051050"/>
          </a:xfrm>
          <a:prstGeom prst="rect">
            <a:avLst/>
          </a:prstGeom>
          <a:noFill/>
          <a:ln w="9525" cmpd="sng">
            <a:noFill/>
            <a:bevel/>
            <a:headEnd/>
            <a:tailEnd/>
          </a:ln>
        </p:spPr>
      </p:pic>
      <p:sp>
        <p:nvSpPr>
          <p:cNvPr id="30727" name="Sous-titre 2"/>
          <p:cNvSpPr>
            <a:spLocks noChangeArrowheads="1"/>
          </p:cNvSpPr>
          <p:nvPr/>
        </p:nvSpPr>
        <p:spPr bwMode="auto">
          <a:xfrm>
            <a:off x="214313" y="5786438"/>
            <a:ext cx="7786687" cy="785812"/>
          </a:xfrm>
          <a:prstGeom prst="rect">
            <a:avLst/>
          </a:prstGeom>
          <a:noFill/>
          <a:ln w="9525" cmpd="sng">
            <a:noFill/>
            <a:miter lim="800000"/>
            <a:headEnd/>
            <a:tailEnd/>
          </a:ln>
        </p:spPr>
        <p:txBody>
          <a:bodyPr/>
          <a:lstStyle/>
          <a:p>
            <a:pPr marL="273050" indent="-273050">
              <a:spcBef>
                <a:spcPts val="600"/>
              </a:spcBef>
              <a:buClr>
                <a:schemeClr val="tx2"/>
              </a:buClr>
              <a:buSzPct val="73000"/>
            </a:pPr>
            <a:r>
              <a:rPr lang="en-US" sz="1400">
                <a:solidFill>
                  <a:srgbClr val="00B0F0"/>
                </a:solidFill>
                <a:ea typeface="Book Antiqua" pitchFamily="18" charset="0"/>
                <a:cs typeface="Book Antiqua" pitchFamily="18" charset="0"/>
              </a:rPr>
              <a:t>[1] </a:t>
            </a:r>
            <a:r>
              <a:rPr lang="en-US" sz="1400">
                <a:solidFill>
                  <a:srgbClr val="000000"/>
                </a:solidFill>
                <a:ea typeface="Book Antiqua" pitchFamily="18" charset="0"/>
                <a:cs typeface="Book Antiqua" pitchFamily="18" charset="0"/>
              </a:rPr>
              <a:t>Leyens &amp; al. (2009). </a:t>
            </a:r>
            <a:r>
              <a:rPr lang="en-US" sz="1400" i="1">
                <a:solidFill>
                  <a:srgbClr val="000000"/>
                </a:solidFill>
                <a:ea typeface="Book Antiqua" pitchFamily="18" charset="0"/>
                <a:cs typeface="Book Antiqua" pitchFamily="18" charset="0"/>
              </a:rPr>
              <a:t>“From infra-humanization to discrimination: The mediation of symbolic threat needs egalitarian norms”. </a:t>
            </a:r>
            <a:r>
              <a:rPr lang="en-US" sz="1400">
                <a:solidFill>
                  <a:srgbClr val="000000"/>
                </a:solidFill>
                <a:ea typeface="Book Antiqua" pitchFamily="18" charset="0"/>
                <a:cs typeface="Book Antiqua" pitchFamily="18" charset="0"/>
              </a:rPr>
              <a:t>Journal of experimental social psychology; 45-2, p.336-344.</a:t>
            </a:r>
            <a:endParaRPr lang="fr-FR" altLang="en-US" sz="1400">
              <a:solidFill>
                <a:srgbClr val="000000"/>
              </a:solidFill>
              <a:ea typeface="Book Antiqua" pitchFamily="18" charset="0"/>
              <a:cs typeface="Book Antiqua" pitchFamily="18" charset="0"/>
            </a:endParaRPr>
          </a:p>
          <a:p>
            <a:pPr marL="273050" indent="-273050">
              <a:spcBef>
                <a:spcPts val="600"/>
              </a:spcBef>
              <a:buClr>
                <a:schemeClr val="tx2"/>
              </a:buClr>
              <a:buSzPct val="73000"/>
            </a:pPr>
            <a:endParaRPr lang="fr-FR" altLang="en-US" sz="900">
              <a:solidFill>
                <a:srgbClr val="000000"/>
              </a:solidFill>
              <a:ea typeface="Book Antiqua" pitchFamily="18" charset="0"/>
              <a:cs typeface="Book Antiqua" pitchFamily="18" charset="0"/>
            </a:endParaRPr>
          </a:p>
          <a:p>
            <a:pPr marL="273050" indent="-273050" algn="r">
              <a:spcBef>
                <a:spcPts val="600"/>
              </a:spcBef>
              <a:buClr>
                <a:schemeClr val="tx2"/>
              </a:buClr>
              <a:buSzPct val="73000"/>
            </a:pPr>
            <a:endParaRPr lang="fr-FR" altLang="en-US">
              <a:solidFill>
                <a:srgbClr val="000000"/>
              </a:solidFill>
              <a:latin typeface="Lucida Sans" pitchFamily="34" charset="0"/>
              <a:sym typeface="Book Antiqua" pitchFamily="18" charset="0"/>
            </a:endParaRPr>
          </a:p>
        </p:txBody>
      </p:sp>
      <p:pic>
        <p:nvPicPr>
          <p:cNvPr id="11" name="Image 10" descr="CALEM-SA-logo 2.jpg"/>
          <p:cNvPicPr>
            <a:picLocks noChangeAspect="1"/>
          </p:cNvPicPr>
          <p:nvPr/>
        </p:nvPicPr>
        <p:blipFill>
          <a:blip r:embed="rId5" cstate="print"/>
          <a:stretch>
            <a:fillRect/>
          </a:stretch>
        </p:blipFill>
        <p:spPr>
          <a:xfrm>
            <a:off x="8316312" y="404748"/>
            <a:ext cx="624670" cy="529784"/>
          </a:xfrm>
          <a:prstGeom prst="rect">
            <a:avLst/>
          </a:prstGeom>
        </p:spPr>
      </p:pic>
      <p:sp>
        <p:nvSpPr>
          <p:cNvPr id="12"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fld id="{E60EE512-FED9-4C37-BA64-68A7B0A3234A}" type="slidenum">
              <a:rPr lang="fr-FR" altLang="zh-CN"/>
              <a:pPr/>
              <a:t>44</a:t>
            </a:fld>
            <a:endParaRPr lang="fr-FR" altLang="zh-CN" sz="1800">
              <a:solidFill>
                <a:schemeClr val="tx1"/>
              </a:solidFill>
            </a:endParaRPr>
          </a:p>
        </p:txBody>
      </p:sp>
      <p:sp>
        <p:nvSpPr>
          <p:cNvPr id="32770"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endParaRPr lang="fr-FR" altLang="zh-CN" dirty="0"/>
          </a:p>
        </p:txBody>
      </p:sp>
      <p:sp>
        <p:nvSpPr>
          <p:cNvPr id="32771" name="Sous-titre 2"/>
          <p:cNvSpPr>
            <a:spLocks noChangeArrowheads="1"/>
          </p:cNvSpPr>
          <p:nvPr/>
        </p:nvSpPr>
        <p:spPr bwMode="auto">
          <a:xfrm>
            <a:off x="0" y="0"/>
            <a:ext cx="8100294" cy="2636934"/>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600" dirty="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r>
              <a:rPr lang="en-US" sz="3600" dirty="0" smtClean="0">
                <a:solidFill>
                  <a:schemeClr val="accent1">
                    <a:lumMod val="50000"/>
                  </a:schemeClr>
                </a:solidFill>
                <a:latin typeface="+mj-lt"/>
                <a:ea typeface="Book Antiqua" pitchFamily="18" charset="0"/>
                <a:cs typeface="Book Antiqua" pitchFamily="18" charset="0"/>
              </a:rPr>
              <a:t>6 B  </a:t>
            </a:r>
            <a:r>
              <a:rPr lang="en-US" sz="4000" b="1" dirty="0">
                <a:solidFill>
                  <a:schemeClr val="accent1">
                    <a:lumMod val="50000"/>
                  </a:schemeClr>
                </a:solidFill>
                <a:latin typeface="+mj-lt"/>
                <a:ea typeface="Book Antiqua" pitchFamily="18" charset="0"/>
                <a:cs typeface="Book Antiqua" pitchFamily="18" charset="0"/>
              </a:rPr>
              <a:t>- </a:t>
            </a:r>
            <a:r>
              <a:rPr lang="en-US" sz="3600" dirty="0">
                <a:solidFill>
                  <a:schemeClr val="accent1">
                    <a:lumMod val="50000"/>
                  </a:schemeClr>
                </a:solidFill>
                <a:latin typeface="+mj-lt"/>
                <a:ea typeface="Book Antiqua" pitchFamily="18" charset="0"/>
                <a:cs typeface="Book Antiqua" pitchFamily="18" charset="0"/>
              </a:rPr>
              <a:t> </a:t>
            </a:r>
            <a:r>
              <a:rPr lang="en-US" sz="3600" dirty="0" err="1" smtClean="0">
                <a:solidFill>
                  <a:schemeClr val="accent1">
                    <a:lumMod val="50000"/>
                  </a:schemeClr>
                </a:solidFill>
                <a:latin typeface="+mj-lt"/>
                <a:ea typeface="Book Antiqua" pitchFamily="18" charset="0"/>
                <a:cs typeface="Book Antiqua" pitchFamily="18" charset="0"/>
              </a:rPr>
              <a:t>Infrahumanization</a:t>
            </a:r>
            <a:endParaRPr lang="fr-FR" altLang="en-US" sz="3600" dirty="0">
              <a:solidFill>
                <a:schemeClr val="accent1">
                  <a:lumMod val="50000"/>
                </a:schemeClr>
              </a:solidFill>
              <a:latin typeface="+mj-lt"/>
              <a:ea typeface="Book Antiqua" pitchFamily="18" charset="0"/>
              <a:cs typeface="Book Antiqua" pitchFamily="18" charset="0"/>
            </a:endParaRPr>
          </a:p>
          <a:p>
            <a:pPr marL="273050" indent="-273050" algn="ctr">
              <a:spcBef>
                <a:spcPts val="600"/>
              </a:spcBef>
              <a:buClr>
                <a:schemeClr val="tx2"/>
              </a:buClr>
              <a:buSzPct val="73000"/>
            </a:pPr>
            <a:r>
              <a:rPr lang="en-US" sz="3600" dirty="0" smtClean="0">
                <a:solidFill>
                  <a:schemeClr val="accent1">
                    <a:lumMod val="50000"/>
                  </a:schemeClr>
                </a:solidFill>
                <a:latin typeface="+mj-lt"/>
                <a:ea typeface="Book Antiqua" pitchFamily="18" charset="0"/>
                <a:cs typeface="Book Antiqua" pitchFamily="18" charset="0"/>
              </a:rPr>
              <a:t>PRACTICALLY: why sexual minorities!?</a:t>
            </a:r>
            <a:endParaRPr lang="fr-FR" altLang="en-US" sz="3600" dirty="0">
              <a:solidFill>
                <a:schemeClr val="accent1">
                  <a:lumMod val="50000"/>
                </a:schemeClr>
              </a:solidFill>
              <a:latin typeface="+mj-lt"/>
              <a:ea typeface="Book Antiqua" pitchFamily="18" charset="0"/>
              <a:cs typeface="Book Antiqua" pitchFamily="18" charset="0"/>
            </a:endParaRPr>
          </a:p>
          <a:p>
            <a:pPr marL="273050" indent="-273050" algn="ctr">
              <a:spcBef>
                <a:spcPts val="600"/>
              </a:spcBef>
              <a:buClr>
                <a:schemeClr val="tx2"/>
              </a:buClr>
              <a:buSzPct val="73000"/>
            </a:pPr>
            <a:endParaRPr lang="fr-FR" altLang="en-US" sz="3600" dirty="0">
              <a:solidFill>
                <a:srgbClr val="000000"/>
              </a:solidFill>
              <a:ea typeface="Book Antiqua" pitchFamily="18" charset="0"/>
              <a:cs typeface="Book Antiqua" pitchFamily="18" charset="0"/>
            </a:endParaRPr>
          </a:p>
          <a:p>
            <a:pPr marL="273050" indent="-273050" algn="ctr">
              <a:spcBef>
                <a:spcPts val="600"/>
              </a:spcBef>
              <a:buClr>
                <a:schemeClr val="tx2"/>
              </a:buClr>
              <a:buSzPct val="73000"/>
            </a:pPr>
            <a:endParaRPr lang="fr-FR" altLang="en-US" sz="3200" dirty="0">
              <a:solidFill>
                <a:srgbClr val="000000"/>
              </a:solidFill>
              <a:latin typeface="Book Antiqua" pitchFamily="18" charset="0"/>
              <a:sym typeface="Book Antiqua" pitchFamily="18" charset="0"/>
            </a:endParaRPr>
          </a:p>
        </p:txBody>
      </p:sp>
      <p:pic>
        <p:nvPicPr>
          <p:cNvPr id="8" name="Image 7" descr="CALEM-SA-logo 2.jpg"/>
          <p:cNvPicPr>
            <a:picLocks noChangeAspect="1"/>
          </p:cNvPicPr>
          <p:nvPr/>
        </p:nvPicPr>
        <p:blipFill>
          <a:blip r:embed="rId4" cstate="print"/>
          <a:stretch>
            <a:fillRect/>
          </a:stretch>
        </p:blipFill>
        <p:spPr>
          <a:xfrm>
            <a:off x="8316312" y="404748"/>
            <a:ext cx="624670" cy="529784"/>
          </a:xfrm>
          <a:prstGeom prst="rect">
            <a:avLst/>
          </a:prstGeom>
        </p:spPr>
      </p:pic>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pic>
        <p:nvPicPr>
          <p:cNvPr id="10" name="Image 13" descr="bouche_bee.bmp"/>
          <p:cNvPicPr>
            <a:picLocks noChangeAspect="1"/>
          </p:cNvPicPr>
          <p:nvPr/>
        </p:nvPicPr>
        <p:blipFill>
          <a:blip r:embed="rId5" cstate="print"/>
          <a:srcRect/>
          <a:stretch>
            <a:fillRect/>
          </a:stretch>
        </p:blipFill>
        <p:spPr bwMode="auto">
          <a:xfrm>
            <a:off x="2987868" y="2636934"/>
            <a:ext cx="2214562" cy="2928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sndAc>
      <p:stSnd>
        <p:snd r:embed="rId3" name="wind.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p:txBody>
          <a:bodyPr/>
          <a:lstStyle/>
          <a:p>
            <a:fld id="{15C2A7C9-50A7-4A19-993A-42E06AB3E6E3}" type="slidenum">
              <a:rPr lang="fr-FR" altLang="zh-CN"/>
              <a:pPr/>
              <a:t>45</a:t>
            </a:fld>
            <a:endParaRPr lang="fr-FR" altLang="zh-CN" sz="1800">
              <a:solidFill>
                <a:schemeClr val="tx1"/>
              </a:solidFill>
            </a:endParaRPr>
          </a:p>
        </p:txBody>
      </p:sp>
      <p:pic>
        <p:nvPicPr>
          <p:cNvPr id="34818"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34819" name="Titre 1"/>
          <p:cNvSpPr>
            <a:spLocks noGrp="1" noChangeArrowheads="1"/>
          </p:cNvSpPr>
          <p:nvPr>
            <p:ph type="title" idx="4294967295"/>
          </p:nvPr>
        </p:nvSpPr>
        <p:spPr>
          <a:xfrm>
            <a:off x="250825" y="0"/>
            <a:ext cx="7239000" cy="642938"/>
          </a:xfrm>
          <a:ln/>
        </p:spPr>
        <p:txBody>
          <a:bodyPr/>
          <a:lstStyle/>
          <a:p>
            <a:pPr eaLnBrk="1" hangingPunct="1"/>
            <a:r>
              <a:rPr lang="fr-FR" altLang="zh-CN" sz="3200" dirty="0" smtClean="0">
                <a:solidFill>
                  <a:schemeClr val="accent1"/>
                </a:solidFill>
              </a:rPr>
              <a:t>«</a:t>
            </a:r>
            <a:r>
              <a:rPr lang="fr-FR" altLang="zh-CN" sz="3200" i="1" dirty="0" smtClean="0">
                <a:solidFill>
                  <a:schemeClr val="accent1"/>
                </a:solidFill>
              </a:rPr>
              <a:t>I  </a:t>
            </a:r>
            <a:r>
              <a:rPr lang="fr-FR" altLang="zh-CN" sz="3200" i="1" dirty="0" err="1">
                <a:solidFill>
                  <a:schemeClr val="accent1"/>
                </a:solidFill>
              </a:rPr>
              <a:t>am</a:t>
            </a:r>
            <a:r>
              <a:rPr lang="fr-FR" altLang="zh-CN" sz="3200" i="1" dirty="0">
                <a:solidFill>
                  <a:schemeClr val="accent1"/>
                </a:solidFill>
              </a:rPr>
              <a:t>  not  </a:t>
            </a:r>
            <a:r>
              <a:rPr lang="fr-FR" altLang="zh-CN" sz="3200" i="1" dirty="0" err="1" smtClean="0">
                <a:solidFill>
                  <a:schemeClr val="accent1"/>
                </a:solidFill>
              </a:rPr>
              <a:t>guilty</a:t>
            </a:r>
            <a:r>
              <a:rPr lang="fr-FR" altLang="zh-CN" sz="3200" i="1" dirty="0" smtClean="0">
                <a:solidFill>
                  <a:schemeClr val="accent1"/>
                </a:solidFill>
              </a:rPr>
              <a:t>!</a:t>
            </a:r>
            <a:r>
              <a:rPr lang="fr-FR" altLang="zh-CN" sz="3200" dirty="0" smtClean="0">
                <a:solidFill>
                  <a:schemeClr val="accent1"/>
                </a:solidFill>
              </a:rPr>
              <a:t>»</a:t>
            </a:r>
            <a:endParaRPr lang="fr-FR" altLang="zh-CN" sz="3200" dirty="0">
              <a:solidFill>
                <a:schemeClr val="accent1"/>
              </a:solidFill>
            </a:endParaRPr>
          </a:p>
        </p:txBody>
      </p:sp>
      <p:sp>
        <p:nvSpPr>
          <p:cNvPr id="34820"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fld id="{78823A75-75B9-42D9-9CBC-C8FB6282DEC6}" type="slidenum">
              <a:rPr lang="fr-FR" altLang="zh-CN"/>
              <a:pPr/>
              <a:t>45</a:t>
            </a:fld>
            <a:endParaRPr lang="fr-FR" altLang="zh-CN"/>
          </a:p>
        </p:txBody>
      </p:sp>
      <p:sp>
        <p:nvSpPr>
          <p:cNvPr id="34821" name="Sous-titre 2"/>
          <p:cNvSpPr>
            <a:spLocks noChangeArrowheads="1"/>
          </p:cNvSpPr>
          <p:nvPr/>
        </p:nvSpPr>
        <p:spPr bwMode="auto">
          <a:xfrm>
            <a:off x="3071813" y="3000375"/>
            <a:ext cx="4857750" cy="3071813"/>
          </a:xfrm>
          <a:prstGeom prst="rect">
            <a:avLst/>
          </a:prstGeom>
          <a:noFill/>
          <a:ln w="9525" cmpd="sng">
            <a:noFill/>
            <a:miter lim="800000"/>
            <a:headEnd/>
            <a:tailEnd/>
          </a:ln>
        </p:spPr>
        <p:txBody>
          <a:bodyPr/>
          <a:lstStyle/>
          <a:p>
            <a:r>
              <a:rPr lang="en-US" sz="2000" i="1">
                <a:solidFill>
                  <a:srgbClr val="000000"/>
                </a:solidFill>
                <a:ea typeface="Book Antiqua" pitchFamily="18" charset="0"/>
                <a:cs typeface="Book Antiqua" pitchFamily="18" charset="0"/>
              </a:rPr>
              <a:t>Why is it so important for them insist on homosexuality, as “</a:t>
            </a:r>
            <a:r>
              <a:rPr lang="fr-FR" altLang="en-US" sz="2000" i="1">
                <a:solidFill>
                  <a:srgbClr val="000000"/>
                </a:solidFill>
                <a:ea typeface="HG明朝B" charset="0"/>
                <a:cs typeface="HG明朝B" charset="0"/>
              </a:rPr>
              <a:t>one of the most sensitive issues facing Muslims living in the West, particularly in Europe” ?</a:t>
            </a:r>
          </a:p>
          <a:p>
            <a:pPr algn="just"/>
            <a:endParaRPr lang="fr-FR" altLang="en-US" sz="2400" i="1">
              <a:solidFill>
                <a:srgbClr val="000000"/>
              </a:solidFill>
              <a:ea typeface="Book Antiqua" pitchFamily="18" charset="0"/>
              <a:cs typeface="Book Antiqua" pitchFamily="18" charset="0"/>
            </a:endParaRPr>
          </a:p>
          <a:p>
            <a:pPr algn="just"/>
            <a:r>
              <a:rPr lang="en-US" sz="1600">
                <a:solidFill>
                  <a:srgbClr val="000000"/>
                </a:solidFill>
                <a:ea typeface="Book Antiqua" pitchFamily="18" charset="0"/>
                <a:cs typeface="Book Antiqua" pitchFamily="18" charset="0"/>
              </a:rPr>
              <a:t>(like Leyens &amp; al. said that violence, sometimes could genocide an entire population  : Nazis, apartheid, sexual minorities… scapegoat !)</a:t>
            </a:r>
            <a:endParaRPr lang="en-US" sz="2400" i="1">
              <a:solidFill>
                <a:srgbClr val="000000"/>
              </a:solidFill>
              <a:ea typeface="Book Antiqua" pitchFamily="18" charset="0"/>
              <a:cs typeface="Book Antiqua" pitchFamily="18" charset="0"/>
            </a:endParaRPr>
          </a:p>
          <a:p>
            <a:endParaRPr lang="fr-FR" altLang="en-US" sz="2400" i="1">
              <a:solidFill>
                <a:srgbClr val="000000"/>
              </a:solidFill>
              <a:ea typeface="Book Antiqua" pitchFamily="18" charset="0"/>
              <a:cs typeface="Book Antiqua" pitchFamily="18" charset="0"/>
            </a:endParaRPr>
          </a:p>
        </p:txBody>
      </p:sp>
      <p:pic>
        <p:nvPicPr>
          <p:cNvPr id="34822" name="Picture 8" descr="http://www.cforp.on.ca/calendrier_thematique/mars/images/entre.jpg"/>
          <p:cNvPicPr>
            <a:picLocks noChangeAspect="1" noChangeArrowheads="1"/>
          </p:cNvPicPr>
          <p:nvPr/>
        </p:nvPicPr>
        <p:blipFill>
          <a:blip r:embed="rId4" cstate="print"/>
          <a:srcRect/>
          <a:stretch>
            <a:fillRect/>
          </a:stretch>
        </p:blipFill>
        <p:spPr bwMode="auto">
          <a:xfrm>
            <a:off x="357188" y="2714625"/>
            <a:ext cx="2506662" cy="3143250"/>
          </a:xfrm>
          <a:prstGeom prst="rect">
            <a:avLst/>
          </a:prstGeom>
          <a:noFill/>
          <a:ln w="9525" cmpd="sng">
            <a:noFill/>
            <a:bevel/>
            <a:headEnd/>
            <a:tailEnd/>
          </a:ln>
        </p:spPr>
      </p:pic>
      <p:sp>
        <p:nvSpPr>
          <p:cNvPr id="10"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pic>
        <p:nvPicPr>
          <p:cNvPr id="11" name="Image 10" descr="CALEM-SA-logo 2.jpg"/>
          <p:cNvPicPr>
            <a:picLocks noChangeAspect="1"/>
          </p:cNvPicPr>
          <p:nvPr/>
        </p:nvPicPr>
        <p:blipFill>
          <a:blip r:embed="rId5" cstate="print"/>
          <a:stretch>
            <a:fillRect/>
          </a:stretch>
        </p:blipFill>
        <p:spPr>
          <a:xfrm>
            <a:off x="8316312" y="404748"/>
            <a:ext cx="624670" cy="52978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4"/>
          <p:cNvSpPr>
            <a:spLocks noGrp="1"/>
          </p:cNvSpPr>
          <p:nvPr>
            <p:ph type="sldNum" sz="quarter" idx="12"/>
          </p:nvPr>
        </p:nvSpPr>
        <p:spPr/>
        <p:txBody>
          <a:bodyPr/>
          <a:lstStyle/>
          <a:p>
            <a:fld id="{CE71CD15-EB84-40F5-B8CD-0D16F3A6198A}" type="slidenum">
              <a:rPr lang="fr-FR" altLang="zh-CN"/>
              <a:pPr/>
              <a:t>46</a:t>
            </a:fld>
            <a:endParaRPr lang="fr-FR" altLang="zh-CN" sz="1800">
              <a:solidFill>
                <a:schemeClr val="tx1"/>
              </a:solidFill>
            </a:endParaRPr>
          </a:p>
        </p:txBody>
      </p:sp>
      <p:pic>
        <p:nvPicPr>
          <p:cNvPr id="36866"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36867"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fld id="{B3488A26-8542-4EA5-B542-BC11DCEE7890}" type="slidenum">
              <a:rPr lang="fr-FR" altLang="zh-CN"/>
              <a:pPr/>
              <a:t>46</a:t>
            </a:fld>
            <a:endParaRPr lang="fr-FR" altLang="zh-CN"/>
          </a:p>
        </p:txBody>
      </p:sp>
      <p:sp>
        <p:nvSpPr>
          <p:cNvPr id="36868" name="Sous-titre 2"/>
          <p:cNvSpPr>
            <a:spLocks noChangeArrowheads="1"/>
          </p:cNvSpPr>
          <p:nvPr/>
        </p:nvSpPr>
        <p:spPr bwMode="auto">
          <a:xfrm>
            <a:off x="2857500" y="2500313"/>
            <a:ext cx="5000625" cy="4000500"/>
          </a:xfrm>
          <a:prstGeom prst="rect">
            <a:avLst/>
          </a:prstGeom>
          <a:noFill/>
          <a:ln w="9525" cmpd="sng">
            <a:noFill/>
            <a:miter lim="800000"/>
            <a:headEnd/>
            <a:tailEnd/>
          </a:ln>
        </p:spPr>
        <p:txBody>
          <a:bodyPr/>
          <a:lstStyle/>
          <a:p>
            <a:pPr marL="273050" indent="-273050" algn="ctr">
              <a:spcBef>
                <a:spcPts val="600"/>
              </a:spcBef>
              <a:buClr>
                <a:schemeClr val="tx2"/>
              </a:buClr>
              <a:buSzPct val="73000"/>
            </a:pPr>
            <a:endParaRPr lang="fr-FR" altLang="en-US" sz="2400">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pPr>
            <a:r>
              <a:rPr lang="en-US">
                <a:solidFill>
                  <a:srgbClr val="000000"/>
                </a:solidFill>
                <a:latin typeface="Book Antiqua" pitchFamily="18" charset="0"/>
                <a:sym typeface="Book Antiqua" pitchFamily="18" charset="0"/>
              </a:rPr>
              <a:t>We shall insist on “</a:t>
            </a:r>
            <a:r>
              <a:rPr lang="en-US" i="1">
                <a:solidFill>
                  <a:srgbClr val="000000"/>
                </a:solidFill>
                <a:latin typeface="Book Antiqua" pitchFamily="18" charset="0"/>
                <a:sym typeface="Book Antiqua" pitchFamily="18" charset="0"/>
              </a:rPr>
              <a:t>Rahma</a:t>
            </a:r>
            <a:r>
              <a:rPr lang="en-US">
                <a:solidFill>
                  <a:srgbClr val="000000"/>
                </a:solidFill>
                <a:latin typeface="Book Antiqua" pitchFamily="18" charset="0"/>
                <a:sym typeface="Book Antiqua" pitchFamily="18" charset="0"/>
              </a:rPr>
              <a:t>”, an entire surat dedicated to empathy</a:t>
            </a:r>
            <a:endParaRPr lang="fr-FR" altLang="en-US">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pPr>
            <a:endParaRPr lang="fr-FR" altLang="en-US">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pPr>
            <a:r>
              <a:rPr lang="en-US">
                <a:solidFill>
                  <a:srgbClr val="000000"/>
                </a:solidFill>
                <a:latin typeface="Book Antiqua" pitchFamily="18" charset="0"/>
                <a:sym typeface="Book Antiqua" pitchFamily="18" charset="0"/>
              </a:rPr>
              <a:t>The executioner </a:t>
            </a:r>
            <a:r>
              <a:rPr lang="en-US" i="1">
                <a:solidFill>
                  <a:srgbClr val="000000"/>
                </a:solidFill>
                <a:latin typeface="Book Antiqua" pitchFamily="18" charset="0"/>
                <a:sym typeface="Book Antiqua" pitchFamily="18" charset="0"/>
              </a:rPr>
              <a:t>need</a:t>
            </a:r>
            <a:r>
              <a:rPr lang="en-US">
                <a:solidFill>
                  <a:srgbClr val="000000"/>
                </a:solidFill>
                <a:latin typeface="Book Antiqua" pitchFamily="18" charset="0"/>
                <a:sym typeface="Book Antiqua" pitchFamily="18" charset="0"/>
              </a:rPr>
              <a:t> infrahumanization to violate the victim’s human dignity</a:t>
            </a:r>
            <a:endParaRPr lang="fr-FR" altLang="en-US">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pPr>
            <a:endParaRPr lang="fr-FR" altLang="en-US" sz="2000">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pPr>
            <a:r>
              <a:rPr lang="en-US">
                <a:solidFill>
                  <a:srgbClr val="000000"/>
                </a:solidFill>
                <a:latin typeface="Book Antiqua" pitchFamily="18" charset="0"/>
                <a:sym typeface="Book Antiqua" pitchFamily="18" charset="0"/>
              </a:rPr>
              <a:t>Infrahumanization makes the victim suffering, </a:t>
            </a:r>
            <a:r>
              <a:rPr lang="en-US" b="1">
                <a:solidFill>
                  <a:srgbClr val="000000"/>
                </a:solidFill>
                <a:latin typeface="Book Antiqua" pitchFamily="18" charset="0"/>
                <a:sym typeface="Book Antiqua" pitchFamily="18" charset="0"/>
              </a:rPr>
              <a:t>it certainly </a:t>
            </a:r>
            <a:r>
              <a:rPr lang="en-US" b="1" i="1">
                <a:solidFill>
                  <a:srgbClr val="000000"/>
                </a:solidFill>
                <a:latin typeface="Book Antiqua" pitchFamily="18" charset="0"/>
                <a:sym typeface="Book Antiqua" pitchFamily="18" charset="0"/>
              </a:rPr>
              <a:t>alienates</a:t>
            </a:r>
            <a:r>
              <a:rPr lang="en-US" b="1">
                <a:solidFill>
                  <a:srgbClr val="000000"/>
                </a:solidFill>
                <a:latin typeface="Book Antiqua" pitchFamily="18" charset="0"/>
                <a:sym typeface="Book Antiqua" pitchFamily="18" charset="0"/>
              </a:rPr>
              <a:t> the executioner</a:t>
            </a:r>
            <a:endParaRPr lang="fr-FR" altLang="en-US" b="1">
              <a:solidFill>
                <a:srgbClr val="000000"/>
              </a:solidFill>
              <a:latin typeface="Book Antiqua" pitchFamily="18" charset="0"/>
              <a:sym typeface="Book Antiqua" pitchFamily="18" charset="0"/>
            </a:endParaRPr>
          </a:p>
          <a:p>
            <a:pPr marL="273050" indent="-273050" algn="just">
              <a:spcBef>
                <a:spcPts val="600"/>
              </a:spcBef>
              <a:buClr>
                <a:schemeClr val="tx2"/>
              </a:buClr>
              <a:buSzPct val="73000"/>
            </a:pPr>
            <a:endParaRPr lang="fr-FR" altLang="en-US" sz="1200">
              <a:solidFill>
                <a:srgbClr val="000000"/>
              </a:solidFill>
              <a:latin typeface="Book Antiqua" pitchFamily="18" charset="0"/>
              <a:sym typeface="Book Antiqua" pitchFamily="18" charset="0"/>
            </a:endParaRPr>
          </a:p>
          <a:p>
            <a:pPr marL="273050" indent="-273050" algn="ctr">
              <a:spcBef>
                <a:spcPts val="600"/>
              </a:spcBef>
              <a:buClr>
                <a:schemeClr val="tx2"/>
              </a:buClr>
              <a:buSzPct val="73000"/>
            </a:pPr>
            <a:endParaRPr lang="fr-FR" altLang="en-US" sz="2800">
              <a:solidFill>
                <a:srgbClr val="000000"/>
              </a:solidFill>
              <a:latin typeface="Book Antiqua" pitchFamily="18" charset="0"/>
              <a:sym typeface="Book Antiqua" pitchFamily="18" charset="0"/>
            </a:endParaRPr>
          </a:p>
        </p:txBody>
      </p:sp>
      <p:sp>
        <p:nvSpPr>
          <p:cNvPr id="36869" name="Titre 1"/>
          <p:cNvSpPr>
            <a:spLocks noGrp="1" noChangeArrowheads="1"/>
          </p:cNvSpPr>
          <p:nvPr>
            <p:ph type="title" idx="4294967295"/>
          </p:nvPr>
        </p:nvSpPr>
        <p:spPr>
          <a:xfrm>
            <a:off x="323850" y="188913"/>
            <a:ext cx="7239000" cy="642937"/>
          </a:xfrm>
          <a:ln/>
        </p:spPr>
        <p:txBody>
          <a:bodyPr/>
          <a:lstStyle/>
          <a:p>
            <a:pPr eaLnBrk="1" hangingPunct="1"/>
            <a:r>
              <a:rPr lang="fr-FR" altLang="zh-CN" sz="3200" dirty="0">
                <a:solidFill>
                  <a:schemeClr val="accent1"/>
                </a:solidFill>
              </a:rPr>
              <a:t>Our  </a:t>
            </a:r>
            <a:r>
              <a:rPr lang="fr-FR" altLang="zh-CN" sz="3200" dirty="0" err="1">
                <a:solidFill>
                  <a:schemeClr val="accent1"/>
                </a:solidFill>
              </a:rPr>
              <a:t>truth</a:t>
            </a:r>
            <a:endParaRPr lang="fr-FR" altLang="zh-CN" sz="3200" dirty="0">
              <a:solidFill>
                <a:schemeClr val="accent1"/>
              </a:solidFill>
            </a:endParaRPr>
          </a:p>
        </p:txBody>
      </p:sp>
      <p:pic>
        <p:nvPicPr>
          <p:cNvPr id="36870" name="Image 10" descr="averroes.jpg"/>
          <p:cNvPicPr>
            <a:picLocks noChangeAspect="1" noChangeArrowheads="1"/>
          </p:cNvPicPr>
          <p:nvPr/>
        </p:nvPicPr>
        <p:blipFill>
          <a:blip r:embed="rId4" cstate="print"/>
          <a:srcRect/>
          <a:stretch>
            <a:fillRect/>
          </a:stretch>
        </p:blipFill>
        <p:spPr bwMode="auto">
          <a:xfrm>
            <a:off x="357188" y="3071813"/>
            <a:ext cx="2335212" cy="2357437"/>
          </a:xfrm>
          <a:prstGeom prst="rect">
            <a:avLst/>
          </a:prstGeom>
          <a:noFill/>
          <a:ln w="9525" cmpd="sng">
            <a:noFill/>
            <a:bevel/>
            <a:headEnd/>
            <a:tailEnd/>
          </a:ln>
        </p:spPr>
      </p:pic>
      <p:pic>
        <p:nvPicPr>
          <p:cNvPr id="10" name="Image 9" descr="CALEM-SA-logo 2.jpg"/>
          <p:cNvPicPr>
            <a:picLocks noChangeAspect="1"/>
          </p:cNvPicPr>
          <p:nvPr/>
        </p:nvPicPr>
        <p:blipFill>
          <a:blip r:embed="rId5" cstate="print"/>
          <a:stretch>
            <a:fillRect/>
          </a:stretch>
        </p:blipFill>
        <p:spPr>
          <a:xfrm>
            <a:off x="8316312" y="404748"/>
            <a:ext cx="624670" cy="529784"/>
          </a:xfrm>
          <a:prstGeom prst="rect">
            <a:avLst/>
          </a:prstGeom>
        </p:spPr>
      </p:pic>
      <p:sp>
        <p:nvSpPr>
          <p:cNvPr id="11"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4"/>
          <p:cNvSpPr>
            <a:spLocks noGrp="1"/>
          </p:cNvSpPr>
          <p:nvPr>
            <p:ph type="sldNum" sz="quarter" idx="12"/>
          </p:nvPr>
        </p:nvSpPr>
        <p:spPr/>
        <p:txBody>
          <a:bodyPr/>
          <a:lstStyle/>
          <a:p>
            <a:fld id="{A34D4085-B4BA-4ADA-90B6-AB34B1643864}" type="slidenum">
              <a:rPr lang="fr-FR" altLang="zh-CN"/>
              <a:pPr/>
              <a:t>47</a:t>
            </a:fld>
            <a:endParaRPr lang="fr-FR" altLang="zh-CN" sz="1800">
              <a:solidFill>
                <a:schemeClr val="tx1"/>
              </a:solidFill>
            </a:endParaRPr>
          </a:p>
        </p:txBody>
      </p:sp>
      <p:pic>
        <p:nvPicPr>
          <p:cNvPr id="38914" name="Picture 3"/>
          <p:cNvPicPr>
            <a:picLocks noChangeAspect="1" noChangeArrowheads="1"/>
          </p:cNvPicPr>
          <p:nvPr/>
        </p:nvPicPr>
        <p:blipFill>
          <a:blip r:embed="rId3" cstate="print"/>
          <a:srcRect/>
          <a:stretch>
            <a:fillRect/>
          </a:stretch>
        </p:blipFill>
        <p:spPr bwMode="auto">
          <a:xfrm>
            <a:off x="0" y="0"/>
            <a:ext cx="8172450" cy="1254125"/>
          </a:xfrm>
          <a:prstGeom prst="rect">
            <a:avLst/>
          </a:prstGeom>
          <a:noFill/>
          <a:ln w="19050" cap="sq" cmpd="sng">
            <a:solidFill>
              <a:srgbClr val="000000"/>
            </a:solidFill>
            <a:miter lim="800000"/>
            <a:headEnd/>
            <a:tailEnd/>
          </a:ln>
        </p:spPr>
      </p:pic>
      <p:sp>
        <p:nvSpPr>
          <p:cNvPr id="38915" name="Titre 1"/>
          <p:cNvSpPr>
            <a:spLocks noGrp="1" noChangeArrowheads="1"/>
          </p:cNvSpPr>
          <p:nvPr>
            <p:ph type="title" idx="4294967295"/>
          </p:nvPr>
        </p:nvSpPr>
        <p:spPr>
          <a:xfrm>
            <a:off x="250825" y="0"/>
            <a:ext cx="7239000" cy="642938"/>
          </a:xfrm>
          <a:ln/>
        </p:spPr>
        <p:txBody>
          <a:bodyPr/>
          <a:lstStyle/>
          <a:p>
            <a:pPr eaLnBrk="1" hangingPunct="1"/>
            <a:r>
              <a:rPr lang="fr-FR" altLang="zh-CN" sz="2800" dirty="0">
                <a:solidFill>
                  <a:schemeClr val="accent1"/>
                </a:solidFill>
              </a:rPr>
              <a:t>Instaure  a  </a:t>
            </a:r>
            <a:r>
              <a:rPr lang="fr-FR" altLang="zh-CN" sz="2800" dirty="0" err="1">
                <a:solidFill>
                  <a:schemeClr val="accent1"/>
                </a:solidFill>
              </a:rPr>
              <a:t>peacefull</a:t>
            </a:r>
            <a:r>
              <a:rPr lang="fr-FR" altLang="zh-CN" sz="2800" dirty="0">
                <a:solidFill>
                  <a:schemeClr val="accent1"/>
                </a:solidFill>
              </a:rPr>
              <a:t>  dialogue</a:t>
            </a:r>
          </a:p>
        </p:txBody>
      </p:sp>
      <p:sp>
        <p:nvSpPr>
          <p:cNvPr id="38916" name="Espace réservé du numéro de diapositive 5"/>
          <p:cNvSpPr>
            <a:spLocks noGrp="1" noChangeArrowheads="1"/>
          </p:cNvSpPr>
          <p:nvPr/>
        </p:nvSpPr>
        <p:spPr bwMode="auto">
          <a:xfrm>
            <a:off x="6251575" y="6556375"/>
            <a:ext cx="588963" cy="228600"/>
          </a:xfrm>
          <a:prstGeom prst="rect">
            <a:avLst/>
          </a:prstGeom>
          <a:noFill/>
          <a:ln>
            <a:noFill/>
          </a:ln>
        </p:spPr>
        <p:txBody>
          <a:bodyPr/>
          <a:lstStyle/>
          <a:p>
            <a:fld id="{70FCEA40-5BF9-4847-92E1-542AEEFB4A9D}" type="slidenum">
              <a:rPr lang="fr-FR" altLang="zh-CN"/>
              <a:pPr/>
              <a:t>47</a:t>
            </a:fld>
            <a:endParaRPr lang="fr-FR" altLang="zh-CN"/>
          </a:p>
        </p:txBody>
      </p:sp>
      <p:sp>
        <p:nvSpPr>
          <p:cNvPr id="38917" name="Sous-titre 2"/>
          <p:cNvSpPr>
            <a:spLocks noChangeArrowheads="1"/>
          </p:cNvSpPr>
          <p:nvPr/>
        </p:nvSpPr>
        <p:spPr bwMode="auto">
          <a:xfrm>
            <a:off x="3071813" y="2071688"/>
            <a:ext cx="4857750" cy="4000500"/>
          </a:xfrm>
          <a:prstGeom prst="rect">
            <a:avLst/>
          </a:prstGeom>
          <a:noFill/>
          <a:ln w="9525" cmpd="sng">
            <a:noFill/>
            <a:miter lim="800000"/>
            <a:headEnd/>
            <a:tailEnd/>
          </a:ln>
        </p:spPr>
        <p:txBody>
          <a:bodyPr/>
          <a:lstStyle/>
          <a:p>
            <a:pPr marL="273050" indent="-273050" algn="just">
              <a:spcBef>
                <a:spcPts val="600"/>
              </a:spcBef>
              <a:buClr>
                <a:schemeClr val="tx2"/>
              </a:buClr>
              <a:buSzPct val="73000"/>
            </a:pPr>
            <a:r>
              <a:rPr lang="en-US" sz="1600">
                <a:solidFill>
                  <a:srgbClr val="000000"/>
                </a:solidFill>
                <a:latin typeface="Lucida Sans" pitchFamily="34" charset="0"/>
                <a:sym typeface="Lucida Sans" pitchFamily="34" charset="0"/>
              </a:rPr>
              <a:t>Peaceful dialogue to educate, purify ourselves, others representation</a:t>
            </a:r>
            <a:endParaRPr lang="fr-FR" altLang="en-US" sz="16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endParaRPr lang="fr-FR" altLang="en-US" sz="16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r>
              <a:rPr lang="en-US" sz="1600">
                <a:solidFill>
                  <a:srgbClr val="000000"/>
                </a:solidFill>
                <a:latin typeface="Lucida Sans" pitchFamily="34" charset="0"/>
                <a:sym typeface="Lucida Sans" pitchFamily="34" charset="0"/>
              </a:rPr>
              <a:t>Continue pointing at stigma, &amp; discrimination, fight prejudices</a:t>
            </a:r>
            <a:endParaRPr lang="fr-FR" altLang="en-US" sz="16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endParaRPr lang="fr-FR" altLang="en-US" sz="16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r>
              <a:rPr lang="en-US" sz="1600">
                <a:solidFill>
                  <a:srgbClr val="000000"/>
                </a:solidFill>
                <a:ea typeface="Book Antiqua" pitchFamily="18" charset="0"/>
                <a:cs typeface="Book Antiqua" pitchFamily="18" charset="0"/>
              </a:rPr>
              <a:t>18</a:t>
            </a:r>
            <a:r>
              <a:rPr lang="en-US" sz="1600" baseline="30000">
                <a:solidFill>
                  <a:srgbClr val="000000"/>
                </a:solidFill>
                <a:ea typeface="Book Antiqua" pitchFamily="18" charset="0"/>
                <a:cs typeface="Book Antiqua" pitchFamily="18" charset="0"/>
              </a:rPr>
              <a:t>th</a:t>
            </a:r>
            <a:r>
              <a:rPr lang="en-US" sz="1600">
                <a:solidFill>
                  <a:srgbClr val="000000"/>
                </a:solidFill>
                <a:ea typeface="Book Antiqua" pitchFamily="18" charset="0"/>
                <a:cs typeface="Book Antiqua" pitchFamily="18" charset="0"/>
              </a:rPr>
              <a:t> century European doctors were wrong, direct - indirect violence</a:t>
            </a:r>
            <a:endParaRPr lang="fr-FR" altLang="en-US" sz="1600">
              <a:solidFill>
                <a:srgbClr val="000000"/>
              </a:solidFill>
              <a:ea typeface="Book Antiqua" pitchFamily="18" charset="0"/>
              <a:cs typeface="Book Antiqua" pitchFamily="18" charset="0"/>
            </a:endParaRPr>
          </a:p>
          <a:p>
            <a:pPr marL="273050" indent="-273050" algn="just">
              <a:spcBef>
                <a:spcPts val="600"/>
              </a:spcBef>
              <a:buClr>
                <a:schemeClr val="tx2"/>
              </a:buClr>
              <a:buSzPct val="73000"/>
            </a:pPr>
            <a:endParaRPr lang="fr-FR" altLang="en-US" sz="1600">
              <a:solidFill>
                <a:srgbClr val="000000"/>
              </a:solidFill>
              <a:ea typeface="Book Antiqua" pitchFamily="18" charset="0"/>
              <a:cs typeface="Book Antiqua" pitchFamily="18" charset="0"/>
            </a:endParaRPr>
          </a:p>
          <a:p>
            <a:pPr marL="273050" indent="-273050" algn="just">
              <a:spcBef>
                <a:spcPts val="600"/>
              </a:spcBef>
              <a:buClr>
                <a:schemeClr val="tx2"/>
              </a:buClr>
              <a:buSzPct val="73000"/>
            </a:pPr>
            <a:r>
              <a:rPr lang="en-US" sz="1600" b="1">
                <a:solidFill>
                  <a:srgbClr val="000000"/>
                </a:solidFill>
                <a:ea typeface="Book Antiqua" pitchFamily="18" charset="0"/>
                <a:cs typeface="Book Antiqua" pitchFamily="18" charset="0"/>
              </a:rPr>
              <a:t>Neither  Islam  nor  LGBT  have anything  to  win  from  direct nor indirect violence of infrahumanization , dehumanization !</a:t>
            </a:r>
            <a:endParaRPr lang="fr-FR" altLang="en-US" sz="1600" b="1">
              <a:solidFill>
                <a:srgbClr val="000000"/>
              </a:solidFill>
              <a:ea typeface="Book Antiqua" pitchFamily="18" charset="0"/>
              <a:cs typeface="Book Antiqua" pitchFamily="18" charset="0"/>
            </a:endParaRPr>
          </a:p>
          <a:p>
            <a:pPr marL="273050" indent="-273050" algn="just">
              <a:spcBef>
                <a:spcPts val="600"/>
              </a:spcBef>
              <a:buClr>
                <a:schemeClr val="tx2"/>
              </a:buClr>
              <a:buSzPct val="73000"/>
            </a:pPr>
            <a:endParaRPr lang="fr-FR" altLang="en-US" sz="20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endParaRPr lang="fr-FR" altLang="en-US" sz="20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endParaRPr lang="fr-FR" altLang="en-US" sz="20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endParaRPr lang="fr-FR" altLang="en-US" sz="2000">
              <a:solidFill>
                <a:srgbClr val="000000"/>
              </a:solidFill>
              <a:latin typeface="Lucida Sans" pitchFamily="34" charset="0"/>
              <a:sym typeface="Lucida Sans" pitchFamily="34" charset="0"/>
            </a:endParaRPr>
          </a:p>
          <a:p>
            <a:pPr marL="273050" indent="-273050" algn="just">
              <a:spcBef>
                <a:spcPts val="600"/>
              </a:spcBef>
              <a:buClr>
                <a:schemeClr val="tx2"/>
              </a:buClr>
              <a:buSzPct val="73000"/>
            </a:pPr>
            <a:endParaRPr lang="fr-FR" altLang="en-US" sz="2000">
              <a:solidFill>
                <a:srgbClr val="000000"/>
              </a:solidFill>
              <a:latin typeface="Lucida Sans" pitchFamily="34" charset="0"/>
              <a:sym typeface="Book Antiqua" pitchFamily="18" charset="0"/>
            </a:endParaRPr>
          </a:p>
          <a:p>
            <a:pPr marL="273050" indent="-273050" algn="just">
              <a:spcBef>
                <a:spcPts val="600"/>
              </a:spcBef>
              <a:buClr>
                <a:schemeClr val="tx2"/>
              </a:buClr>
              <a:buSzPct val="73000"/>
            </a:pPr>
            <a:endParaRPr lang="fr-FR" altLang="en-US">
              <a:solidFill>
                <a:srgbClr val="000000"/>
              </a:solidFill>
              <a:latin typeface="Lucida Sans" pitchFamily="34" charset="0"/>
              <a:sym typeface="Book Antiqua" pitchFamily="18" charset="0"/>
            </a:endParaRPr>
          </a:p>
        </p:txBody>
      </p:sp>
      <p:pic>
        <p:nvPicPr>
          <p:cNvPr id="38918" name="Image 13" descr="bouche_bee.bmp"/>
          <p:cNvPicPr>
            <a:picLocks noChangeAspect="1" noChangeArrowheads="1"/>
          </p:cNvPicPr>
          <p:nvPr/>
        </p:nvPicPr>
        <p:blipFill>
          <a:blip r:embed="rId4" cstate="print"/>
          <a:srcRect/>
          <a:stretch>
            <a:fillRect/>
          </a:stretch>
        </p:blipFill>
        <p:spPr bwMode="auto">
          <a:xfrm>
            <a:off x="357188" y="2214563"/>
            <a:ext cx="2214562" cy="2928937"/>
          </a:xfrm>
          <a:prstGeom prst="rect">
            <a:avLst/>
          </a:prstGeom>
          <a:noFill/>
          <a:ln w="9525" cmpd="sng">
            <a:noFill/>
            <a:bevel/>
            <a:headEnd/>
            <a:tailEnd/>
          </a:ln>
        </p:spPr>
      </p:pic>
      <p:sp>
        <p:nvSpPr>
          <p:cNvPr id="38919" name="Sous-titre 2"/>
          <p:cNvSpPr>
            <a:spLocks noChangeArrowheads="1"/>
          </p:cNvSpPr>
          <p:nvPr/>
        </p:nvSpPr>
        <p:spPr bwMode="auto">
          <a:xfrm>
            <a:off x="500063" y="5500688"/>
            <a:ext cx="7286625" cy="1071562"/>
          </a:xfrm>
          <a:prstGeom prst="rect">
            <a:avLst/>
          </a:prstGeom>
          <a:noFill/>
          <a:ln w="9525" cmpd="sng">
            <a:noFill/>
            <a:miter lim="800000"/>
            <a:headEnd/>
            <a:tailEnd/>
          </a:ln>
        </p:spPr>
        <p:txBody>
          <a:bodyPr/>
          <a:lstStyle/>
          <a:p>
            <a:pPr marL="273050" indent="-273050"/>
            <a:r>
              <a:rPr lang="en-US" sz="900" dirty="0" smtClean="0">
                <a:solidFill>
                  <a:srgbClr val="000000"/>
                </a:solidFill>
                <a:ea typeface="Book Antiqua" pitchFamily="18" charset="0"/>
                <a:cs typeface="Book Antiqua" pitchFamily="18" charset="0"/>
              </a:rPr>
              <a:t>[</a:t>
            </a:r>
            <a:r>
              <a:rPr lang="en-US" sz="900" dirty="0">
                <a:solidFill>
                  <a:srgbClr val="000000"/>
                </a:solidFill>
                <a:ea typeface="Book Antiqua" pitchFamily="18" charset="0"/>
                <a:cs typeface="Book Antiqua" pitchFamily="18" charset="0"/>
              </a:rPr>
              <a:t>2] http://www.kinseyinstitute.org/ </a:t>
            </a:r>
            <a:endParaRPr lang="fr-FR" altLang="en-US" sz="900" dirty="0">
              <a:solidFill>
                <a:srgbClr val="000000"/>
              </a:solidFill>
              <a:ea typeface="Book Antiqua" pitchFamily="18" charset="0"/>
              <a:cs typeface="Book Antiqua" pitchFamily="18" charset="0"/>
            </a:endParaRPr>
          </a:p>
          <a:p>
            <a:pPr marL="273050" indent="-273050"/>
            <a:endParaRPr lang="fr-FR" altLang="en-US" sz="900" dirty="0">
              <a:solidFill>
                <a:srgbClr val="000000"/>
              </a:solidFill>
              <a:ea typeface="Book Antiqua" pitchFamily="18" charset="0"/>
              <a:cs typeface="Book Antiqua" pitchFamily="18" charset="0"/>
            </a:endParaRPr>
          </a:p>
          <a:p>
            <a:pPr marL="273050" indent="-273050"/>
            <a:r>
              <a:rPr lang="en-US" sz="900" dirty="0">
                <a:solidFill>
                  <a:srgbClr val="000000"/>
                </a:solidFill>
                <a:ea typeface="Book Antiqua" pitchFamily="18" charset="0"/>
                <a:cs typeface="Book Antiqua" pitchFamily="18" charset="0"/>
              </a:rPr>
              <a:t>[3] American Psychiatric Association - </a:t>
            </a:r>
            <a:r>
              <a:rPr lang="en-US" sz="900" i="1" dirty="0">
                <a:solidFill>
                  <a:srgbClr val="000000"/>
                </a:solidFill>
                <a:ea typeface="Book Antiqua" pitchFamily="18" charset="0"/>
                <a:cs typeface="Book Antiqua" pitchFamily="18" charset="0"/>
              </a:rPr>
              <a:t>DSMIV: Diagnostic and Statistical Manual </a:t>
            </a:r>
            <a:r>
              <a:rPr lang="en-US" sz="900" dirty="0">
                <a:solidFill>
                  <a:srgbClr val="000000"/>
                </a:solidFill>
                <a:ea typeface="Book Antiqua" pitchFamily="18" charset="0"/>
                <a:cs typeface="Book Antiqua" pitchFamily="18" charset="0"/>
              </a:rPr>
              <a:t>:</a:t>
            </a:r>
            <a:r>
              <a:rPr lang="en-US" sz="900" i="1" dirty="0">
                <a:solidFill>
                  <a:srgbClr val="000000"/>
                </a:solidFill>
                <a:ea typeface="Book Antiqua" pitchFamily="18" charset="0"/>
                <a:cs typeface="Book Antiqua" pitchFamily="18" charset="0"/>
              </a:rPr>
              <a:t> </a:t>
            </a:r>
            <a:r>
              <a:rPr lang="en-US" sz="900" u="sng" dirty="0">
                <a:solidFill>
                  <a:srgbClr val="000000"/>
                </a:solidFill>
                <a:ea typeface="Book Antiqua" pitchFamily="18" charset="0"/>
                <a:cs typeface="Book Antiqua" pitchFamily="18" charset="0"/>
                <a:hlinkClick r:id="rId5"/>
              </a:rPr>
              <a:t>http://www.psych.org/mainmenu/research/dsmiv/dsmivtr.aspx</a:t>
            </a:r>
            <a:r>
              <a:rPr lang="en-US" sz="900" dirty="0">
                <a:solidFill>
                  <a:srgbClr val="000000"/>
                </a:solidFill>
                <a:ea typeface="Book Antiqua" pitchFamily="18" charset="0"/>
                <a:cs typeface="Book Antiqua" pitchFamily="18" charset="0"/>
              </a:rPr>
              <a:t> </a:t>
            </a:r>
            <a:endParaRPr lang="fr-FR" altLang="en-US" sz="900" dirty="0">
              <a:solidFill>
                <a:srgbClr val="000000"/>
              </a:solidFill>
              <a:ea typeface="Book Antiqua" pitchFamily="18" charset="0"/>
              <a:cs typeface="Book Antiqua" pitchFamily="18" charset="0"/>
            </a:endParaRPr>
          </a:p>
          <a:p>
            <a:pPr marL="273050" indent="-273050"/>
            <a:endParaRPr lang="fr-FR" altLang="en-US" sz="900" dirty="0">
              <a:solidFill>
                <a:srgbClr val="000000"/>
              </a:solidFill>
              <a:ea typeface="Book Antiqua" pitchFamily="18" charset="0"/>
              <a:cs typeface="Book Antiqua" pitchFamily="18" charset="0"/>
            </a:endParaRPr>
          </a:p>
          <a:p>
            <a:pPr marL="273050" indent="-273050">
              <a:spcBef>
                <a:spcPct val="30000"/>
              </a:spcBef>
            </a:pPr>
            <a:r>
              <a:rPr lang="en-US" sz="900" dirty="0">
                <a:solidFill>
                  <a:srgbClr val="000000"/>
                </a:solidFill>
                <a:ea typeface="Book Antiqua" pitchFamily="18" charset="0"/>
                <a:cs typeface="Book Antiqua" pitchFamily="18" charset="0"/>
              </a:rPr>
              <a:t>[4] Amnesty international report : </a:t>
            </a:r>
            <a:r>
              <a:rPr lang="en-US" sz="900" u="sng" dirty="0">
                <a:solidFill>
                  <a:srgbClr val="000000"/>
                </a:solidFill>
                <a:ea typeface="Book Antiqua" pitchFamily="18" charset="0"/>
                <a:cs typeface="Book Antiqua" pitchFamily="18" charset="0"/>
                <a:hlinkClick r:id="rId6"/>
              </a:rPr>
              <a:t>http://www.amnesty.org/en/library/asset/POL30/003/2008/en/d77ce647-4cd3-11dd-bca2-bb9d43f3e059/pol300032008eng.pdf</a:t>
            </a:r>
            <a:endParaRPr lang="en-US" sz="900" u="sng" dirty="0">
              <a:solidFill>
                <a:srgbClr val="000000"/>
              </a:solidFill>
              <a:ea typeface="Book Antiqua" pitchFamily="18" charset="0"/>
              <a:cs typeface="Book Antiqua" pitchFamily="18" charset="0"/>
            </a:endParaRPr>
          </a:p>
          <a:p>
            <a:pPr marL="273050" indent="-273050">
              <a:spcBef>
                <a:spcPts val="600"/>
              </a:spcBef>
              <a:buClr>
                <a:schemeClr val="tx2"/>
              </a:buClr>
              <a:buSzPct val="73000"/>
            </a:pPr>
            <a:endParaRPr lang="fr-FR" altLang="en-US" sz="400" dirty="0">
              <a:solidFill>
                <a:srgbClr val="000000"/>
              </a:solidFill>
              <a:ea typeface="Book Antiqua" pitchFamily="18" charset="0"/>
              <a:cs typeface="Book Antiqua" pitchFamily="18" charset="0"/>
            </a:endParaRPr>
          </a:p>
          <a:p>
            <a:pPr marL="273050" indent="-273050" algn="r">
              <a:spcBef>
                <a:spcPts val="600"/>
              </a:spcBef>
              <a:buClr>
                <a:schemeClr val="tx2"/>
              </a:buClr>
              <a:buSzPct val="73000"/>
            </a:pPr>
            <a:endParaRPr lang="fr-FR" altLang="en-US" dirty="0">
              <a:solidFill>
                <a:srgbClr val="000000"/>
              </a:solidFill>
              <a:latin typeface="Lucida Sans" pitchFamily="34" charset="0"/>
              <a:sym typeface="Book Antiqua" pitchFamily="18" charset="0"/>
            </a:endParaRPr>
          </a:p>
        </p:txBody>
      </p:sp>
      <p:pic>
        <p:nvPicPr>
          <p:cNvPr id="11" name="Image 10" descr="CALEM-SA-logo 2.jpg"/>
          <p:cNvPicPr>
            <a:picLocks noChangeAspect="1"/>
          </p:cNvPicPr>
          <p:nvPr/>
        </p:nvPicPr>
        <p:blipFill>
          <a:blip r:embed="rId7" cstate="print"/>
          <a:stretch>
            <a:fillRect/>
          </a:stretch>
        </p:blipFill>
        <p:spPr>
          <a:xfrm>
            <a:off x="8316312" y="404748"/>
            <a:ext cx="624670" cy="529784"/>
          </a:xfrm>
          <a:prstGeom prst="rect">
            <a:avLst/>
          </a:prstGeom>
        </p:spPr>
      </p:pic>
      <p:sp>
        <p:nvSpPr>
          <p:cNvPr id="12"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BB28F3C4-E0FA-4069-85D4-CAC7C41F1E2E}" type="slidenum">
              <a:rPr lang="fr-FR" altLang="zh-CN"/>
              <a:pPr/>
              <a:t>48</a:t>
            </a:fld>
            <a:endParaRPr lang="fr-FR" altLang="zh-CN" dirty="0"/>
          </a:p>
        </p:txBody>
      </p:sp>
      <p:sp>
        <p:nvSpPr>
          <p:cNvPr id="8" name="Titre 6"/>
          <p:cNvSpPr>
            <a:spLocks noGrp="1" noChangeArrowheads="1"/>
          </p:cNvSpPr>
          <p:nvPr>
            <p:ph type="title" idx="4294967295"/>
          </p:nvPr>
        </p:nvSpPr>
        <p:spPr>
          <a:xfrm>
            <a:off x="457200" y="320675"/>
            <a:ext cx="7239000" cy="660121"/>
          </a:xfrm>
          <a:ln/>
        </p:spPr>
        <p:txBody>
          <a:bodyPr/>
          <a:lstStyle/>
          <a:p>
            <a:pPr algn="ctr"/>
            <a:r>
              <a:rPr lang="fr-FR" altLang="zh-CN" sz="3200" dirty="0" smtClean="0">
                <a:solidFill>
                  <a:schemeClr val="accent1">
                    <a:lumMod val="50000"/>
                  </a:schemeClr>
                </a:solidFill>
              </a:rPr>
              <a:t>7. GIN – Global </a:t>
            </a:r>
            <a:r>
              <a:rPr lang="fr-FR" altLang="zh-CN" sz="3200" dirty="0" err="1" smtClean="0">
                <a:solidFill>
                  <a:schemeClr val="accent1">
                    <a:lumMod val="50000"/>
                  </a:schemeClr>
                </a:solidFill>
              </a:rPr>
              <a:t>Interfaith</a:t>
            </a:r>
            <a:r>
              <a:rPr lang="fr-FR" altLang="zh-CN" sz="3200" dirty="0" smtClean="0">
                <a:solidFill>
                  <a:schemeClr val="accent1">
                    <a:lumMod val="50000"/>
                  </a:schemeClr>
                </a:solidFill>
              </a:rPr>
              <a:t> Network</a:t>
            </a:r>
            <a:endParaRPr lang="fr-FR" altLang="zh-CN" sz="3200"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pic>
        <p:nvPicPr>
          <p:cNvPr id="48130" name="Picture 2" descr="http://www.gin-ssogie.org/wp-content/uploads/2015/11/gin-white.png"/>
          <p:cNvPicPr>
            <a:picLocks noChangeAspect="1" noChangeArrowheads="1"/>
          </p:cNvPicPr>
          <p:nvPr/>
        </p:nvPicPr>
        <p:blipFill>
          <a:blip r:embed="rId4" cstate="print"/>
          <a:srcRect/>
          <a:stretch>
            <a:fillRect/>
          </a:stretch>
        </p:blipFill>
        <p:spPr bwMode="auto">
          <a:xfrm>
            <a:off x="2411820" y="1988880"/>
            <a:ext cx="3240270" cy="38130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sndAc>
      <p:stSnd>
        <p:snd r:embed="rId2" name="wind.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noChangeArrowheads="1"/>
          </p:cNvSpPr>
          <p:nvPr/>
        </p:nvSpPr>
        <p:spPr bwMode="auto">
          <a:xfrm>
            <a:off x="8388318" y="6453252"/>
            <a:ext cx="516957" cy="404748"/>
          </a:xfrm>
          <a:prstGeom prst="rect">
            <a:avLst/>
          </a:prstGeom>
          <a:noFill/>
          <a:ln>
            <a:noFill/>
          </a:ln>
        </p:spPr>
        <p:txBody>
          <a:bodyPr/>
          <a:lstStyle/>
          <a:p>
            <a:fld id="{F46D84FD-E6BD-4D54-A3B4-E48064201079}" type="slidenum">
              <a:rPr lang="fr-FR" altLang="zh-CN"/>
              <a:pPr/>
              <a:t>49</a:t>
            </a:fld>
            <a:endParaRPr lang="fr-FR" altLang="zh-CN" dirty="0"/>
          </a:p>
        </p:txBody>
      </p:sp>
      <p:sp>
        <p:nvSpPr>
          <p:cNvPr id="5124" name="Titre 6"/>
          <p:cNvSpPr>
            <a:spLocks noGrp="1" noChangeArrowheads="1"/>
          </p:cNvSpPr>
          <p:nvPr>
            <p:ph type="title" idx="4294967295"/>
          </p:nvPr>
        </p:nvSpPr>
        <p:spPr>
          <a:xfrm>
            <a:off x="457200" y="320675"/>
            <a:ext cx="7239000" cy="732127"/>
          </a:xfrm>
          <a:ln/>
        </p:spPr>
        <p:txBody>
          <a:bodyPr/>
          <a:lstStyle/>
          <a:p>
            <a:pPr algn="ctr"/>
            <a:r>
              <a:rPr lang="fr-FR" altLang="zh-CN" dirty="0">
                <a:solidFill>
                  <a:schemeClr val="accent1">
                    <a:lumMod val="50000"/>
                  </a:schemeClr>
                </a:solidFill>
              </a:rPr>
              <a:t>GIN-SSOGIE </a:t>
            </a:r>
            <a:r>
              <a:rPr lang="fr-FR" altLang="zh-CN" dirty="0" smtClean="0">
                <a:solidFill>
                  <a:schemeClr val="accent1">
                    <a:lumMod val="50000"/>
                  </a:schemeClr>
                </a:solidFill>
              </a:rPr>
              <a:t>introduction / 1</a:t>
            </a:r>
            <a:endParaRPr lang="fr-FR" altLang="zh-CN" dirty="0">
              <a:solidFill>
                <a:schemeClr val="accent1">
                  <a:lumMod val="50000"/>
                </a:schemeClr>
              </a:solidFill>
            </a:endParaRPr>
          </a:p>
        </p:txBody>
      </p:sp>
      <p:sp>
        <p:nvSpPr>
          <p:cNvPr id="5125" name="Sous-titre 2"/>
          <p:cNvSpPr>
            <a:spLocks noChangeArrowheads="1"/>
          </p:cNvSpPr>
          <p:nvPr/>
        </p:nvSpPr>
        <p:spPr bwMode="auto">
          <a:xfrm>
            <a:off x="466725" y="1556844"/>
            <a:ext cx="7200900" cy="5015406"/>
          </a:xfrm>
          <a:prstGeom prst="rect">
            <a:avLst/>
          </a:prstGeom>
          <a:noFill/>
          <a:ln w="9525" cmpd="sng">
            <a:noFill/>
            <a:miter lim="800000"/>
            <a:headEnd/>
            <a:tailEnd/>
          </a:ln>
        </p:spPr>
        <p:txBody>
          <a:bodyPr/>
          <a:lstStyle/>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In a time when the Lesbian, Gay, Bisexual, Transgender and Intersex </a:t>
            </a:r>
            <a:r>
              <a:rPr lang="en-US" b="1" dirty="0">
                <a:solidFill>
                  <a:srgbClr val="000000"/>
                </a:solidFill>
                <a:latin typeface="Trebuchet MS" pitchFamily="34" charset="0"/>
                <a:sym typeface="Trebuchet MS" pitchFamily="34" charset="0"/>
              </a:rPr>
              <a:t>(LGBTI) communities all over the world increasingly are organizing themselves</a:t>
            </a:r>
            <a:r>
              <a:rPr lang="en-US" dirty="0">
                <a:solidFill>
                  <a:srgbClr val="000000"/>
                </a:solidFill>
                <a:latin typeface="Trebuchet MS" pitchFamily="34" charset="0"/>
                <a:sym typeface="Trebuchet MS" pitchFamily="34" charset="0"/>
              </a:rPr>
              <a:t>, demanding the space to exist, to meet and to find protection under the law, the </a:t>
            </a:r>
            <a:r>
              <a:rPr lang="en-US" b="1" dirty="0">
                <a:solidFill>
                  <a:srgbClr val="000000"/>
                </a:solidFill>
                <a:latin typeface="Trebuchet MS" pitchFamily="34" charset="0"/>
                <a:sym typeface="Trebuchet MS" pitchFamily="34" charset="0"/>
              </a:rPr>
              <a:t>forces against these rights are being mobilized</a:t>
            </a:r>
            <a:r>
              <a:rPr lang="en-US" dirty="0">
                <a:solidFill>
                  <a:srgbClr val="000000"/>
                </a:solidFill>
                <a:latin typeface="Trebuchet MS" pitchFamily="34" charset="0"/>
                <a:sym typeface="Trebuchet MS" pitchFamily="34" charset="0"/>
              </a:rPr>
              <a:t>. This is happening on both national and international levels.  These forces claim to </a:t>
            </a:r>
            <a:r>
              <a:rPr lang="en-US" b="1" dirty="0">
                <a:solidFill>
                  <a:srgbClr val="000000"/>
                </a:solidFill>
                <a:latin typeface="Trebuchet MS" pitchFamily="34" charset="0"/>
                <a:sym typeface="Trebuchet MS" pitchFamily="34" charset="0"/>
              </a:rPr>
              <a:t>justify their fight with religious rhetoric, cultural claims and customary laws</a:t>
            </a:r>
            <a:r>
              <a:rPr lang="en-US" dirty="0">
                <a:solidFill>
                  <a:srgbClr val="000000"/>
                </a:solidFill>
                <a:latin typeface="Trebuchet MS" pitchFamily="34" charset="0"/>
                <a:sym typeface="Trebuchet MS" pitchFamily="34" charset="0"/>
              </a:rPr>
              <a:t>; arguing that sexual and gender diversity are foreign and evil imports. </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Dealing with these issues often brings controversy, condemnation, exclusion, internalized </a:t>
            </a:r>
            <a:r>
              <a:rPr lang="en-US" dirty="0" err="1">
                <a:solidFill>
                  <a:srgbClr val="000000"/>
                </a:solidFill>
                <a:latin typeface="Trebuchet MS" pitchFamily="34" charset="0"/>
                <a:sym typeface="Trebuchet MS" pitchFamily="34" charset="0"/>
              </a:rPr>
              <a:t>transphobia</a:t>
            </a:r>
            <a:r>
              <a:rPr lang="en-US" dirty="0">
                <a:solidFill>
                  <a:srgbClr val="000000"/>
                </a:solidFill>
                <a:latin typeface="Trebuchet MS" pitchFamily="34" charset="0"/>
                <a:sym typeface="Trebuchet MS" pitchFamily="34" charset="0"/>
              </a:rPr>
              <a:t> and homophobia, and can result in violence and hate crimes, often justified by religious and cultural beliefs. The irony is that it is often religious movements from outside, </a:t>
            </a:r>
            <a:r>
              <a:rPr lang="en-US" b="1" dirty="0">
                <a:solidFill>
                  <a:srgbClr val="000000"/>
                </a:solidFill>
                <a:latin typeface="Trebuchet MS" pitchFamily="34" charset="0"/>
                <a:sym typeface="Trebuchet MS" pitchFamily="34" charset="0"/>
              </a:rPr>
              <a:t>for example American Fundamentalists</a:t>
            </a:r>
            <a:r>
              <a:rPr lang="en-US" dirty="0">
                <a:solidFill>
                  <a:srgbClr val="000000"/>
                </a:solidFill>
                <a:latin typeface="Trebuchet MS" pitchFamily="34" charset="0"/>
                <a:sym typeface="Trebuchet MS" pitchFamily="34" charset="0"/>
              </a:rPr>
              <a:t> pushing national politicians and religious leaders </a:t>
            </a:r>
            <a:r>
              <a:rPr lang="en-US" b="1" dirty="0">
                <a:solidFill>
                  <a:srgbClr val="000000"/>
                </a:solidFill>
                <a:latin typeface="Trebuchet MS" pitchFamily="34" charset="0"/>
                <a:sym typeface="Trebuchet MS" pitchFamily="34" charset="0"/>
              </a:rPr>
              <a:t>in Uganda</a:t>
            </a:r>
            <a:r>
              <a:rPr lang="en-US" dirty="0">
                <a:solidFill>
                  <a:srgbClr val="000000"/>
                </a:solidFill>
                <a:latin typeface="Trebuchet MS" pitchFamily="34" charset="0"/>
                <a:sym typeface="Trebuchet MS" pitchFamily="34" charset="0"/>
              </a:rPr>
              <a:t> or </a:t>
            </a:r>
            <a:r>
              <a:rPr lang="en-US" b="1" dirty="0">
                <a:solidFill>
                  <a:srgbClr val="000000"/>
                </a:solidFill>
                <a:latin typeface="Trebuchet MS" pitchFamily="34" charset="0"/>
                <a:sym typeface="Trebuchet MS" pitchFamily="34" charset="0"/>
              </a:rPr>
              <a:t>Nigeria</a:t>
            </a:r>
            <a:r>
              <a:rPr lang="en-US" dirty="0">
                <a:solidFill>
                  <a:srgbClr val="000000"/>
                </a:solidFill>
                <a:latin typeface="Trebuchet MS" pitchFamily="34" charset="0"/>
                <a:sym typeface="Trebuchet MS" pitchFamily="34" charset="0"/>
              </a:rPr>
              <a:t> to make the already existing laws against LGBTI people even more severe, like death penalty or life imprisonment.</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8" name="Image 7"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5</a:t>
            </a:fld>
            <a:endParaRPr lang="fr-FR" altLang="zh-CN" dirty="0"/>
          </a:p>
        </p:txBody>
      </p:sp>
      <p:sp>
        <p:nvSpPr>
          <p:cNvPr id="7" name="Sous-titre 2"/>
          <p:cNvSpPr>
            <a:spLocks noChangeArrowheads="1"/>
          </p:cNvSpPr>
          <p:nvPr/>
        </p:nvSpPr>
        <p:spPr bwMode="auto">
          <a:xfrm>
            <a:off x="323646" y="1268820"/>
            <a:ext cx="7632636" cy="5289786"/>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a:pPr>
            <a:r>
              <a:rPr lang="fr-FR" sz="2000" b="1" i="1" u="sng" dirty="0" smtClean="0"/>
              <a:t>Halakha</a:t>
            </a:r>
            <a:r>
              <a:rPr lang="fr-FR" sz="2000" b="1" u="sng" dirty="0" smtClean="0"/>
              <a:t> («</a:t>
            </a:r>
            <a:r>
              <a:rPr lang="fr-FR" sz="2000" b="1" u="sng" dirty="0" err="1" smtClean="0"/>
              <a:t>going</a:t>
            </a:r>
            <a:r>
              <a:rPr lang="fr-FR" sz="2000" b="1" u="sng" dirty="0" smtClean="0"/>
              <a:t> </a:t>
            </a:r>
            <a:r>
              <a:rPr lang="fr-FR" sz="2000" b="1" u="sng" dirty="0" err="1" smtClean="0"/>
              <a:t>forward</a:t>
            </a:r>
            <a:r>
              <a:rPr lang="fr-FR" sz="2000" b="1" u="sng" dirty="0" smtClean="0"/>
              <a:t>») &amp; patriarcal traditions</a:t>
            </a:r>
          </a:p>
          <a:p>
            <a:endParaRPr lang="fr-FR" sz="2000" dirty="0"/>
          </a:p>
          <a:p>
            <a:pPr algn="just"/>
            <a:r>
              <a:rPr lang="en-US" sz="2000" i="1" dirty="0" smtClean="0"/>
              <a:t>"You shall say to the Israelites, Whoever among the Israelites or among the immigrants who are staying in Israel deliver to the </a:t>
            </a:r>
            <a:r>
              <a:rPr lang="en-US" sz="2000" i="1" dirty="0" err="1" smtClean="0"/>
              <a:t>Molek</a:t>
            </a:r>
            <a:r>
              <a:rPr lang="en-US" sz="2000" i="1" dirty="0" smtClean="0"/>
              <a:t> (God, Lord?) One of his children shall be put to death: the people of the land shall stone him“ </a:t>
            </a:r>
            <a:r>
              <a:rPr lang="en-US" sz="1400" dirty="0" smtClean="0"/>
              <a:t>(Leviticus: 20.2).</a:t>
            </a:r>
            <a:endParaRPr lang="en-US" sz="2000" dirty="0" smtClean="0"/>
          </a:p>
          <a:p>
            <a:pPr algn="just"/>
            <a:r>
              <a:rPr lang="en-US" sz="2000" dirty="0" smtClean="0"/>
              <a:t/>
            </a:r>
            <a:br>
              <a:rPr lang="en-US" sz="2000" dirty="0" smtClean="0"/>
            </a:br>
            <a:r>
              <a:rPr lang="en-US" sz="2000" dirty="0" smtClean="0"/>
              <a:t>Already, a </a:t>
            </a:r>
            <a:r>
              <a:rPr lang="en-US" sz="2000" b="1" dirty="0" smtClean="0"/>
              <a:t>context of conflict between different civilizations</a:t>
            </a:r>
            <a:r>
              <a:rPr lang="en-US" sz="2000" dirty="0" smtClean="0"/>
              <a:t>...</a:t>
            </a:r>
            <a:br>
              <a:rPr lang="en-US" sz="2000" dirty="0" smtClean="0"/>
            </a:br>
            <a:r>
              <a:rPr lang="en-US" sz="2000" dirty="0" smtClean="0"/>
              <a:t/>
            </a:r>
            <a:br>
              <a:rPr lang="en-US" sz="2000" dirty="0" smtClean="0"/>
            </a:br>
            <a:r>
              <a:rPr lang="en-US" sz="2000" i="1" dirty="0" smtClean="0"/>
              <a:t>"If a man sleeps with another man as one sleeps with a woman, they have both committed an abomination“</a:t>
            </a:r>
            <a:r>
              <a:rPr lang="en-US" sz="2000" dirty="0" smtClean="0"/>
              <a:t> </a:t>
            </a:r>
            <a:r>
              <a:rPr lang="en-US" sz="1600" dirty="0" smtClean="0"/>
              <a:t>(Leviticus 20:13).</a:t>
            </a:r>
            <a:endParaRPr lang="en-US" sz="2000" dirty="0" smtClean="0"/>
          </a:p>
          <a:p>
            <a:pPr algn="just"/>
            <a:r>
              <a:rPr lang="en-US" sz="2000" dirty="0" smtClean="0"/>
              <a:t/>
            </a:r>
            <a:br>
              <a:rPr lang="en-US" sz="2000" dirty="0" smtClean="0"/>
            </a:br>
            <a:r>
              <a:rPr lang="en-US" sz="2000" dirty="0" smtClean="0"/>
              <a:t>... moreover, we talk about </a:t>
            </a:r>
            <a:r>
              <a:rPr lang="en-US" sz="2000" b="1" dirty="0" smtClean="0"/>
              <a:t>religious practices </a:t>
            </a:r>
            <a:r>
              <a:rPr lang="en-US" sz="2000" dirty="0" smtClean="0"/>
              <a:t>(men of power). Practices that are "</a:t>
            </a:r>
            <a:r>
              <a:rPr lang="en-US" sz="2000" b="1" dirty="0" smtClean="0"/>
              <a:t>abominable</a:t>
            </a:r>
            <a:r>
              <a:rPr lang="en-US" sz="2000" dirty="0" smtClean="0"/>
              <a:t>" according to the views of Israelite ethics at that time.</a:t>
            </a:r>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endParaRPr lang="fr-FR" altLang="en-US" sz="1400" i="1" dirty="0" smtClean="0">
              <a:solidFill>
                <a:srgbClr val="000000"/>
              </a:solidFill>
              <a:latin typeface="Trebuchet MS" pitchFamily="34" charset="0"/>
              <a:sym typeface="Trebuchet MS" pitchFamily="34" charset="0"/>
            </a:endParaRPr>
          </a:p>
          <a:p>
            <a:pPr algn="just"/>
            <a:r>
              <a:rPr lang="fr-FR" altLang="en-US" sz="1400" dirty="0" smtClean="0">
                <a:solidFill>
                  <a:srgbClr val="000000"/>
                </a:solidFill>
                <a:latin typeface="Trebuchet MS" pitchFamily="34" charset="0"/>
                <a:sym typeface="Trebuchet MS" pitchFamily="34" charset="0"/>
              </a:rPr>
              <a:t>* Divinité associée au dieu Baal</a:t>
            </a: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a:solidFill>
                  <a:schemeClr val="accent1">
                    <a:lumMod val="50000"/>
                  </a:schemeClr>
                </a:solidFill>
              </a:rPr>
              <a:t>2</a:t>
            </a:r>
            <a:r>
              <a:rPr lang="fr-FR" altLang="zh-CN" sz="2800" dirty="0" smtClean="0">
                <a:solidFill>
                  <a:schemeClr val="accent1">
                    <a:lumMod val="50000"/>
                  </a:schemeClr>
                </a:solidFill>
              </a:rPr>
              <a:t>. </a:t>
            </a:r>
            <a:r>
              <a:rPr lang="en-US" altLang="zh-CN" sz="2800" dirty="0" smtClean="0">
                <a:solidFill>
                  <a:schemeClr val="accent1">
                    <a:lumMod val="50000"/>
                  </a:schemeClr>
                </a:solidFill>
              </a:rPr>
              <a:t>The Patriarchal Ethics of Semitic Judaism</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5"/>
          <p:cNvSpPr>
            <a:spLocks noGrp="1" noChangeArrowheads="1"/>
          </p:cNvSpPr>
          <p:nvPr/>
        </p:nvSpPr>
        <p:spPr bwMode="auto">
          <a:xfrm>
            <a:off x="8460323" y="6453252"/>
            <a:ext cx="683677" cy="404748"/>
          </a:xfrm>
          <a:prstGeom prst="rect">
            <a:avLst/>
          </a:prstGeom>
          <a:noFill/>
          <a:ln>
            <a:noFill/>
          </a:ln>
        </p:spPr>
        <p:txBody>
          <a:bodyPr/>
          <a:lstStyle/>
          <a:p>
            <a:fld id="{F2D7D906-08C1-444D-8B40-04C8C975803B}" type="slidenum">
              <a:rPr lang="fr-FR" altLang="zh-CN"/>
              <a:pPr/>
              <a:t>50</a:t>
            </a:fld>
            <a:endParaRPr lang="fr-FR" altLang="zh-CN" dirty="0"/>
          </a:p>
        </p:txBody>
      </p:sp>
      <p:sp>
        <p:nvSpPr>
          <p:cNvPr id="8196" name="Titre 6"/>
          <p:cNvSpPr>
            <a:spLocks noGrp="1" noChangeArrowheads="1"/>
          </p:cNvSpPr>
          <p:nvPr>
            <p:ph type="title" idx="4294967295"/>
          </p:nvPr>
        </p:nvSpPr>
        <p:spPr>
          <a:xfrm>
            <a:off x="457200" y="320675"/>
            <a:ext cx="7239000" cy="732127"/>
          </a:xfrm>
          <a:ln/>
        </p:spPr>
        <p:txBody>
          <a:bodyPr/>
          <a:lstStyle/>
          <a:p>
            <a:pPr algn="ctr"/>
            <a:r>
              <a:rPr lang="fr-FR" altLang="zh-CN" dirty="0">
                <a:solidFill>
                  <a:schemeClr val="accent1">
                    <a:lumMod val="50000"/>
                  </a:schemeClr>
                </a:solidFill>
              </a:rPr>
              <a:t>GIN-SSOGIE </a:t>
            </a:r>
            <a:r>
              <a:rPr lang="fr-FR" altLang="zh-CN" dirty="0" err="1" smtClean="0">
                <a:solidFill>
                  <a:schemeClr val="accent1">
                    <a:lumMod val="50000"/>
                  </a:schemeClr>
                </a:solidFill>
              </a:rPr>
              <a:t>presentation</a:t>
            </a:r>
            <a:r>
              <a:rPr lang="fr-FR" altLang="zh-CN" dirty="0" smtClean="0">
                <a:solidFill>
                  <a:schemeClr val="accent1">
                    <a:lumMod val="50000"/>
                  </a:schemeClr>
                </a:solidFill>
              </a:rPr>
              <a:t> / 2</a:t>
            </a:r>
            <a:endParaRPr lang="fr-FR" altLang="zh-CN" dirty="0">
              <a:solidFill>
                <a:schemeClr val="accent1">
                  <a:lumMod val="50000"/>
                </a:schemeClr>
              </a:solidFill>
            </a:endParaRPr>
          </a:p>
        </p:txBody>
      </p:sp>
      <p:sp>
        <p:nvSpPr>
          <p:cNvPr id="8197" name="Sous-titre 2"/>
          <p:cNvSpPr>
            <a:spLocks noChangeArrowheads="1"/>
          </p:cNvSpPr>
          <p:nvPr/>
        </p:nvSpPr>
        <p:spPr bwMode="auto">
          <a:xfrm>
            <a:off x="466725" y="1556844"/>
            <a:ext cx="7200900" cy="5015406"/>
          </a:xfrm>
          <a:prstGeom prst="rect">
            <a:avLst/>
          </a:prstGeom>
          <a:noFill/>
          <a:ln w="9525" cmpd="sng">
            <a:noFill/>
            <a:miter lim="800000"/>
            <a:headEnd/>
            <a:tailEnd/>
          </a:ln>
        </p:spPr>
        <p:txBody>
          <a:bodyPr/>
          <a:lstStyle/>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In such situations there is a strong </a:t>
            </a:r>
            <a:r>
              <a:rPr lang="en-US" b="1" dirty="0">
                <a:solidFill>
                  <a:srgbClr val="000000"/>
                </a:solidFill>
                <a:latin typeface="Trebuchet MS" pitchFamily="34" charset="0"/>
                <a:sym typeface="Trebuchet MS" pitchFamily="34" charset="0"/>
              </a:rPr>
              <a:t>need for LGBTI people from these countries and of all faiths to come together </a:t>
            </a:r>
            <a:r>
              <a:rPr lang="en-US" dirty="0">
                <a:solidFill>
                  <a:srgbClr val="000000"/>
                </a:solidFill>
                <a:latin typeface="Trebuchet MS" pitchFamily="34" charset="0"/>
                <a:sym typeface="Trebuchet MS" pitchFamily="34" charset="0"/>
              </a:rPr>
              <a:t>to share experiences of dialogue with religious leaders, both failures and successes, to build international solidarity and to strengthen our identities both as LGBTI people and believers. </a:t>
            </a: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Strategic dialogues and consultations are critical among LGBTI individuals and groups in order to determine a way forward for advocacy of equal legal treatment, social opportunity, and safety that directly addresses the question of </a:t>
            </a:r>
            <a:r>
              <a:rPr lang="en-US" b="1" dirty="0">
                <a:solidFill>
                  <a:srgbClr val="000000"/>
                </a:solidFill>
                <a:latin typeface="Trebuchet MS" pitchFamily="34" charset="0"/>
                <a:sym typeface="Trebuchet MS" pitchFamily="34" charset="0"/>
              </a:rPr>
              <a:t>religious instigated persecution.  </a:t>
            </a:r>
            <a:endParaRPr lang="fr-FR" altLang="en-US" b="1"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r>
              <a:rPr lang="en-US" dirty="0">
                <a:solidFill>
                  <a:srgbClr val="000000"/>
                </a:solidFill>
                <a:latin typeface="Trebuchet MS" pitchFamily="34" charset="0"/>
                <a:sym typeface="Trebuchet MS" pitchFamily="34" charset="0"/>
              </a:rPr>
              <a:t>The special area of expertise of the Global Interfaith Network is the ability to underpin the human rights approach to LGBTI issues with theological convictions and address religion-based challenges to our human rights </a:t>
            </a:r>
            <a:r>
              <a:rPr lang="en-US" b="1" dirty="0">
                <a:solidFill>
                  <a:srgbClr val="000000"/>
                </a:solidFill>
                <a:latin typeface="Trebuchet MS" pitchFamily="34" charset="0"/>
                <a:sym typeface="Trebuchet MS" pitchFamily="34" charset="0"/>
              </a:rPr>
              <a:t>with theological arguments and the capacity for </a:t>
            </a:r>
            <a:r>
              <a:rPr lang="en-US" b="1" dirty="0" smtClean="0">
                <a:solidFill>
                  <a:srgbClr val="000000"/>
                </a:solidFill>
                <a:latin typeface="Trebuchet MS" pitchFamily="34" charset="0"/>
                <a:sym typeface="Trebuchet MS" pitchFamily="34" charset="0"/>
              </a:rPr>
              <a:t>(inter)religious </a:t>
            </a:r>
            <a:r>
              <a:rPr lang="en-US" b="1" dirty="0">
                <a:solidFill>
                  <a:srgbClr val="000000"/>
                </a:solidFill>
                <a:latin typeface="Trebuchet MS" pitchFamily="34" charset="0"/>
                <a:sym typeface="Trebuchet MS" pitchFamily="34" charset="0"/>
              </a:rPr>
              <a:t>dialogue.</a:t>
            </a:r>
            <a:endParaRPr lang="en-US" sz="2400" b="1"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8" name="Image 7" descr="CALEM-SA-logo 2.jpg"/>
          <p:cNvPicPr>
            <a:picLocks noChangeAspect="1"/>
          </p:cNvPicPr>
          <p:nvPr/>
        </p:nvPicPr>
        <p:blipFill>
          <a:blip r:embed="rId2" cstate="print"/>
          <a:stretch>
            <a:fillRect/>
          </a:stretch>
        </p:blipFill>
        <p:spPr>
          <a:xfrm>
            <a:off x="8316312" y="476754"/>
            <a:ext cx="624670" cy="529784"/>
          </a:xfrm>
          <a:prstGeom prst="rect">
            <a:avLst/>
          </a:prstGeom>
        </p:spPr>
      </p:pic>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6"/>
          <p:cNvSpPr>
            <a:spLocks noGrp="1" noChangeArrowheads="1"/>
          </p:cNvSpPr>
          <p:nvPr/>
        </p:nvSpPr>
        <p:spPr bwMode="auto">
          <a:xfrm>
            <a:off x="584200" y="447675"/>
            <a:ext cx="7239000" cy="533121"/>
          </a:xfrm>
          <a:prstGeom prst="rect">
            <a:avLst/>
          </a:prstGeom>
          <a:noFill/>
          <a:ln w="9525" cap="flat" cmpd="sng">
            <a:noFill/>
            <a:bevel/>
            <a:headEnd/>
            <a:tailEnd/>
          </a:ln>
          <a:effectLst/>
        </p:spPr>
        <p:txBody>
          <a:bodyPr lIns="45720" tIns="0" rIns="45720" bIns="0" anchor="b"/>
          <a:lstStyle/>
          <a:p>
            <a:pPr algn="ctr">
              <a:buFontTx/>
              <a:buNone/>
            </a:pPr>
            <a:r>
              <a:rPr lang="fr-FR" altLang="en-US" sz="3400" b="1" dirty="0">
                <a:solidFill>
                  <a:schemeClr val="accent1">
                    <a:lumMod val="50000"/>
                  </a:schemeClr>
                </a:solidFill>
                <a:latin typeface="Trebuchet MS" pitchFamily="34" charset="0"/>
                <a:ea typeface="SimHei" pitchFamily="49" charset="-122"/>
                <a:sym typeface="HG丸ｺﾞｼｯｸM-PRO" charset="0"/>
              </a:rPr>
              <a:t>GIN-SSOGIE - Johannesburg 2014</a:t>
            </a:r>
          </a:p>
        </p:txBody>
      </p:sp>
      <p:pic>
        <p:nvPicPr>
          <p:cNvPr id="10244" name="Picture 4" descr="1609897_631792970190353_171408053_n"/>
          <p:cNvPicPr>
            <a:picLocks noGrp="1" noChangeAspect="1" noChangeArrowheads="1"/>
          </p:cNvPicPr>
          <p:nvPr>
            <p:ph idx="1"/>
          </p:nvPr>
        </p:nvPicPr>
        <p:blipFill>
          <a:blip r:embed="rId2" cstate="print"/>
          <a:srcRect/>
          <a:stretch>
            <a:fillRect/>
          </a:stretch>
        </p:blipFill>
        <p:spPr>
          <a:xfrm>
            <a:off x="469900" y="1630363"/>
            <a:ext cx="7199313" cy="4846637"/>
          </a:xfrm>
          <a:ln/>
        </p:spPr>
      </p:pic>
      <p:pic>
        <p:nvPicPr>
          <p:cNvPr id="7" name="Image 6" descr="CALEM-SA-logo 2.jpg"/>
          <p:cNvPicPr>
            <a:picLocks noChangeAspect="1"/>
          </p:cNvPicPr>
          <p:nvPr/>
        </p:nvPicPr>
        <p:blipFill>
          <a:blip r:embed="rId3" cstate="print"/>
          <a:stretch>
            <a:fillRect/>
          </a:stretch>
        </p:blipFill>
        <p:spPr>
          <a:xfrm>
            <a:off x="8316312" y="476754"/>
            <a:ext cx="624670" cy="529784"/>
          </a:xfrm>
          <a:prstGeom prst="rect">
            <a:avLst/>
          </a:prstGeom>
        </p:spPr>
      </p:pic>
      <p:sp>
        <p:nvSpPr>
          <p:cNvPr id="8" name="Espace réservé du numéro de diapositive 5"/>
          <p:cNvSpPr>
            <a:spLocks noGrp="1" noChangeArrowheads="1"/>
          </p:cNvSpPr>
          <p:nvPr/>
        </p:nvSpPr>
        <p:spPr bwMode="auto">
          <a:xfrm>
            <a:off x="8460324" y="6453252"/>
            <a:ext cx="516957" cy="404748"/>
          </a:xfrm>
          <a:prstGeom prst="rect">
            <a:avLst/>
          </a:prstGeom>
          <a:noFill/>
          <a:ln>
            <a:noFill/>
          </a:ln>
        </p:spPr>
        <p:txBody>
          <a:bodyPr/>
          <a:lstStyle/>
          <a:p>
            <a:fld id="{69F8A461-074F-4A36-8DEF-21747EC08543}" type="slidenum">
              <a:rPr lang="fr-FR" altLang="zh-CN"/>
              <a:pPr/>
              <a:t>51</a:t>
            </a:fld>
            <a:endParaRPr lang="fr-FR" altLang="zh-CN" dirty="0"/>
          </a:p>
        </p:txBody>
      </p:sp>
      <p:sp>
        <p:nvSpPr>
          <p:cNvPr id="9"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69F8A461-074F-4A36-8DEF-21747EC08543}" type="slidenum">
              <a:rPr lang="fr-FR" altLang="zh-CN"/>
              <a:pPr/>
              <a:t>52</a:t>
            </a:fld>
            <a:endParaRPr lang="fr-FR" altLang="zh-CN" dirty="0"/>
          </a:p>
        </p:txBody>
      </p:sp>
      <p:sp>
        <p:nvSpPr>
          <p:cNvPr id="11268" name="Titre 6"/>
          <p:cNvSpPr>
            <a:spLocks noGrp="1" noChangeArrowheads="1"/>
          </p:cNvSpPr>
          <p:nvPr>
            <p:ph type="title" idx="4294967295"/>
          </p:nvPr>
        </p:nvSpPr>
        <p:spPr>
          <a:xfrm>
            <a:off x="457200" y="320675"/>
            <a:ext cx="7239000" cy="660121"/>
          </a:xfrm>
          <a:ln/>
        </p:spPr>
        <p:txBody>
          <a:bodyPr/>
          <a:lstStyle/>
          <a:p>
            <a:pPr algn="ctr"/>
            <a:r>
              <a:rPr lang="fr-FR" altLang="zh-CN" dirty="0">
                <a:solidFill>
                  <a:schemeClr val="accent1">
                    <a:lumMod val="50000"/>
                  </a:schemeClr>
                </a:solidFill>
              </a:rPr>
              <a:t>GIN-SSOGIE </a:t>
            </a:r>
            <a:r>
              <a:rPr lang="fr-FR" altLang="zh-CN" dirty="0" err="1">
                <a:solidFill>
                  <a:schemeClr val="accent1">
                    <a:lumMod val="50000"/>
                  </a:schemeClr>
                </a:solidFill>
              </a:rPr>
              <a:t>documentary</a:t>
            </a:r>
            <a:endParaRPr lang="fr-FR" altLang="zh-CN" dirty="0">
              <a:solidFill>
                <a:schemeClr val="accent1">
                  <a:lumMod val="50000"/>
                </a:schemeClr>
              </a:solidFill>
            </a:endParaRPr>
          </a:p>
        </p:txBody>
      </p:sp>
      <p:sp>
        <p:nvSpPr>
          <p:cNvPr id="11269" name="Sous-titre 2"/>
          <p:cNvSpPr>
            <a:spLocks noChangeArrowheads="1"/>
          </p:cNvSpPr>
          <p:nvPr/>
        </p:nvSpPr>
        <p:spPr bwMode="auto">
          <a:xfrm>
            <a:off x="466725" y="1714500"/>
            <a:ext cx="7200900" cy="4857750"/>
          </a:xfrm>
          <a:prstGeom prst="rect">
            <a:avLst/>
          </a:prstGeom>
          <a:noFill/>
          <a:ln w="9525" cmpd="sng">
            <a:noFill/>
            <a:miter lim="800000"/>
            <a:headEnd/>
            <a:tailEnd/>
          </a:ln>
        </p:spPr>
        <p:txBody>
          <a:bodyPr/>
          <a:lstStyle/>
          <a:p>
            <a:pPr marL="273050" indent="-273050" algn="ctr">
              <a:lnSpc>
                <a:spcPct val="90000"/>
              </a:lnSpc>
              <a:spcBef>
                <a:spcPts val="600"/>
              </a:spcBef>
              <a:buClr>
                <a:schemeClr val="tx2"/>
              </a:buClr>
              <a:buSzPct val="73000"/>
            </a:pPr>
            <a:r>
              <a:rPr lang="en-US" b="1" dirty="0">
                <a:solidFill>
                  <a:srgbClr val="000000"/>
                </a:solidFill>
                <a:latin typeface="Trebuchet MS" pitchFamily="34" charset="0"/>
                <a:sym typeface="Trebuchet MS" pitchFamily="34" charset="0"/>
              </a:rPr>
              <a:t>Thanks to </a:t>
            </a:r>
            <a:r>
              <a:rPr lang="en-US" b="1" dirty="0" err="1">
                <a:solidFill>
                  <a:srgbClr val="000000"/>
                </a:solidFill>
                <a:latin typeface="Trebuchet MS" pitchFamily="34" charset="0"/>
                <a:sym typeface="Trebuchet MS" pitchFamily="34" charset="0"/>
              </a:rPr>
              <a:t>Jabu</a:t>
            </a:r>
            <a:r>
              <a:rPr lang="en-US" b="1" dirty="0">
                <a:solidFill>
                  <a:srgbClr val="000000"/>
                </a:solidFill>
                <a:latin typeface="Trebuchet MS" pitchFamily="34" charset="0"/>
                <a:sym typeface="Trebuchet MS" pitchFamily="34" charset="0"/>
              </a:rPr>
              <a:t> (</a:t>
            </a:r>
            <a:r>
              <a:rPr lang="en-US" b="1" i="1" dirty="0" err="1">
                <a:solidFill>
                  <a:srgbClr val="000000"/>
                </a:solidFill>
                <a:latin typeface="Trebuchet MS" pitchFamily="34" charset="0"/>
                <a:sym typeface="Trebuchet MS" pitchFamily="34" charset="0"/>
              </a:rPr>
              <a:t>Iranti</a:t>
            </a:r>
            <a:r>
              <a:rPr lang="en-US" b="1" dirty="0">
                <a:solidFill>
                  <a:srgbClr val="000000"/>
                </a:solidFill>
                <a:latin typeface="Trebuchet MS" pitchFamily="34" charset="0"/>
                <a:sym typeface="Trebuchet MS" pitchFamily="34" charset="0"/>
              </a:rPr>
              <a:t>)</a:t>
            </a:r>
            <a:endParaRPr lang="fr-FR" altLang="en-US" b="1" dirty="0">
              <a:solidFill>
                <a:srgbClr val="000000"/>
              </a:solidFill>
              <a:latin typeface="Trebuchet MS" pitchFamily="34" charset="0"/>
              <a:sym typeface="Trebuchet MS" pitchFamily="34" charset="0"/>
            </a:endParaRPr>
          </a:p>
          <a:p>
            <a:pPr marL="273050" indent="-273050" algn="ctr">
              <a:lnSpc>
                <a:spcPct val="90000"/>
              </a:lnSpc>
              <a:spcBef>
                <a:spcPts val="600"/>
              </a:spcBef>
              <a:buClr>
                <a:schemeClr val="tx2"/>
              </a:buClr>
              <a:buSzPct val="73000"/>
            </a:pPr>
            <a:r>
              <a:rPr lang="en-US" b="1" dirty="0">
                <a:solidFill>
                  <a:srgbClr val="000000"/>
                </a:solidFill>
                <a:latin typeface="Trebuchet MS" pitchFamily="34" charset="0"/>
                <a:sym typeface="Trebuchet MS" pitchFamily="34" charset="0"/>
                <a:hlinkClick r:id="rId2"/>
              </a:rPr>
              <a:t>http://youtu.be/kkyvNo411Lo</a:t>
            </a:r>
            <a:endParaRPr lang="en-US" b="1" dirty="0">
              <a:solidFill>
                <a:srgbClr val="000000"/>
              </a:solidFill>
              <a:latin typeface="Trebuchet MS" pitchFamily="34" charset="0"/>
              <a:sym typeface="Trebuchet MS" pitchFamily="34" charset="0"/>
            </a:endParaRPr>
          </a:p>
          <a:p>
            <a:pPr marL="273050" indent="-273050" algn="ctr">
              <a:lnSpc>
                <a:spcPct val="90000"/>
              </a:lnSpc>
              <a:spcBef>
                <a:spcPts val="600"/>
              </a:spcBef>
              <a:buClr>
                <a:schemeClr val="tx2"/>
              </a:buClr>
              <a:buSzPct val="73000"/>
            </a:pPr>
            <a:endParaRPr lang="fr-FR" altLang="en-US" b="1"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ctr">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pic>
        <p:nvPicPr>
          <p:cNvPr id="11270" name="Picture 2">
            <a:hlinkClick r:id="rId2"/>
          </p:cNvPr>
          <p:cNvPicPr>
            <a:picLocks noChangeAspect="1" noChangeArrowheads="1"/>
          </p:cNvPicPr>
          <p:nvPr/>
        </p:nvPicPr>
        <p:blipFill>
          <a:blip r:embed="rId3" cstate="print"/>
          <a:srcRect/>
          <a:stretch>
            <a:fillRect/>
          </a:stretch>
        </p:blipFill>
        <p:spPr bwMode="auto">
          <a:xfrm>
            <a:off x="1187450" y="2636838"/>
            <a:ext cx="6076950" cy="3343275"/>
          </a:xfrm>
          <a:prstGeom prst="rect">
            <a:avLst/>
          </a:prstGeom>
          <a:noFill/>
          <a:ln w="9525" cmpd="sng">
            <a:noFill/>
            <a:bevel/>
            <a:headEnd/>
            <a:tailEnd/>
          </a:ln>
        </p:spPr>
      </p:pic>
      <p:pic>
        <p:nvPicPr>
          <p:cNvPr id="9" name="Image 8" descr="CALEM-SA-logo 2.jpg"/>
          <p:cNvPicPr>
            <a:picLocks noChangeAspect="1"/>
          </p:cNvPicPr>
          <p:nvPr/>
        </p:nvPicPr>
        <p:blipFill>
          <a:blip r:embed="rId4" cstate="print"/>
          <a:stretch>
            <a:fillRect/>
          </a:stretch>
        </p:blipFill>
        <p:spPr>
          <a:xfrm>
            <a:off x="8316312" y="476754"/>
            <a:ext cx="624670" cy="529784"/>
          </a:xfrm>
          <a:prstGeom prst="rect">
            <a:avLst/>
          </a:prstGeom>
        </p:spPr>
      </p:pic>
      <p:sp>
        <p:nvSpPr>
          <p:cNvPr id="10" name="Espace réservé du pied de page 3"/>
          <p:cNvSpPr txBox="1">
            <a:spLocks/>
          </p:cNvSpPr>
          <p:nvPr/>
        </p:nvSpPr>
        <p:spPr bwMode="auto">
          <a:xfrm rot="16200000">
            <a:off x="6120129" y="3681021"/>
            <a:ext cx="4968414" cy="432036"/>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r>
              <a:rPr kumimoji="0" lang="fr-FR" altLang="zh-CN" sz="2000" b="0" i="0" u="none" strike="noStrike" kern="1200" cap="none" spc="0" normalizeH="0" baseline="0" noProof="0" smtClean="0">
                <a:ln>
                  <a:noFill/>
                </a:ln>
                <a:solidFill>
                  <a:schemeClr val="tx2"/>
                </a:solidFill>
                <a:effectLst/>
                <a:uLnTx/>
                <a:uFillTx/>
                <a:latin typeface="Arial" pitchFamily="34" charset="0"/>
                <a:ea typeface="SimSun" pitchFamily="2" charset="-122"/>
                <a:cs typeface="+mn-cs"/>
                <a:sym typeface="Arial" pitchFamily="34" charset="0"/>
              </a:rPr>
              <a:t>WWW.CALEM.EU   -   INFO@CALEM.EU</a:t>
            </a:r>
            <a:endParaRPr kumimoji="0" lang="fr-FR" altLang="zh-CN" sz="44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mn-cs"/>
              <a:sym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noChangeArrowheads="1"/>
          </p:cNvSpPr>
          <p:nvPr/>
        </p:nvSpPr>
        <p:spPr bwMode="auto">
          <a:xfrm>
            <a:off x="8460324" y="6453252"/>
            <a:ext cx="444951" cy="404748"/>
          </a:xfrm>
          <a:prstGeom prst="rect">
            <a:avLst/>
          </a:prstGeom>
          <a:noFill/>
          <a:ln>
            <a:noFill/>
          </a:ln>
        </p:spPr>
        <p:txBody>
          <a:bodyPr/>
          <a:lstStyle/>
          <a:p>
            <a:fld id="{52D3B72E-6345-4BE4-B23E-E4F4B1149596}" type="slidenum">
              <a:rPr lang="fr-FR" altLang="zh-CN"/>
              <a:pPr/>
              <a:t>53</a:t>
            </a:fld>
            <a:endParaRPr lang="fr-FR" altLang="zh-CN" dirty="0"/>
          </a:p>
        </p:txBody>
      </p:sp>
      <p:sp>
        <p:nvSpPr>
          <p:cNvPr id="19460" name="Titre 6"/>
          <p:cNvSpPr>
            <a:spLocks noGrp="1" noChangeArrowheads="1"/>
          </p:cNvSpPr>
          <p:nvPr>
            <p:ph type="title" idx="4294967295"/>
          </p:nvPr>
        </p:nvSpPr>
        <p:spPr>
          <a:xfrm>
            <a:off x="457200" y="320675"/>
            <a:ext cx="7239000" cy="876139"/>
          </a:xfrm>
          <a:ln/>
        </p:spPr>
        <p:txBody>
          <a:bodyPr/>
          <a:lstStyle/>
          <a:p>
            <a:pPr algn="ctr"/>
            <a:r>
              <a:rPr lang="fr-FR" altLang="zh-CN" dirty="0" smtClean="0">
                <a:solidFill>
                  <a:schemeClr val="accent1">
                    <a:lumMod val="50000"/>
                  </a:schemeClr>
                </a:solidFill>
              </a:rPr>
              <a:t>CONTACTS</a:t>
            </a:r>
            <a:endParaRPr lang="fr-FR" altLang="zh-CN" dirty="0">
              <a:solidFill>
                <a:schemeClr val="accent1">
                  <a:lumMod val="50000"/>
                </a:schemeClr>
              </a:solidFill>
            </a:endParaRPr>
          </a:p>
        </p:txBody>
      </p:sp>
      <p:pic>
        <p:nvPicPr>
          <p:cNvPr id="8" name="Image 7" descr="CALEM-SA-logo 2.jpg"/>
          <p:cNvPicPr>
            <a:picLocks noChangeAspect="1"/>
          </p:cNvPicPr>
          <p:nvPr/>
        </p:nvPicPr>
        <p:blipFill>
          <a:blip r:embed="rId3" cstate="print"/>
          <a:stretch>
            <a:fillRect/>
          </a:stretch>
        </p:blipFill>
        <p:spPr>
          <a:xfrm>
            <a:off x="8316312" y="476754"/>
            <a:ext cx="624670" cy="529784"/>
          </a:xfrm>
          <a:prstGeom prst="rect">
            <a:avLst/>
          </a:prstGeom>
        </p:spPr>
      </p:pic>
      <p:sp>
        <p:nvSpPr>
          <p:cNvPr id="9" name="Espace réservé du pied de page 3"/>
          <p:cNvSpPr txBox="1">
            <a:spLocks/>
          </p:cNvSpPr>
          <p:nvPr/>
        </p:nvSpPr>
        <p:spPr bwMode="auto">
          <a:xfrm rot="16200000">
            <a:off x="6120129" y="3681021"/>
            <a:ext cx="4968414" cy="432036"/>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 typeface="Arial" pitchFamily="34" charset="0"/>
              <a:buNone/>
              <a:tabLst/>
              <a:defRPr/>
            </a:pPr>
            <a:r>
              <a:rPr kumimoji="0" lang="fr-FR" altLang="zh-CN" sz="2000" b="0" i="0" u="none" strike="noStrike" kern="1200" cap="none" spc="0" normalizeH="0" baseline="0" noProof="0" smtClean="0">
                <a:ln>
                  <a:noFill/>
                </a:ln>
                <a:solidFill>
                  <a:schemeClr val="tx2"/>
                </a:solidFill>
                <a:effectLst/>
                <a:uLnTx/>
                <a:uFillTx/>
                <a:latin typeface="Arial" pitchFamily="34" charset="0"/>
                <a:ea typeface="SimSun" pitchFamily="2" charset="-122"/>
                <a:cs typeface="+mn-cs"/>
                <a:sym typeface="Arial" pitchFamily="34" charset="0"/>
              </a:rPr>
              <a:t>WWW.CALEM.EU   -   INFO@CALEM.EU</a:t>
            </a:r>
            <a:endParaRPr kumimoji="0" lang="fr-FR" altLang="zh-CN" sz="4400" b="0" i="0" u="none" strike="noStrike" kern="1200" cap="none" spc="0" normalizeH="0" baseline="0" noProof="0" dirty="0" smtClean="0">
              <a:ln>
                <a:noFill/>
              </a:ln>
              <a:solidFill>
                <a:schemeClr val="tx1"/>
              </a:solidFill>
              <a:effectLst/>
              <a:uLnTx/>
              <a:uFillTx/>
              <a:latin typeface="Arial" pitchFamily="34" charset="0"/>
              <a:ea typeface="SimSun" pitchFamily="2" charset="-122"/>
              <a:cs typeface="+mn-cs"/>
              <a:sym typeface="Arial" pitchFamily="34" charset="0"/>
            </a:endParaRPr>
          </a:p>
        </p:txBody>
      </p:sp>
      <p:sp>
        <p:nvSpPr>
          <p:cNvPr id="10" name="Rectangle 9"/>
          <p:cNvSpPr/>
          <p:nvPr/>
        </p:nvSpPr>
        <p:spPr>
          <a:xfrm>
            <a:off x="395652" y="1988880"/>
            <a:ext cx="7272606" cy="4370427"/>
          </a:xfrm>
          <a:prstGeom prst="rect">
            <a:avLst/>
          </a:prstGeom>
        </p:spPr>
        <p:txBody>
          <a:bodyPr wrap="square">
            <a:spAutoFit/>
          </a:bodyPr>
          <a:lstStyle/>
          <a:p>
            <a:pPr algn="ctr"/>
            <a:r>
              <a:rPr lang="en-US" b="1" dirty="0" smtClean="0"/>
              <a:t>EDITIONS</a:t>
            </a:r>
            <a:r>
              <a:rPr lang="en-US" dirty="0" smtClean="0"/>
              <a:t> : </a:t>
            </a:r>
            <a:r>
              <a:rPr lang="en-US" dirty="0" smtClean="0">
                <a:hlinkClick r:id="rId4"/>
              </a:rPr>
              <a:t>france.calem@gmail.com</a:t>
            </a:r>
            <a:endParaRPr lang="en-US" dirty="0" smtClean="0"/>
          </a:p>
          <a:p>
            <a:pPr algn="ctr"/>
            <a:endParaRPr lang="en-US" dirty="0" smtClean="0"/>
          </a:p>
          <a:p>
            <a:pPr algn="ctr"/>
            <a:r>
              <a:rPr lang="en-US" dirty="0" smtClean="0"/>
              <a:t>--</a:t>
            </a:r>
          </a:p>
          <a:p>
            <a:pPr algn="ctr"/>
            <a:endParaRPr lang="en-US" dirty="0" smtClean="0"/>
          </a:p>
          <a:p>
            <a:pPr algn="ctr"/>
            <a:r>
              <a:rPr lang="en-US" b="1" dirty="0" smtClean="0">
                <a:latin typeface="Calibri"/>
              </a:rPr>
              <a:t>INSTITUT</a:t>
            </a:r>
            <a:r>
              <a:rPr lang="en-US" dirty="0" smtClean="0">
                <a:latin typeface="Calibri"/>
              </a:rPr>
              <a:t> (professional trainings) : </a:t>
            </a:r>
            <a:r>
              <a:rPr lang="en-US" dirty="0" smtClean="0">
                <a:latin typeface="Calibri"/>
                <a:hlinkClick r:id="rId5"/>
              </a:rPr>
              <a:t>info@calem.eu</a:t>
            </a:r>
            <a:endParaRPr lang="en-US" dirty="0" smtClean="0">
              <a:latin typeface="Calibri"/>
            </a:endParaRPr>
          </a:p>
          <a:p>
            <a:pPr algn="ctr"/>
            <a:endParaRPr lang="en-US" dirty="0" smtClean="0"/>
          </a:p>
          <a:p>
            <a:pPr algn="ctr"/>
            <a:r>
              <a:rPr lang="en-US" dirty="0" smtClean="0">
                <a:latin typeface="Calibri"/>
              </a:rPr>
              <a:t>--</a:t>
            </a:r>
          </a:p>
          <a:p>
            <a:pPr algn="ctr"/>
            <a:endParaRPr lang="en-US" dirty="0" smtClean="0"/>
          </a:p>
          <a:p>
            <a:pPr algn="ctr"/>
            <a:r>
              <a:rPr lang="en-US" b="1" dirty="0" smtClean="0"/>
              <a:t>CABINET</a:t>
            </a:r>
            <a:r>
              <a:rPr lang="en-US" dirty="0" smtClean="0"/>
              <a:t>  (psycho-spiritual support) : </a:t>
            </a:r>
            <a:r>
              <a:rPr lang="en-US" dirty="0" smtClean="0">
                <a:hlinkClick r:id="rId6"/>
              </a:rPr>
              <a:t>calem.conference.2010@gmail.com</a:t>
            </a:r>
            <a:endParaRPr lang="en-US" dirty="0" smtClean="0"/>
          </a:p>
          <a:p>
            <a:pPr algn="ctr"/>
            <a:endParaRPr lang="en-US" sz="1600" dirty="0" smtClean="0"/>
          </a:p>
          <a:p>
            <a:pPr algn="ctr"/>
            <a:r>
              <a:rPr lang="en-US" sz="1600" dirty="0" err="1" smtClean="0">
                <a:latin typeface="Calibri"/>
              </a:rPr>
              <a:t>Counselling</a:t>
            </a:r>
            <a:r>
              <a:rPr lang="en-US" sz="1600" dirty="0" smtClean="0">
                <a:latin typeface="Calibri"/>
              </a:rPr>
              <a:t> with </a:t>
            </a:r>
            <a:r>
              <a:rPr lang="en-US" sz="1600" dirty="0" smtClean="0">
                <a:solidFill>
                  <a:srgbClr val="330000"/>
                </a:solidFill>
                <a:latin typeface="Calibri"/>
                <a:hlinkClick r:id="rId7"/>
              </a:rPr>
              <a:t>Dr. L. </a:t>
            </a:r>
            <a:r>
              <a:rPr lang="en-US" sz="1600" dirty="0" err="1" smtClean="0">
                <a:solidFill>
                  <a:srgbClr val="330000"/>
                </a:solidFill>
                <a:latin typeface="Calibri"/>
                <a:hlinkClick r:id="rId7"/>
              </a:rPr>
              <a:t>Zahed</a:t>
            </a:r>
            <a:r>
              <a:rPr lang="en-US" sz="1600" dirty="0" smtClean="0">
                <a:latin typeface="Calibri"/>
              </a:rPr>
              <a:t> also possible through Skype: </a:t>
            </a:r>
            <a:r>
              <a:rPr lang="en-US" sz="1600" dirty="0" err="1" smtClean="0">
                <a:latin typeface="Calibri"/>
              </a:rPr>
              <a:t>l.zahed</a:t>
            </a:r>
            <a:endParaRPr lang="en-US" sz="1600" dirty="0" smtClean="0">
              <a:latin typeface="Calibri"/>
            </a:endParaRPr>
          </a:p>
          <a:p>
            <a:pPr algn="ctr"/>
            <a:endParaRPr lang="en-US" sz="1600" dirty="0" smtClean="0"/>
          </a:p>
          <a:p>
            <a:pPr algn="ctr"/>
            <a:r>
              <a:rPr lang="en-US" sz="1600" dirty="0" smtClean="0">
                <a:latin typeface="Calibri"/>
              </a:rPr>
              <a:t>--</a:t>
            </a:r>
          </a:p>
          <a:p>
            <a:pPr algn="ctr"/>
            <a:endParaRPr lang="en-US" sz="1600" dirty="0" smtClean="0"/>
          </a:p>
          <a:p>
            <a:pPr algn="ctr"/>
            <a:r>
              <a:rPr lang="en-US" dirty="0" smtClean="0">
                <a:latin typeface="Calibri"/>
              </a:rPr>
              <a:t>Telephone: 0667087066 / 0667466406</a:t>
            </a:r>
            <a:endParaRPr lang="en-US" dirty="0"/>
          </a:p>
        </p:txBody>
      </p:sp>
    </p:spTree>
  </p:cSld>
  <p:clrMapOvr>
    <a:masterClrMapping/>
  </p:clrMapOvr>
  <p:transition>
    <p:zoom/>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6</a:t>
            </a:fld>
            <a:endParaRPr lang="fr-FR" altLang="zh-CN" dirty="0"/>
          </a:p>
        </p:txBody>
      </p:sp>
      <p:sp>
        <p:nvSpPr>
          <p:cNvPr id="7" name="Sous-titre 2"/>
          <p:cNvSpPr>
            <a:spLocks noChangeArrowheads="1"/>
          </p:cNvSpPr>
          <p:nvPr/>
        </p:nvSpPr>
        <p:spPr bwMode="auto">
          <a:xfrm>
            <a:off x="323646" y="1196814"/>
            <a:ext cx="7632636" cy="5361792"/>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2"/>
            </a:pPr>
            <a:r>
              <a:rPr lang="fr-FR" sz="2000" b="1" u="sng" dirty="0" err="1" smtClean="0"/>
              <a:t>Traditional</a:t>
            </a:r>
            <a:r>
              <a:rPr lang="fr-FR" sz="2000" b="1" u="sng" dirty="0" smtClean="0"/>
              <a:t> </a:t>
            </a:r>
            <a:r>
              <a:rPr lang="fr-FR" sz="2000" b="1" u="sng" dirty="0" err="1" smtClean="0"/>
              <a:t>interpretation</a:t>
            </a:r>
            <a:r>
              <a:rPr lang="fr-FR" sz="2000" b="1" u="sng" dirty="0" smtClean="0"/>
              <a:t> of </a:t>
            </a:r>
            <a:r>
              <a:rPr lang="fr-FR" sz="2000" b="1" i="1" u="sng" dirty="0" err="1" smtClean="0"/>
              <a:t>To’evah</a:t>
            </a:r>
            <a:r>
              <a:rPr lang="fr-FR" sz="2000" b="1" i="1" u="sng" dirty="0" smtClean="0"/>
              <a:t> </a:t>
            </a:r>
            <a:r>
              <a:rPr lang="fr-FR" b="1" u="sng" dirty="0" smtClean="0"/>
              <a:t>(« abomination »)</a:t>
            </a:r>
            <a:endParaRPr lang="fr-FR" sz="2000" b="1" u="sng" dirty="0" smtClean="0"/>
          </a:p>
          <a:p>
            <a:endParaRPr lang="fr-FR" sz="2000" dirty="0"/>
          </a:p>
          <a:p>
            <a:pPr algn="just"/>
            <a:r>
              <a:rPr lang="en-US" sz="2000" b="1" dirty="0" smtClean="0"/>
              <a:t>Different interpretations of this "abomination" emerge </a:t>
            </a:r>
            <a:r>
              <a:rPr lang="en-US" sz="2000" dirty="0" smtClean="0"/>
              <a:t>over the centuries and according to Talmudic commentators </a:t>
            </a:r>
            <a:r>
              <a:rPr lang="fr-FR" sz="1400" dirty="0" smtClean="0"/>
              <a:t>(in </a:t>
            </a:r>
            <a:r>
              <a:rPr lang="fr-FR" sz="1400" dirty="0" err="1" smtClean="0"/>
              <a:t>Jerusalem</a:t>
            </a:r>
            <a:r>
              <a:rPr lang="fr-FR" sz="1400" dirty="0" smtClean="0"/>
              <a:t> or Babylone) </a:t>
            </a:r>
            <a:r>
              <a:rPr lang="fr-FR" sz="2000" dirty="0" smtClean="0"/>
              <a:t>:</a:t>
            </a:r>
            <a:endParaRPr lang="en-US" sz="2000" dirty="0" smtClean="0"/>
          </a:p>
          <a:p>
            <a:pPr algn="just"/>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a:t>
            </a:r>
            <a:r>
              <a:rPr lang="en-US" b="1" dirty="0" smtClean="0"/>
              <a:t>Prejudice</a:t>
            </a:r>
            <a:r>
              <a:rPr lang="en-US" dirty="0" smtClean="0"/>
              <a:t>: "</a:t>
            </a:r>
            <a:r>
              <a:rPr lang="en-US" i="1" dirty="0" smtClean="0"/>
              <a:t>The passive partner (recipient of the sexual act) </a:t>
            </a:r>
            <a:r>
              <a:rPr lang="en-US" b="1" i="1" dirty="0" smtClean="0"/>
              <a:t>does not derive any pleasure</a:t>
            </a:r>
            <a:r>
              <a:rPr lang="en-US" i="1" dirty="0" smtClean="0"/>
              <a:t> from it</a:t>
            </a:r>
            <a:r>
              <a:rPr lang="en-US" dirty="0" smtClean="0"/>
              <a:t>" (</a:t>
            </a:r>
            <a:r>
              <a:rPr lang="en-US" dirty="0" err="1" smtClean="0"/>
              <a:t>Rashi</a:t>
            </a:r>
            <a:r>
              <a:rPr lang="en-US" dirty="0" smtClean="0"/>
              <a:t>, Sanhedrin 58a).</a:t>
            </a:r>
            <a:br>
              <a:rPr lang="en-US" dirty="0" smtClean="0"/>
            </a:b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a:t>
            </a:r>
            <a:r>
              <a:rPr lang="fr-FR" altLang="en-US" sz="2000" i="1" dirty="0" err="1"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Natalism</a:t>
            </a:r>
            <a:r>
              <a:rPr lang="fr-FR" altLang="en-US" sz="2000" dirty="0"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 </a:t>
            </a:r>
            <a:r>
              <a:rPr lang="fr-FR" altLang="en-US" sz="2000" dirty="0" smtClean="0">
                <a:solidFill>
                  <a:srgbClr val="000000"/>
                </a:solidFill>
                <a:latin typeface="Trebuchet MS" pitchFamily="34" charset="0"/>
                <a:sym typeface="Trebuchet MS" pitchFamily="34" charset="0"/>
              </a:rPr>
              <a:t>: «</a:t>
            </a:r>
            <a:r>
              <a:rPr lang="en-US" sz="2000" i="1" dirty="0" smtClean="0"/>
              <a:t>It breaks family cells</a:t>
            </a:r>
            <a:r>
              <a:rPr lang="fr-FR" altLang="en-US" sz="2000" dirty="0" smtClean="0">
                <a:solidFill>
                  <a:srgbClr val="000000"/>
                </a:solidFill>
                <a:latin typeface="Trebuchet MS" pitchFamily="34" charset="0"/>
                <a:sym typeface="Trebuchet MS" pitchFamily="34" charset="0"/>
              </a:rPr>
              <a:t>» </a:t>
            </a:r>
            <a:r>
              <a:rPr lang="fr-FR" altLang="en-US" sz="1400" dirty="0" smtClean="0">
                <a:solidFill>
                  <a:srgbClr val="000000"/>
                </a:solidFill>
                <a:latin typeface="Trebuchet MS" pitchFamily="34" charset="0"/>
                <a:sym typeface="Trebuchet MS" pitchFamily="34" charset="0"/>
              </a:rPr>
              <a:t>(</a:t>
            </a:r>
            <a:r>
              <a:rPr lang="fr-FR" altLang="en-US" sz="1400" dirty="0" err="1" smtClean="0">
                <a:solidFill>
                  <a:srgbClr val="000000"/>
                </a:solidFill>
                <a:latin typeface="Trebuchet MS" pitchFamily="34" charset="0"/>
                <a:sym typeface="Trebuchet MS" pitchFamily="34" charset="0"/>
              </a:rPr>
              <a:t>Rabbenu</a:t>
            </a:r>
            <a:r>
              <a:rPr lang="fr-FR" altLang="en-US" sz="1400" dirty="0" smtClean="0">
                <a:solidFill>
                  <a:srgbClr val="000000"/>
                </a:solidFill>
                <a:latin typeface="Trebuchet MS" pitchFamily="34" charset="0"/>
                <a:sym typeface="Trebuchet MS" pitchFamily="34" charset="0"/>
              </a:rPr>
              <a:t> </a:t>
            </a:r>
            <a:r>
              <a:rPr lang="fr-FR" altLang="en-US" sz="1400" dirty="0" err="1" smtClean="0">
                <a:solidFill>
                  <a:srgbClr val="000000"/>
                </a:solidFill>
                <a:latin typeface="Trebuchet MS" pitchFamily="34" charset="0"/>
                <a:sym typeface="Trebuchet MS" pitchFamily="34" charset="0"/>
              </a:rPr>
              <a:t>Asher</a:t>
            </a:r>
            <a:r>
              <a:rPr lang="fr-FR" altLang="en-US" sz="1400" dirty="0" smtClean="0">
                <a:solidFill>
                  <a:srgbClr val="000000"/>
                </a:solidFill>
                <a:latin typeface="Trebuchet MS" pitchFamily="34" charset="0"/>
                <a:sym typeface="Trebuchet MS" pitchFamily="34" charset="0"/>
              </a:rPr>
              <a:t> Ben </a:t>
            </a:r>
            <a:r>
              <a:rPr lang="fr-FR" altLang="en-US" sz="1400" dirty="0" err="1" smtClean="0">
                <a:solidFill>
                  <a:srgbClr val="000000"/>
                </a:solidFill>
                <a:latin typeface="Trebuchet MS" pitchFamily="34" charset="0"/>
                <a:sym typeface="Trebuchet MS" pitchFamily="34" charset="0"/>
              </a:rPr>
              <a:t>Yehiel</a:t>
            </a:r>
            <a:r>
              <a:rPr lang="fr-FR" altLang="en-US" sz="1400" dirty="0" smtClean="0">
                <a:solidFill>
                  <a:srgbClr val="000000"/>
                </a:solidFill>
                <a:latin typeface="Trebuchet MS" pitchFamily="34" charset="0"/>
                <a:sym typeface="Trebuchet MS" pitchFamily="34" charset="0"/>
              </a:rPr>
              <a:t>, </a:t>
            </a:r>
            <a:r>
              <a:rPr lang="fr-FR" altLang="en-US" sz="1400" i="1" dirty="0" err="1" smtClean="0">
                <a:solidFill>
                  <a:srgbClr val="000000"/>
                </a:solidFill>
                <a:latin typeface="Trebuchet MS" pitchFamily="34" charset="0"/>
                <a:sym typeface="Trebuchet MS" pitchFamily="34" charset="0"/>
              </a:rPr>
              <a:t>Nedarim</a:t>
            </a:r>
            <a:r>
              <a:rPr lang="fr-FR" altLang="en-US" sz="1400" i="1" dirty="0" smtClean="0">
                <a:solidFill>
                  <a:srgbClr val="000000"/>
                </a:solidFill>
                <a:latin typeface="Trebuchet MS" pitchFamily="34" charset="0"/>
                <a:sym typeface="Trebuchet MS" pitchFamily="34" charset="0"/>
              </a:rPr>
              <a:t> </a:t>
            </a:r>
            <a:r>
              <a:rPr lang="fr-FR" altLang="en-US" sz="1400" dirty="0" smtClean="0">
                <a:solidFill>
                  <a:srgbClr val="000000"/>
                </a:solidFill>
                <a:latin typeface="Trebuchet MS" pitchFamily="34" charset="0"/>
                <a:sym typeface="Trebuchet MS" pitchFamily="34" charset="0"/>
              </a:rPr>
              <a:t>51a).</a:t>
            </a:r>
          </a:p>
          <a:p>
            <a:pPr algn="just">
              <a:buFont typeface="Wingdings" pitchFamily="2" charset="2"/>
              <a:buChar char="v"/>
            </a:pPr>
            <a:endParaRPr lang="fr-FR" altLang="en-US" sz="1400" dirty="0" smtClean="0">
              <a:solidFill>
                <a:srgbClr val="000000"/>
              </a:solidFill>
              <a:latin typeface="Trebuchet MS" pitchFamily="34" charset="0"/>
              <a:sym typeface="Trebuchet MS" pitchFamily="34" charset="0"/>
            </a:endParaRPr>
          </a:p>
          <a:p>
            <a:pPr algn="just">
              <a:buFont typeface="Wingdings" pitchFamily="2" charset="2"/>
              <a:buChar char="v"/>
            </a:pPr>
            <a:r>
              <a:rPr lang="fr-FR" altLang="en-US" sz="2000" dirty="0" smtClean="0">
                <a:solidFill>
                  <a:srgbClr val="000000"/>
                </a:solidFill>
                <a:latin typeface="Trebuchet MS" pitchFamily="34" charset="0"/>
                <a:sym typeface="Trebuchet MS" pitchFamily="34" charset="0"/>
              </a:rPr>
              <a:t> </a:t>
            </a:r>
            <a:r>
              <a:rPr lang="fr-FR" altLang="en-US" sz="2000" i="1" dirty="0" smtClean="0">
                <a:solidFill>
                  <a:srgbClr val="000000"/>
                </a:solidFill>
                <a:effectLst>
                  <a:outerShdw blurRad="38100" dist="38100" dir="2700000" algn="tl">
                    <a:srgbClr val="000000">
                      <a:alpha val="43137"/>
                    </a:srgbClr>
                  </a:outerShdw>
                </a:effectLst>
                <a:latin typeface="Trebuchet MS" pitchFamily="34" charset="0"/>
                <a:sym typeface="Trebuchet MS" pitchFamily="34" charset="0"/>
              </a:rPr>
              <a:t>Homophobie</a:t>
            </a:r>
            <a:r>
              <a:rPr lang="fr-FR" altLang="en-US" sz="2000" dirty="0" smtClean="0">
                <a:solidFill>
                  <a:srgbClr val="000000"/>
                </a:solidFill>
                <a:latin typeface="Trebuchet MS" pitchFamily="34" charset="0"/>
                <a:sym typeface="Trebuchet MS" pitchFamily="34" charset="0"/>
              </a:rPr>
              <a:t> : </a:t>
            </a:r>
            <a:r>
              <a:rPr lang="en-US" sz="2000" i="1" dirty="0" smtClean="0"/>
              <a:t>”This is not procreative”, "This is disgusting" ...</a:t>
            </a:r>
            <a:endParaRPr lang="fr-FR" altLang="en-US" sz="2000" dirty="0" smtClean="0">
              <a:solidFill>
                <a:srgbClr val="000000"/>
              </a:solidFill>
              <a:latin typeface="Trebuchet MS" pitchFamily="34" charset="0"/>
              <a:sym typeface="Trebuchet MS" pitchFamily="34" charset="0"/>
            </a:endParaRPr>
          </a:p>
          <a:p>
            <a:pPr algn="just">
              <a:buFont typeface="Wingdings" pitchFamily="2" charset="2"/>
              <a:buChar char="v"/>
            </a:pPr>
            <a:endParaRPr lang="fr-FR" altLang="en-US" sz="2000" dirty="0" smtClean="0">
              <a:solidFill>
                <a:srgbClr val="000000"/>
              </a:solidFill>
              <a:latin typeface="Trebuchet MS" pitchFamily="34" charset="0"/>
              <a:sym typeface="Trebuchet MS" pitchFamily="34" charset="0"/>
            </a:endParaRPr>
          </a:p>
          <a:p>
            <a:pPr algn="just"/>
            <a:r>
              <a:rPr lang="en-US" sz="2000" dirty="0" smtClean="0"/>
              <a:t>So many interpretations which seem, at least, inappropriate to the contemporary Western context, or even downright erroneous.</a:t>
            </a:r>
            <a:endParaRPr lang="fr-FR" altLang="en-US" sz="2000" dirty="0" smtClean="0">
              <a:solidFill>
                <a:srgbClr val="000000"/>
              </a:solidFill>
              <a:latin typeface="Trebuchet MS" pitchFamily="34" charset="0"/>
              <a:sym typeface="Trebuchet MS" pitchFamily="34" charset="0"/>
            </a:endParaRPr>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2. </a:t>
            </a:r>
            <a:r>
              <a:rPr lang="en-US" altLang="zh-CN" sz="2800" dirty="0" smtClean="0">
                <a:solidFill>
                  <a:schemeClr val="accent1">
                    <a:lumMod val="50000"/>
                  </a:schemeClr>
                </a:solidFill>
              </a:rPr>
              <a:t>The Patriarchal Ethics of Semitic Judaism</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7</a:t>
            </a:fld>
            <a:endParaRPr lang="fr-FR" altLang="zh-CN" dirty="0"/>
          </a:p>
        </p:txBody>
      </p:sp>
      <p:sp>
        <p:nvSpPr>
          <p:cNvPr id="7" name="Sous-titre 2"/>
          <p:cNvSpPr>
            <a:spLocks noChangeArrowheads="1"/>
          </p:cNvSpPr>
          <p:nvPr/>
        </p:nvSpPr>
        <p:spPr bwMode="auto">
          <a:xfrm>
            <a:off x="323646" y="404748"/>
            <a:ext cx="7632636" cy="6153858"/>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3"/>
            </a:pPr>
            <a:endParaRPr lang="en-US" sz="2000" b="1" u="sng" dirty="0" smtClean="0"/>
          </a:p>
          <a:p>
            <a:pPr marL="457200" indent="-457200">
              <a:buFont typeface="+mj-lt"/>
              <a:buAutoNum type="alphaUcPeriod" startAt="3"/>
            </a:pPr>
            <a:r>
              <a:rPr lang="en-US" sz="2000" b="1" u="sng" dirty="0" smtClean="0"/>
              <a:t>Inclusive Interpretations: the reason of these </a:t>
            </a:r>
            <a:r>
              <a:rPr lang="en-US" sz="2000" b="1" u="sng" dirty="0" err="1" smtClean="0"/>
              <a:t>prohibions</a:t>
            </a:r>
            <a:endParaRPr lang="en-US" sz="2000" b="1" u="sng" dirty="0" smtClean="0"/>
          </a:p>
          <a:p>
            <a:endParaRPr lang="fr-FR" sz="1200" dirty="0"/>
          </a:p>
          <a:p>
            <a:r>
              <a:rPr lang="en-US" sz="2000" dirty="0" smtClean="0"/>
              <a:t>At the international level, the </a:t>
            </a:r>
            <a:r>
              <a:rPr lang="en-US" sz="2000" b="1" dirty="0" smtClean="0"/>
              <a:t>majority of the Jews </a:t>
            </a:r>
            <a:r>
              <a:rPr lang="en-US" sz="2000" dirty="0" smtClean="0"/>
              <a:t>of the world are attached to so-called "</a:t>
            </a:r>
            <a:r>
              <a:rPr lang="en-US" sz="2000" b="1" dirty="0" smtClean="0"/>
              <a:t>progressive</a:t>
            </a:r>
            <a:r>
              <a:rPr lang="en-US" sz="2000" dirty="0" smtClean="0"/>
              <a:t>" movements </a:t>
            </a:r>
            <a:r>
              <a:rPr lang="en-US" sz="1600" dirty="0" smtClean="0"/>
              <a:t>(</a:t>
            </a:r>
            <a:r>
              <a:rPr lang="en-US" sz="1600" dirty="0" err="1" smtClean="0"/>
              <a:t>Massorti</a:t>
            </a:r>
            <a:r>
              <a:rPr lang="en-US" sz="1600" dirty="0" smtClean="0"/>
              <a:t> or Reformed):</a:t>
            </a:r>
            <a:endParaRPr lang="en-US" sz="2000" dirty="0" smtClean="0"/>
          </a:p>
          <a:p>
            <a:endParaRPr lang="en-US" sz="2000" dirty="0" smtClean="0"/>
          </a:p>
          <a:p>
            <a:pPr>
              <a:buFont typeface="Wingdings" pitchFamily="2" charset="2"/>
              <a:buChar char="v"/>
            </a:pPr>
            <a:r>
              <a:rPr lang="en-US" sz="2000" dirty="0" smtClean="0"/>
              <a:t> The condemnation of idolatrous worship, </a:t>
            </a:r>
            <a:r>
              <a:rPr lang="en-US" sz="2000" b="1" dirty="0" smtClean="0"/>
              <a:t>ritual rapes</a:t>
            </a:r>
            <a:r>
              <a:rPr lang="en-US" sz="2000" dirty="0" smtClean="0"/>
              <a:t>, etc. =&gt; </a:t>
            </a:r>
            <a:r>
              <a:rPr lang="en-US" sz="2000" b="1" i="1" dirty="0" err="1" smtClean="0"/>
              <a:t>to'evah</a:t>
            </a:r>
            <a:r>
              <a:rPr lang="en-US" sz="2000" dirty="0" smtClean="0"/>
              <a:t> is most often </a:t>
            </a:r>
            <a:r>
              <a:rPr lang="en-US" sz="2000" b="1" dirty="0" smtClean="0"/>
              <a:t>associated in the Torah with idolatry</a:t>
            </a:r>
            <a:r>
              <a:rPr lang="en-US" sz="2000" dirty="0" smtClean="0"/>
              <a:t>.</a:t>
            </a:r>
          </a:p>
          <a:p>
            <a:pPr>
              <a:buFont typeface="Wingdings" pitchFamily="2" charset="2"/>
              <a:buChar char="v"/>
            </a:pPr>
            <a:endParaRPr lang="en-US" sz="2000" dirty="0" smtClean="0"/>
          </a:p>
          <a:p>
            <a:pPr>
              <a:buFont typeface="Wingdings" pitchFamily="2" charset="2"/>
              <a:buChar char="v"/>
            </a:pPr>
            <a:r>
              <a:rPr lang="en-US" sz="2000" dirty="0" smtClean="0"/>
              <a:t> The need for </a:t>
            </a:r>
            <a:r>
              <a:rPr lang="en-US" sz="2000" b="1" dirty="0" smtClean="0"/>
              <a:t>a small tribe </a:t>
            </a:r>
            <a:r>
              <a:rPr lang="en-US" sz="2000" dirty="0" smtClean="0"/>
              <a:t>then, the Israelites, to ensure their reproduction =&gt; </a:t>
            </a:r>
            <a:r>
              <a:rPr lang="en-US" sz="2000" b="1" dirty="0" smtClean="0"/>
              <a:t>historical and political context</a:t>
            </a:r>
            <a:r>
              <a:rPr lang="en-US" sz="2000" dirty="0" smtClean="0"/>
              <a:t>.</a:t>
            </a:r>
          </a:p>
          <a:p>
            <a:pPr>
              <a:buFont typeface="Wingdings" pitchFamily="2" charset="2"/>
              <a:buChar char="v"/>
            </a:pPr>
            <a:endParaRPr lang="en-US" sz="2000" dirty="0" smtClean="0"/>
          </a:p>
          <a:p>
            <a:pPr>
              <a:buFont typeface="Wingdings" pitchFamily="2" charset="2"/>
              <a:buChar char="v"/>
            </a:pPr>
            <a:r>
              <a:rPr lang="en-US" sz="2000" dirty="0" smtClean="0"/>
              <a:t> </a:t>
            </a:r>
            <a:r>
              <a:rPr lang="en-US" sz="2000" b="1" dirty="0" smtClean="0"/>
              <a:t>Faced with people who practiced the rape </a:t>
            </a:r>
            <a:r>
              <a:rPr lang="en-US" sz="2000" dirty="0" smtClean="0"/>
              <a:t>of their enemies men and women </a:t>
            </a:r>
            <a:r>
              <a:rPr lang="en-US" sz="1600" dirty="0" smtClean="0"/>
              <a:t>(</a:t>
            </a:r>
            <a:r>
              <a:rPr lang="en-US" sz="1600" dirty="0" err="1" smtClean="0"/>
              <a:t>eg</a:t>
            </a:r>
            <a:r>
              <a:rPr lang="en-US" sz="1600" dirty="0" smtClean="0"/>
              <a:t> </a:t>
            </a:r>
            <a:r>
              <a:rPr lang="en-US" sz="1600" dirty="0" err="1" smtClean="0"/>
              <a:t>Saqban</a:t>
            </a:r>
            <a:r>
              <a:rPr lang="en-US" sz="1600" dirty="0" smtClean="0"/>
              <a:t> tribe, Syria - until the nineteenth century) </a:t>
            </a:r>
            <a:r>
              <a:rPr lang="en-US" sz="2000" dirty="0" smtClean="0"/>
              <a:t>=&gt;</a:t>
            </a:r>
            <a:r>
              <a:rPr lang="en-US" sz="2000" b="1" dirty="0" smtClean="0"/>
              <a:t> strong patriarchal </a:t>
            </a:r>
            <a:r>
              <a:rPr lang="en-US" sz="2000" b="1" dirty="0" err="1" smtClean="0"/>
              <a:t>virilist</a:t>
            </a:r>
            <a:r>
              <a:rPr lang="en-US" sz="2000" b="1" dirty="0" smtClean="0"/>
              <a:t> identity</a:t>
            </a:r>
            <a:r>
              <a:rPr lang="en-US" sz="2000" dirty="0" smtClean="0"/>
              <a:t>.</a:t>
            </a:r>
          </a:p>
          <a:p>
            <a:pPr>
              <a:buFont typeface="Wingdings" pitchFamily="2" charset="2"/>
              <a:buChar char="v"/>
            </a:pPr>
            <a:endParaRPr lang="en-US" sz="2000" dirty="0" smtClean="0"/>
          </a:p>
          <a:p>
            <a:pPr>
              <a:buFont typeface="Wingdings" pitchFamily="2" charset="2"/>
              <a:buChar char="v"/>
            </a:pPr>
            <a:r>
              <a:rPr lang="en-US" sz="2000" dirty="0" smtClean="0"/>
              <a:t> These verses can mean "</a:t>
            </a:r>
            <a:r>
              <a:rPr lang="en-US" sz="2000" i="1" dirty="0" smtClean="0"/>
              <a:t>if you want a woman, do not use a man as an object of desire by substitution </a:t>
            </a:r>
            <a:r>
              <a:rPr lang="en-US" sz="2000" dirty="0" smtClean="0"/>
              <a:t>... (and vice versa?)".</a:t>
            </a:r>
            <a:endParaRPr lang="fr-FR" altLang="en-US" sz="2000" dirty="0" smtClean="0">
              <a:solidFill>
                <a:srgbClr val="000000"/>
              </a:solidFill>
              <a:latin typeface="Trebuchet MS" pitchFamily="34" charset="0"/>
              <a:sym typeface="Trebuchet MS" pitchFamily="34" charset="0"/>
            </a:endParaRPr>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0"/>
            <a:ext cx="8100294" cy="732127"/>
          </a:xfrm>
          <a:ln/>
        </p:spPr>
        <p:txBody>
          <a:bodyPr/>
          <a:lstStyle/>
          <a:p>
            <a:pPr algn="ctr"/>
            <a:r>
              <a:rPr lang="fr-FR" altLang="zh-CN" sz="2800" dirty="0" smtClean="0">
                <a:solidFill>
                  <a:schemeClr val="accent1">
                    <a:lumMod val="50000"/>
                  </a:schemeClr>
                </a:solidFill>
              </a:rPr>
              <a:t>2. </a:t>
            </a:r>
            <a:r>
              <a:rPr lang="en-US" altLang="zh-CN" sz="2800" dirty="0" smtClean="0">
                <a:solidFill>
                  <a:schemeClr val="accent1">
                    <a:lumMod val="50000"/>
                  </a:schemeClr>
                </a:solidFill>
              </a:rPr>
              <a:t>The Patriarchal Ethics of Semitic Judaism</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372945" cy="404748"/>
          </a:xfrm>
          <a:prstGeom prst="rect">
            <a:avLst/>
          </a:prstGeom>
          <a:noFill/>
          <a:ln>
            <a:noFill/>
          </a:ln>
        </p:spPr>
        <p:txBody>
          <a:bodyPr/>
          <a:lstStyle/>
          <a:p>
            <a:fld id="{BB28F3C4-E0FA-4069-85D4-CAC7C41F1E2E}" type="slidenum">
              <a:rPr lang="fr-FR" altLang="zh-CN"/>
              <a:pPr/>
              <a:t>8</a:t>
            </a:fld>
            <a:endParaRPr lang="fr-FR" altLang="zh-CN" dirty="0"/>
          </a:p>
        </p:txBody>
      </p:sp>
      <p:sp>
        <p:nvSpPr>
          <p:cNvPr id="7" name="Sous-titre 2"/>
          <p:cNvSpPr>
            <a:spLocks noChangeArrowheads="1"/>
          </p:cNvSpPr>
          <p:nvPr/>
        </p:nvSpPr>
        <p:spPr bwMode="auto">
          <a:xfrm>
            <a:off x="323646" y="1340826"/>
            <a:ext cx="7632636" cy="5217780"/>
          </a:xfrm>
          <a:prstGeom prst="rect">
            <a:avLst/>
          </a:prstGeom>
          <a:noFill/>
          <a:ln w="9525" cmpd="sng">
            <a:noFill/>
            <a:miter lim="800000"/>
            <a:headEnd/>
            <a:tailEnd/>
          </a:ln>
        </p:spPr>
        <p:txBody>
          <a:bodyPr/>
          <a:lstStyle/>
          <a:p>
            <a:endParaRPr lang="fr-FR" sz="2000" dirty="0" smtClean="0"/>
          </a:p>
          <a:p>
            <a:pPr marL="457200" indent="-457200">
              <a:buFont typeface="+mj-lt"/>
              <a:buAutoNum type="alphaUcPeriod" startAt="4"/>
            </a:pPr>
            <a:r>
              <a:rPr lang="fr-FR" sz="2000" b="1" dirty="0" err="1" smtClean="0"/>
              <a:t>Some</a:t>
            </a:r>
            <a:r>
              <a:rPr lang="fr-FR" sz="2000" b="1" dirty="0" smtClean="0"/>
              <a:t> </a:t>
            </a:r>
            <a:r>
              <a:rPr lang="fr-FR" sz="2000" b="1" dirty="0" err="1" smtClean="0"/>
              <a:t>key</a:t>
            </a:r>
            <a:r>
              <a:rPr lang="fr-FR" sz="2000" b="1" dirty="0" smtClean="0"/>
              <a:t> dates of the modern </a:t>
            </a:r>
            <a:r>
              <a:rPr lang="fr-FR" sz="2000" b="1" dirty="0" err="1" smtClean="0"/>
              <a:t>Judaïsm</a:t>
            </a:r>
            <a:endParaRPr lang="fr-FR" sz="2000" b="1" dirty="0" smtClean="0"/>
          </a:p>
          <a:p>
            <a:endParaRPr lang="fr-FR" sz="2000" dirty="0" smtClean="0"/>
          </a:p>
          <a:p>
            <a:endParaRPr lang="fr-FR" sz="2000" dirty="0" smtClean="0"/>
          </a:p>
          <a:p>
            <a:pPr>
              <a:buFont typeface="Wingdings" pitchFamily="2" charset="2"/>
              <a:buChar char="v"/>
            </a:pPr>
            <a:r>
              <a:rPr lang="en-US" sz="2000" dirty="0" smtClean="0"/>
              <a:t> 1972 - United Kingdom, </a:t>
            </a:r>
            <a:r>
              <a:rPr lang="en-US" sz="2000" b="1" dirty="0" smtClean="0"/>
              <a:t>first social support group </a:t>
            </a:r>
            <a:r>
              <a:rPr lang="en-US" sz="2000" dirty="0" smtClean="0"/>
              <a:t>between Jewish gay, lesbian and +</a:t>
            </a:r>
          </a:p>
          <a:p>
            <a:pPr>
              <a:buFont typeface="Wingdings" pitchFamily="2" charset="2"/>
              <a:buChar char="v"/>
            </a:pPr>
            <a:endParaRPr lang="en-US" sz="2000" dirty="0" smtClean="0"/>
          </a:p>
          <a:p>
            <a:pPr>
              <a:buFont typeface="Wingdings" pitchFamily="2" charset="2"/>
              <a:buChar char="v"/>
            </a:pPr>
            <a:r>
              <a:rPr lang="en-US" sz="2000" dirty="0" smtClean="0"/>
              <a:t> 1974 - </a:t>
            </a:r>
            <a:r>
              <a:rPr lang="en-US" sz="2000" b="1" dirty="0" smtClean="0"/>
              <a:t>Rabbi Norman </a:t>
            </a:r>
            <a:r>
              <a:rPr lang="en-US" sz="2000" b="1" dirty="0" err="1" smtClean="0"/>
              <a:t>Lamm</a:t>
            </a:r>
            <a:r>
              <a:rPr lang="en-US" sz="2000" b="1" dirty="0" smtClean="0"/>
              <a:t> </a:t>
            </a:r>
            <a:r>
              <a:rPr lang="en-US" sz="2000" dirty="0" smtClean="0"/>
              <a:t>(in </a:t>
            </a:r>
            <a:r>
              <a:rPr lang="en-US" sz="2000" dirty="0" err="1" smtClean="0"/>
              <a:t>Encyclopaedia</a:t>
            </a:r>
            <a:r>
              <a:rPr lang="en-US" sz="2000" dirty="0" smtClean="0"/>
              <a:t> </a:t>
            </a:r>
            <a:r>
              <a:rPr lang="en-US" sz="2000" dirty="0" err="1" smtClean="0"/>
              <a:t>Judaica</a:t>
            </a:r>
            <a:r>
              <a:rPr lang="en-US" sz="2000" dirty="0" smtClean="0"/>
              <a:t>):</a:t>
            </a:r>
            <a:br>
              <a:rPr lang="en-US" sz="2000" dirty="0" smtClean="0"/>
            </a:br>
            <a:r>
              <a:rPr lang="en-US" sz="2000" dirty="0" smtClean="0"/>
              <a:t>"</a:t>
            </a:r>
            <a:r>
              <a:rPr lang="en-US" sz="2000" i="1" dirty="0" smtClean="0"/>
              <a:t>Homosexuality is a disease and must be treated with compassion"</a:t>
            </a:r>
            <a:r>
              <a:rPr lang="en-US" sz="2000" dirty="0" smtClean="0"/>
              <a:t/>
            </a:r>
            <a:br>
              <a:rPr lang="en-US" sz="2000" dirty="0" smtClean="0"/>
            </a:br>
            <a:endParaRPr lang="en-US" sz="2000" dirty="0" smtClean="0"/>
          </a:p>
          <a:p>
            <a:pPr>
              <a:buFont typeface="Wingdings" pitchFamily="2" charset="2"/>
              <a:buChar char="v"/>
            </a:pPr>
            <a:r>
              <a:rPr lang="en-US" sz="2000" dirty="0" smtClean="0"/>
              <a:t> 1980 - London, </a:t>
            </a:r>
            <a:r>
              <a:rPr lang="en-US" sz="2000" b="1" dirty="0" smtClean="0"/>
              <a:t>first ordination of inclusive rabbis</a:t>
            </a:r>
            <a:r>
              <a:rPr lang="en-US" sz="2000" dirty="0" smtClean="0"/>
              <a:t>: gay, lesbian and +, by Leo </a:t>
            </a:r>
            <a:r>
              <a:rPr lang="en-US" sz="2000" dirty="0" err="1" smtClean="0"/>
              <a:t>Baeck</a:t>
            </a:r>
            <a:r>
              <a:rPr lang="en-US" sz="2000" dirty="0" smtClean="0"/>
              <a:t> College (today they are hundreds).</a:t>
            </a:r>
            <a:br>
              <a:rPr lang="en-US" sz="2000" dirty="0" smtClean="0"/>
            </a:br>
            <a:endParaRPr lang="en-US" sz="2000" dirty="0" smtClean="0"/>
          </a:p>
          <a:p>
            <a:pPr>
              <a:buFont typeface="Wingdings" pitchFamily="2" charset="2"/>
              <a:buChar char="v"/>
            </a:pPr>
            <a:r>
              <a:rPr lang="en-US" sz="2000" dirty="0" smtClean="0"/>
              <a:t> 2011 - Liberal Judaism </a:t>
            </a:r>
            <a:r>
              <a:rPr lang="en-US" sz="2000" b="1" dirty="0" smtClean="0"/>
              <a:t>adopts total equality and marriage </a:t>
            </a:r>
            <a:r>
              <a:rPr lang="en-US" sz="2000" dirty="0" smtClean="0"/>
              <a:t>for all.</a:t>
            </a:r>
            <a:endParaRPr lang="fr-FR" sz="2000" dirty="0"/>
          </a:p>
          <a:p>
            <a:pPr algn="just"/>
            <a:endParaRPr lang="fr-FR" sz="2000" dirty="0" smtClean="0"/>
          </a:p>
          <a:p>
            <a:pPr algn="just"/>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a:p>
            <a:pPr marL="273050" indent="-273050" algn="just">
              <a:lnSpc>
                <a:spcPct val="90000"/>
              </a:lnSpc>
              <a:spcBef>
                <a:spcPts val="600"/>
              </a:spcBef>
              <a:buClr>
                <a:schemeClr val="tx2"/>
              </a:buClr>
              <a:buSzPct val="73000"/>
            </a:pPr>
            <a:endParaRPr lang="fr-FR" altLang="en-US" sz="2000" dirty="0">
              <a:solidFill>
                <a:srgbClr val="000000"/>
              </a:solidFill>
              <a:latin typeface="Trebuchet MS" pitchFamily="34" charset="0"/>
              <a:sym typeface="Trebuchet MS" pitchFamily="34" charset="0"/>
            </a:endParaRPr>
          </a:p>
        </p:txBody>
      </p:sp>
      <p:sp>
        <p:nvSpPr>
          <p:cNvPr id="8" name="Titre 6"/>
          <p:cNvSpPr>
            <a:spLocks noGrp="1" noChangeArrowheads="1"/>
          </p:cNvSpPr>
          <p:nvPr>
            <p:ph type="title" idx="4294967295"/>
          </p:nvPr>
        </p:nvSpPr>
        <p:spPr>
          <a:xfrm>
            <a:off x="0" y="320675"/>
            <a:ext cx="8100294" cy="732127"/>
          </a:xfrm>
          <a:ln/>
        </p:spPr>
        <p:txBody>
          <a:bodyPr/>
          <a:lstStyle/>
          <a:p>
            <a:pPr algn="ctr"/>
            <a:r>
              <a:rPr lang="fr-FR" altLang="zh-CN" sz="2800" dirty="0" smtClean="0">
                <a:solidFill>
                  <a:schemeClr val="accent1">
                    <a:lumMod val="50000"/>
                  </a:schemeClr>
                </a:solidFill>
              </a:rPr>
              <a:t>2. </a:t>
            </a:r>
            <a:r>
              <a:rPr lang="en-US" altLang="zh-CN" sz="2800" dirty="0" smtClean="0">
                <a:solidFill>
                  <a:schemeClr val="accent1">
                    <a:lumMod val="50000"/>
                  </a:schemeClr>
                </a:solidFill>
              </a:rPr>
              <a:t>The Patriarchal Ethics of Semitic Judaism</a:t>
            </a:r>
            <a:endParaRPr lang="fr-FR" altLang="zh-CN" sz="2800" dirty="0">
              <a:solidFill>
                <a:schemeClr val="accent1">
                  <a:lumMod val="50000"/>
                </a:schemeClr>
              </a:solidFill>
            </a:endParaRPr>
          </a:p>
        </p:txBody>
      </p:sp>
      <p:pic>
        <p:nvPicPr>
          <p:cNvPr id="9" name="Image 8" descr="CALEM-SA-logo 2.jpg"/>
          <p:cNvPicPr>
            <a:picLocks noChangeAspect="1"/>
          </p:cNvPicPr>
          <p:nvPr/>
        </p:nvPicPr>
        <p:blipFill>
          <a:blip r:embed="rId2" cstate="print"/>
          <a:stretch>
            <a:fillRect/>
          </a:stretch>
        </p:blipFill>
        <p:spPr>
          <a:xfrm>
            <a:off x="8316312" y="476754"/>
            <a:ext cx="624670" cy="5297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11"/>
          </p:nvPr>
        </p:nvSpPr>
        <p:spPr>
          <a:xfrm rot="16200000">
            <a:off x="6120129" y="3681021"/>
            <a:ext cx="4968414" cy="432036"/>
          </a:xfrm>
        </p:spPr>
        <p:txBody>
          <a:bodyPr/>
          <a:lstStyle/>
          <a:p>
            <a:r>
              <a:rPr lang="fr-FR" altLang="zh-CN" sz="2000" dirty="0" smtClean="0"/>
              <a:t>WWW.CALEM.EU   -   INFO@CALEM.EU</a:t>
            </a:r>
            <a:endParaRPr lang="fr-FR" altLang="zh-CN" sz="4400" dirty="0">
              <a:solidFill>
                <a:schemeClr val="tx1"/>
              </a:solidFill>
            </a:endParaRPr>
          </a:p>
        </p:txBody>
      </p:sp>
      <p:sp>
        <p:nvSpPr>
          <p:cNvPr id="3077" name="Espace réservé du numéro de diapositive 5"/>
          <p:cNvSpPr>
            <a:spLocks noGrp="1" noChangeArrowheads="1"/>
          </p:cNvSpPr>
          <p:nvPr/>
        </p:nvSpPr>
        <p:spPr bwMode="auto">
          <a:xfrm>
            <a:off x="8532330" y="6453252"/>
            <a:ext cx="444951" cy="404748"/>
          </a:xfrm>
          <a:prstGeom prst="rect">
            <a:avLst/>
          </a:prstGeom>
          <a:noFill/>
          <a:ln>
            <a:noFill/>
          </a:ln>
        </p:spPr>
        <p:txBody>
          <a:bodyPr/>
          <a:lstStyle/>
          <a:p>
            <a:fld id="{BB28F3C4-E0FA-4069-85D4-CAC7C41F1E2E}" type="slidenum">
              <a:rPr lang="fr-FR" altLang="zh-CN"/>
              <a:pPr/>
              <a:t>9</a:t>
            </a:fld>
            <a:endParaRPr lang="fr-FR" altLang="zh-CN" dirty="0"/>
          </a:p>
        </p:txBody>
      </p:sp>
      <p:sp>
        <p:nvSpPr>
          <p:cNvPr id="8" name="Titre 6"/>
          <p:cNvSpPr>
            <a:spLocks noGrp="1" noChangeArrowheads="1"/>
          </p:cNvSpPr>
          <p:nvPr>
            <p:ph type="title" idx="4294967295"/>
          </p:nvPr>
        </p:nvSpPr>
        <p:spPr>
          <a:xfrm>
            <a:off x="457200" y="320675"/>
            <a:ext cx="7239000" cy="732127"/>
          </a:xfrm>
          <a:ln/>
        </p:spPr>
        <p:txBody>
          <a:bodyPr/>
          <a:lstStyle/>
          <a:p>
            <a:pPr algn="ctr"/>
            <a:r>
              <a:rPr lang="fr-FR" altLang="zh-CN" dirty="0" smtClean="0">
                <a:solidFill>
                  <a:schemeClr val="accent1">
                    <a:lumMod val="50000"/>
                  </a:schemeClr>
                </a:solidFill>
              </a:rPr>
              <a:t>3. The Bible</a:t>
            </a:r>
            <a:endParaRPr lang="fr-FR" altLang="zh-CN" dirty="0">
              <a:solidFill>
                <a:schemeClr val="accent1">
                  <a:lumMod val="50000"/>
                </a:schemeClr>
              </a:solidFill>
            </a:endParaRPr>
          </a:p>
        </p:txBody>
      </p:sp>
      <p:pic>
        <p:nvPicPr>
          <p:cNvPr id="9" name="Image 8" descr="CALEM-SA-logo 2.jpg"/>
          <p:cNvPicPr>
            <a:picLocks noChangeAspect="1"/>
          </p:cNvPicPr>
          <p:nvPr/>
        </p:nvPicPr>
        <p:blipFill>
          <a:blip r:embed="rId3" cstate="print"/>
          <a:stretch>
            <a:fillRect/>
          </a:stretch>
        </p:blipFill>
        <p:spPr>
          <a:xfrm>
            <a:off x="8316312" y="476754"/>
            <a:ext cx="624670" cy="529784"/>
          </a:xfrm>
          <a:prstGeom prst="rect">
            <a:avLst/>
          </a:prstGeom>
        </p:spPr>
      </p:pic>
      <p:sp>
        <p:nvSpPr>
          <p:cNvPr id="10" name="Sous-titre 2"/>
          <p:cNvSpPr>
            <a:spLocks noChangeArrowheads="1"/>
          </p:cNvSpPr>
          <p:nvPr/>
        </p:nvSpPr>
        <p:spPr bwMode="auto">
          <a:xfrm>
            <a:off x="467658" y="4149060"/>
            <a:ext cx="3096258" cy="2265534"/>
          </a:xfrm>
          <a:prstGeom prst="rect">
            <a:avLst/>
          </a:prstGeom>
          <a:noFill/>
          <a:ln w="9525" cmpd="sng">
            <a:noFill/>
            <a:miter lim="800000"/>
            <a:headEnd/>
            <a:tailEnd/>
          </a:ln>
        </p:spPr>
        <p:txBody>
          <a:bodyPr/>
          <a:lstStyle/>
          <a:p>
            <a:r>
              <a:rPr lang="fr-FR" sz="1400" i="1" dirty="0" smtClean="0"/>
              <a:t>Mgsr. </a:t>
            </a:r>
            <a:r>
              <a:rPr lang="fr-FR" sz="1400" i="1" dirty="0" err="1" smtClean="0"/>
              <a:t>Charamsa</a:t>
            </a:r>
            <a:r>
              <a:rPr lang="fr-FR" sz="1400" i="1" dirty="0" smtClean="0"/>
              <a:t> &amp; </a:t>
            </a:r>
            <a:r>
              <a:rPr lang="fr-FR" sz="1400" i="1" dirty="0" err="1" smtClean="0"/>
              <a:t>his</a:t>
            </a:r>
            <a:r>
              <a:rPr lang="fr-FR" sz="1400" i="1" dirty="0" smtClean="0"/>
              <a:t> </a:t>
            </a:r>
            <a:r>
              <a:rPr lang="fr-FR" sz="1400" i="1" dirty="0" err="1" smtClean="0"/>
              <a:t>partner</a:t>
            </a:r>
            <a:r>
              <a:rPr lang="fr-FR" sz="1400" i="1" dirty="0" smtClean="0"/>
              <a:t>, </a:t>
            </a:r>
            <a:r>
              <a:rPr lang="fr-FR" sz="1400" dirty="0" smtClean="0"/>
              <a:t>2015.</a:t>
            </a:r>
            <a:endParaRPr lang="fr-FR" altLang="en-US" sz="1400" dirty="0">
              <a:solidFill>
                <a:srgbClr val="000000"/>
              </a:solidFill>
              <a:latin typeface="Trebuchet MS" pitchFamily="34" charset="0"/>
              <a:sym typeface="Trebuchet MS" pitchFamily="34" charset="0"/>
            </a:endParaRPr>
          </a:p>
        </p:txBody>
      </p:sp>
      <p:pic>
        <p:nvPicPr>
          <p:cNvPr id="45062" name="Picture 6" descr="Afficher l'image d'origine"/>
          <p:cNvPicPr>
            <a:picLocks noChangeAspect="1" noChangeArrowheads="1"/>
          </p:cNvPicPr>
          <p:nvPr/>
        </p:nvPicPr>
        <p:blipFill>
          <a:blip r:embed="rId4" cstate="print"/>
          <a:srcRect/>
          <a:stretch>
            <a:fillRect/>
          </a:stretch>
        </p:blipFill>
        <p:spPr bwMode="auto">
          <a:xfrm>
            <a:off x="3563916" y="3645018"/>
            <a:ext cx="4038600" cy="2695576"/>
          </a:xfrm>
          <a:prstGeom prst="rect">
            <a:avLst/>
          </a:prstGeom>
          <a:ln>
            <a:noFill/>
          </a:ln>
          <a:effectLst>
            <a:outerShdw blurRad="190500" algn="tl" rotWithShape="0">
              <a:srgbClr val="000000">
                <a:alpha val="70000"/>
              </a:srgbClr>
            </a:outerShdw>
          </a:effectLst>
        </p:spPr>
      </p:pic>
      <p:pic>
        <p:nvPicPr>
          <p:cNvPr id="45060" name="Picture 4" descr="Afficher l'image d'origine"/>
          <p:cNvPicPr>
            <a:picLocks noChangeAspect="1" noChangeArrowheads="1"/>
          </p:cNvPicPr>
          <p:nvPr/>
        </p:nvPicPr>
        <p:blipFill>
          <a:blip r:embed="rId5" cstate="print"/>
          <a:srcRect/>
          <a:stretch>
            <a:fillRect/>
          </a:stretch>
        </p:blipFill>
        <p:spPr bwMode="auto">
          <a:xfrm>
            <a:off x="467658" y="1412832"/>
            <a:ext cx="4616017" cy="2592216"/>
          </a:xfrm>
          <a:prstGeom prst="rect">
            <a:avLst/>
          </a:prstGeom>
          <a:ln>
            <a:noFill/>
          </a:ln>
          <a:effectLst>
            <a:outerShdw blurRad="190500" algn="tl" rotWithShape="0">
              <a:srgbClr val="000000">
                <a:alpha val="70000"/>
              </a:srgbClr>
            </a:outerShdw>
          </a:effectLst>
        </p:spPr>
      </p:pic>
    </p:spTree>
  </p:cSld>
  <p:clrMapOvr>
    <a:masterClrMapping/>
  </p:clrMapOvr>
  <p:transition>
    <p:zoom/>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Opulent">
  <a:themeElements>
    <a:clrScheme name="">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Opulent">
      <a:majorFont>
        <a:latin typeface="Trebuchet MS"/>
        <a:ea typeface="SimHei"/>
        <a:cs typeface=""/>
      </a:majorFont>
      <a:minorFont>
        <a:latin typeface="Trebuchet MS"/>
        <a:ea typeface="华文新魏"/>
        <a:cs typeface="华文新魏"/>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sym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sym typeface="Arial" pitchFamily="34" charset="0"/>
          </a:defRPr>
        </a:defPPr>
      </a:lst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10.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11.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2.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3.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4.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5.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6.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7.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8.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ppt/theme/themeOverride9.xml><?xml version="1.0" encoding="utf-8"?>
<a:themeOverride xmlns:a="http://schemas.openxmlformats.org/drawingml/2006/main">
  <a:clrScheme name="">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1144</TotalTime>
  <Pages>0</Pages>
  <Words>4252</Words>
  <Characters>0</Characters>
  <Application>Microsoft Office PowerPoint</Application>
  <DocSecurity>0</DocSecurity>
  <PresentationFormat>Affichage à l'écran (4:3)</PresentationFormat>
  <Lines>0</Lines>
  <Paragraphs>580</Paragraphs>
  <Slides>53</Slides>
  <Notes>11</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Opulent</vt:lpstr>
      <vt:lpstr>      Homosexuality, transidentity: Crossing perspectives on Monotheistic religious texts . Dr. &amp; Imam Ludovic-Mohamed Zahed Directeur de CALEM – Institut de formations, Cabinet conseils, Maison d’éditions</vt:lpstr>
      <vt:lpstr>SUMMARY</vt:lpstr>
      <vt:lpstr>1. GENDER STUDIES AND RELIGION</vt:lpstr>
      <vt:lpstr>2. The Thorah</vt:lpstr>
      <vt:lpstr>2. The Patriarchal Ethics of Semitic Judaism</vt:lpstr>
      <vt:lpstr>2. The Patriarchal Ethics of Semitic Judaism</vt:lpstr>
      <vt:lpstr>2. The Patriarchal Ethics of Semitic Judaism</vt:lpstr>
      <vt:lpstr>2. The Patriarchal Ethics of Semitic Judaism</vt:lpstr>
      <vt:lpstr>3. The Bible</vt:lpstr>
      <vt:lpstr>3. What the Bible says, and does not say</vt:lpstr>
      <vt:lpstr>3. What the Bible says, and does not say</vt:lpstr>
      <vt:lpstr>3. What the Bible says, and does not say</vt:lpstr>
      <vt:lpstr>3. What the Bible says, and does not say</vt:lpstr>
      <vt:lpstr>3. What the Bible says, and does not say</vt:lpstr>
      <vt:lpstr>3. What the Bible says, and does not say</vt:lpstr>
      <vt:lpstr>4. Qur’an &amp; tradition</vt:lpstr>
      <vt:lpstr>4. The Quran and the tradition of the Prophet of Islam</vt:lpstr>
      <vt:lpstr>4. The Quran and the tradition of the Prophet of Islam</vt:lpstr>
      <vt:lpstr>Diapositive 19</vt:lpstr>
      <vt:lpstr>4. The Quran and the tradition of the Prophet of Islam</vt:lpstr>
      <vt:lpstr>4. The Quran and the tradition of the Prophet of Islam</vt:lpstr>
      <vt:lpstr>4. The Quran and the tradition of the Prophet of Islam</vt:lpstr>
      <vt:lpstr>4. The Quran and the tradition of the Prophet of Islam</vt:lpstr>
      <vt:lpstr>4. The Quran and the tradition of the Prophet of Islam</vt:lpstr>
      <vt:lpstr>4. The Quran and the tradition of the Prophet of Islam</vt:lpstr>
      <vt:lpstr> E. Examples of inclusive Islamic publications</vt:lpstr>
      <vt:lpstr> E. Examples of inclusive Islamic publications</vt:lpstr>
      <vt:lpstr> E. Examples of inclusive Islamic publications</vt:lpstr>
      <vt:lpstr>F. Extended bibliography</vt:lpstr>
      <vt:lpstr>5. Fascism: product of social context, cultural facade and / or religiosity?</vt:lpstr>
      <vt:lpstr>5. Fascism: social, cultural et religious factors?</vt:lpstr>
      <vt:lpstr>5. Fascism: social, cultural et religious factors?</vt:lpstr>
      <vt:lpstr>5. Fascism: social, cultural et religious factors?</vt:lpstr>
      <vt:lpstr>5. Fascism: social, cultural et religious factors?</vt:lpstr>
      <vt:lpstr>5. Fascism: social, cultural et religious factors?</vt:lpstr>
      <vt:lpstr>5. Fascism: social, cultural et religious factors?</vt:lpstr>
      <vt:lpstr>Diapositive 37</vt:lpstr>
      <vt:lpstr>SUMMARY</vt:lpstr>
      <vt:lpstr>What  is  Infrahumanization ?</vt:lpstr>
      <vt:lpstr>Endangered  inner-group</vt:lpstr>
      <vt:lpstr>Unconscious  or  deliberate  ?</vt:lpstr>
      <vt:lpstr>Seldom  endorsed  by INDIVIDUALS alone!</vt:lpstr>
      <vt:lpstr>How  far  ?</vt:lpstr>
      <vt:lpstr>Diapositive 44</vt:lpstr>
      <vt:lpstr>«I  am  not  guilty!»</vt:lpstr>
      <vt:lpstr>Our  truth</vt:lpstr>
      <vt:lpstr>Instaure  a  peacefull  dialogue</vt:lpstr>
      <vt:lpstr>7. GIN – Global Interfaith Network</vt:lpstr>
      <vt:lpstr>GIN-SSOGIE introduction / 1</vt:lpstr>
      <vt:lpstr>GIN-SSOGIE presentation / 2</vt:lpstr>
      <vt:lpstr>Diapositive 51</vt:lpstr>
      <vt:lpstr>GIN-SSOGIE documentary</vt:lpstr>
      <vt:lpstr>CONTACTS</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Gattaca</dc:creator>
  <cp:lastModifiedBy>Ludovic-Mohamed</cp:lastModifiedBy>
  <cp:revision>247</cp:revision>
  <dcterms:created xsi:type="dcterms:W3CDTF">2010-04-03T00:57:00Z</dcterms:created>
  <dcterms:modified xsi:type="dcterms:W3CDTF">2017-11-14T14:54:17Z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