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69" r:id="rId2"/>
    <p:sldId id="338" r:id="rId3"/>
    <p:sldId id="339" r:id="rId4"/>
    <p:sldId id="344" r:id="rId5"/>
    <p:sldId id="340" r:id="rId6"/>
    <p:sldId id="342" r:id="rId7"/>
    <p:sldId id="363" r:id="rId8"/>
    <p:sldId id="343" r:id="rId9"/>
    <p:sldId id="345" r:id="rId10"/>
    <p:sldId id="347" r:id="rId11"/>
    <p:sldId id="350" r:id="rId12"/>
    <p:sldId id="348" r:id="rId13"/>
    <p:sldId id="351" r:id="rId14"/>
    <p:sldId id="352" r:id="rId15"/>
    <p:sldId id="349" r:id="rId16"/>
    <p:sldId id="346" r:id="rId17"/>
    <p:sldId id="353" r:id="rId18"/>
    <p:sldId id="359" r:id="rId19"/>
    <p:sldId id="362" r:id="rId20"/>
    <p:sldId id="357" r:id="rId21"/>
    <p:sldId id="361" r:id="rId22"/>
    <p:sldId id="367" r:id="rId23"/>
    <p:sldId id="368" r:id="rId24"/>
    <p:sldId id="369" r:id="rId25"/>
    <p:sldId id="370" r:id="rId26"/>
    <p:sldId id="355" r:id="rId27"/>
    <p:sldId id="356" r:id="rId28"/>
    <p:sldId id="372" r:id="rId29"/>
    <p:sldId id="371" r:id="rId30"/>
    <p:sldId id="360" r:id="rId31"/>
    <p:sldId id="373" r:id="rId32"/>
    <p:sldId id="364" r:id="rId33"/>
    <p:sldId id="365" r:id="rId34"/>
    <p:sldId id="366" r:id="rId35"/>
    <p:sldId id="386"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54" r:id="rId49"/>
    <p:sldId id="302" r:id="rId50"/>
    <p:sldId id="308" r:id="rId51"/>
    <p:sldId id="336" r:id="rId52"/>
    <p:sldId id="310" r:id="rId53"/>
    <p:sldId id="298" r:id="rId54"/>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5pPr>
    <a:lvl6pPr marL="2286000" algn="l" defTabSz="914400" rtl="0" eaLnBrk="1" latinLnBrk="0" hangingPunct="1">
      <a:defRPr kern="1200">
        <a:solidFill>
          <a:schemeClr val="tx1"/>
        </a:solidFill>
        <a:latin typeface="Arial" pitchFamily="34" charset="0"/>
        <a:ea typeface="SimSun" pitchFamily="2" charset="-122"/>
        <a:cs typeface="+mn-cs"/>
        <a:sym typeface="Arial" pitchFamily="34" charset="0"/>
      </a:defRPr>
    </a:lvl6pPr>
    <a:lvl7pPr marL="2743200" algn="l" defTabSz="914400" rtl="0" eaLnBrk="1" latinLnBrk="0" hangingPunct="1">
      <a:defRPr kern="1200">
        <a:solidFill>
          <a:schemeClr val="tx1"/>
        </a:solidFill>
        <a:latin typeface="Arial" pitchFamily="34" charset="0"/>
        <a:ea typeface="SimSun" pitchFamily="2" charset="-122"/>
        <a:cs typeface="+mn-cs"/>
        <a:sym typeface="Arial" pitchFamily="34" charset="0"/>
      </a:defRPr>
    </a:lvl7pPr>
    <a:lvl8pPr marL="3200400" algn="l" defTabSz="914400" rtl="0" eaLnBrk="1" latinLnBrk="0" hangingPunct="1">
      <a:defRPr kern="1200">
        <a:solidFill>
          <a:schemeClr val="tx1"/>
        </a:solidFill>
        <a:latin typeface="Arial" pitchFamily="34" charset="0"/>
        <a:ea typeface="SimSun" pitchFamily="2" charset="-122"/>
        <a:cs typeface="+mn-cs"/>
        <a:sym typeface="Arial" pitchFamily="34" charset="0"/>
      </a:defRPr>
    </a:lvl8pPr>
    <a:lvl9pPr marL="3657600" algn="l" defTabSz="914400" rtl="0" eaLnBrk="1" latinLnBrk="0" hangingPunct="1">
      <a:defRPr kern="1200">
        <a:solidFill>
          <a:schemeClr val="tx1"/>
        </a:solidFill>
        <a:latin typeface="Arial" pitchFamily="34" charset="0"/>
        <a:ea typeface="SimSun" pitchFamily="2" charset="-122"/>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78"/>
      </p:cViewPr>
      <p:guideLst>
        <p:guide orient="horz" pos="2160"/>
        <p:guide pos="2880"/>
      </p:guideLst>
    </p:cSldViewPr>
  </p:slideViewPr>
  <p:notesTextViewPr>
    <p:cViewPr>
      <p:scale>
        <a:sx n="100" d="100"/>
        <a:sy n="100" d="100"/>
      </p:scale>
      <p:origin x="0" y="0"/>
    </p:cViewPr>
  </p:notesTextViewPr>
  <p:gridSpacing cx="73734613" cy="7373461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A24E8-788C-4DD7-A85D-F3455541C807}"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fr-FR"/>
        </a:p>
      </dgm:t>
    </dgm:pt>
    <dgm:pt modelId="{6CB4CC58-C8EC-4701-A8D1-9DCBB6D9E376}">
      <dgm:prSet phldrT="[Texte]" custT="1"/>
      <dgm:spPr/>
      <dgm:t>
        <a:bodyPr/>
        <a:lstStyle/>
        <a:p>
          <a:r>
            <a:rPr lang="ar-SA" sz="3200" i="0" dirty="0" smtClean="0">
              <a:latin typeface="Arabic Typesetting" pitchFamily="66" charset="-78"/>
              <a:cs typeface="Arabic Typesetting" pitchFamily="66" charset="-78"/>
            </a:rPr>
            <a:t>و</a:t>
          </a:r>
          <a:r>
            <a:rPr lang="fr-FR" sz="2000" i="0" dirty="0" smtClean="0">
              <a:latin typeface="+mj-lt"/>
            </a:rPr>
            <a:t> </a:t>
          </a:r>
          <a:r>
            <a:rPr lang="fr-FR" sz="2800" i="0" dirty="0" smtClean="0">
              <a:latin typeface="+mn-lt"/>
            </a:rPr>
            <a:t> </a:t>
          </a:r>
          <a:r>
            <a:rPr lang="en-US" sz="2800" b="1" u="none" noProof="0" dirty="0" smtClean="0">
              <a:latin typeface="+mn-lt"/>
            </a:rPr>
            <a:t>التربية</a:t>
          </a:r>
          <a:r>
            <a:rPr lang="en-US" sz="2800" b="1" u="none" noProof="0" dirty="0" smtClean="0"/>
            <a:t>  التسفية</a:t>
          </a:r>
        </a:p>
        <a:p>
          <a:r>
            <a:rPr lang="en-US" sz="1600" b="1" u="none" noProof="0" dirty="0" smtClean="0"/>
            <a:t>(educate all Muslims, us and them; purify our/their cognitive representations about being LGBT</a:t>
          </a:r>
          <a:endParaRPr lang="en-US" sz="1600" u="none" noProof="0" dirty="0"/>
        </a:p>
      </dgm:t>
    </dgm:pt>
    <dgm:pt modelId="{14E21158-8006-441D-B83B-1715420480B1}" type="parTrans" cxnId="{AA8485BF-3D7C-446E-A76B-29D3C99FCD0F}">
      <dgm:prSet/>
      <dgm:spPr/>
      <dgm:t>
        <a:bodyPr/>
        <a:lstStyle/>
        <a:p>
          <a:endParaRPr lang="fr-FR"/>
        </a:p>
      </dgm:t>
    </dgm:pt>
    <dgm:pt modelId="{5915E6C2-662A-4DA6-A12F-CE96AFB253B4}" type="sibTrans" cxnId="{AA8485BF-3D7C-446E-A76B-29D3C99FCD0F}">
      <dgm:prSet/>
      <dgm:spPr/>
      <dgm:t>
        <a:bodyPr/>
        <a:lstStyle/>
        <a:p>
          <a:endParaRPr lang="fr-FR" sz="2000" u="none"/>
        </a:p>
      </dgm:t>
    </dgm:pt>
    <dgm:pt modelId="{EA3254E9-5F5D-46F3-811C-5FCC3833A2EB}">
      <dgm:prSet phldrT="[Texte]" custT="1"/>
      <dgm:spPr/>
      <dgm:t>
        <a:bodyPr/>
        <a:lstStyle/>
        <a:p>
          <a:r>
            <a:rPr lang="en-ZA" sz="2000" u="none" noProof="0" dirty="0" smtClean="0"/>
            <a:t>Fight Violence</a:t>
          </a:r>
        </a:p>
        <a:p>
          <a:r>
            <a:rPr lang="en-ZA" sz="1600" u="none" noProof="0" dirty="0" smtClean="0"/>
            <a:t>Against Muslims, </a:t>
          </a:r>
        </a:p>
        <a:p>
          <a:r>
            <a:rPr lang="en-ZA" sz="1600" u="none" noProof="0" dirty="0" smtClean="0"/>
            <a:t>&amp; LGBTQIA</a:t>
          </a:r>
          <a:endParaRPr lang="en-ZA" sz="1600" u="none" noProof="0" dirty="0"/>
        </a:p>
      </dgm:t>
    </dgm:pt>
    <dgm:pt modelId="{0A5CB4AC-B0CD-461B-928C-D75697D8D8F2}" type="parTrans" cxnId="{499BFEC1-1115-4A26-BCCF-D42BAF3D3C88}">
      <dgm:prSet/>
      <dgm:spPr/>
      <dgm:t>
        <a:bodyPr/>
        <a:lstStyle/>
        <a:p>
          <a:endParaRPr lang="fr-FR"/>
        </a:p>
      </dgm:t>
    </dgm:pt>
    <dgm:pt modelId="{E38CD6CF-EBB4-4ACB-9372-4D675889D6D1}" type="sibTrans" cxnId="{499BFEC1-1115-4A26-BCCF-D42BAF3D3C88}">
      <dgm:prSet/>
      <dgm:spPr/>
      <dgm:t>
        <a:bodyPr/>
        <a:lstStyle/>
        <a:p>
          <a:endParaRPr lang="fr-FR"/>
        </a:p>
      </dgm:t>
    </dgm:pt>
    <dgm:pt modelId="{D376B942-C5D4-4A90-AD00-510AE4D94A86}">
      <dgm:prSet phldrT="[Texte]" custT="1"/>
      <dgm:spPr/>
      <dgm:t>
        <a:bodyPr/>
        <a:lstStyle/>
        <a:p>
          <a:r>
            <a:rPr lang="en-ZA" sz="2000" u="none" noProof="0" smtClean="0"/>
            <a:t>Challenging extremismS !</a:t>
          </a:r>
          <a:endParaRPr lang="en-ZA" sz="2000" u="none" noProof="0" dirty="0"/>
        </a:p>
      </dgm:t>
    </dgm:pt>
    <dgm:pt modelId="{0D877C8A-A9F9-4634-B7AC-75EB65F4B8E6}" type="parTrans" cxnId="{160A2429-1BF7-400E-8C61-28660EC83A73}">
      <dgm:prSet/>
      <dgm:spPr/>
      <dgm:t>
        <a:bodyPr/>
        <a:lstStyle/>
        <a:p>
          <a:endParaRPr lang="fr-FR"/>
        </a:p>
      </dgm:t>
    </dgm:pt>
    <dgm:pt modelId="{DE5A1504-ECF3-45F4-9747-715825F4920E}" type="sibTrans" cxnId="{160A2429-1BF7-400E-8C61-28660EC83A73}">
      <dgm:prSet/>
      <dgm:spPr/>
      <dgm:t>
        <a:bodyPr/>
        <a:lstStyle/>
        <a:p>
          <a:endParaRPr lang="fr-FR"/>
        </a:p>
      </dgm:t>
    </dgm:pt>
    <dgm:pt modelId="{F3011DF1-6291-4CAB-952C-46D98FF71880}">
      <dgm:prSet phldrT="[Texte]" custT="1"/>
      <dgm:spPr/>
      <dgm:t>
        <a:bodyPr/>
        <a:lstStyle/>
        <a:p>
          <a:r>
            <a:rPr lang="fr-FR" sz="2000" u="none" dirty="0" err="1" smtClean="0"/>
            <a:t>Promote</a:t>
          </a:r>
          <a:r>
            <a:rPr lang="fr-FR" sz="2000" u="none" dirty="0" smtClean="0"/>
            <a:t> </a:t>
          </a:r>
          <a:r>
            <a:rPr lang="fr-FR" sz="2000" u="none" dirty="0" err="1" smtClean="0"/>
            <a:t>Peace</a:t>
          </a:r>
          <a:r>
            <a:rPr lang="fr-FR" sz="2000" u="none" dirty="0" smtClean="0"/>
            <a:t> and Knowledge</a:t>
          </a:r>
          <a:endParaRPr lang="fr-FR" sz="2000" u="none" dirty="0"/>
        </a:p>
      </dgm:t>
    </dgm:pt>
    <dgm:pt modelId="{7187E2A2-1E54-4676-8CF5-FE8601753EE6}" type="parTrans" cxnId="{65E75BFB-A194-425B-9744-08BDD24471B4}">
      <dgm:prSet/>
      <dgm:spPr/>
      <dgm:t>
        <a:bodyPr/>
        <a:lstStyle/>
        <a:p>
          <a:endParaRPr lang="fr-FR"/>
        </a:p>
      </dgm:t>
    </dgm:pt>
    <dgm:pt modelId="{A578C306-9A6B-4A64-AB10-544ABAB245A0}" type="sibTrans" cxnId="{65E75BFB-A194-425B-9744-08BDD24471B4}">
      <dgm:prSet/>
      <dgm:spPr/>
      <dgm:t>
        <a:bodyPr/>
        <a:lstStyle/>
        <a:p>
          <a:endParaRPr lang="fr-FR"/>
        </a:p>
      </dgm:t>
    </dgm:pt>
    <dgm:pt modelId="{D6816995-E59E-490C-8D4D-CF307E964C7D}">
      <dgm:prSet phldrT="[Texte]" custT="1"/>
      <dgm:spPr/>
      <dgm:t>
        <a:bodyPr/>
        <a:lstStyle/>
        <a:p>
          <a:r>
            <a:rPr lang="en-GB" sz="1800" b="1" u="none" noProof="0" dirty="0" smtClean="0"/>
            <a:t>Non hegemonic, dogmatic, Universal </a:t>
          </a:r>
          <a:r>
            <a:rPr lang="en-GB" sz="1800" b="1" u="none" noProof="0" dirty="0" err="1" smtClean="0"/>
            <a:t>identitary</a:t>
          </a:r>
          <a:r>
            <a:rPr lang="en-GB" sz="1800" b="1" u="none" noProof="0" dirty="0" smtClean="0"/>
            <a:t> representation</a:t>
          </a:r>
        </a:p>
      </dgm:t>
    </dgm:pt>
    <dgm:pt modelId="{84534A2D-68F2-479A-96B8-7973128F9622}" type="parTrans" cxnId="{27A1DAB0-159F-4787-B8CD-6E96980B8AD1}">
      <dgm:prSet/>
      <dgm:spPr/>
      <dgm:t>
        <a:bodyPr/>
        <a:lstStyle/>
        <a:p>
          <a:endParaRPr lang="fr-FR"/>
        </a:p>
      </dgm:t>
    </dgm:pt>
    <dgm:pt modelId="{DBE1337C-3FD9-4BBF-9A80-E7CB6E6D4EB5}" type="sibTrans" cxnId="{27A1DAB0-159F-4787-B8CD-6E96980B8AD1}">
      <dgm:prSet/>
      <dgm:spPr/>
      <dgm:t>
        <a:bodyPr/>
        <a:lstStyle/>
        <a:p>
          <a:endParaRPr lang="fr-FR"/>
        </a:p>
      </dgm:t>
    </dgm:pt>
    <dgm:pt modelId="{4DCAE3C9-69F0-4C3A-8ABD-D76E488C27BF}">
      <dgm:prSet phldrT="[Texte]" custT="1"/>
      <dgm:spPr/>
      <dgm:t>
        <a:bodyPr/>
        <a:lstStyle/>
        <a:p>
          <a:r>
            <a:rPr lang="fr-FR" sz="2000" u="none" dirty="0" err="1" smtClean="0"/>
            <a:t>Fight</a:t>
          </a:r>
          <a:r>
            <a:rPr lang="fr-FR" sz="2000" u="none" dirty="0" smtClean="0"/>
            <a:t> Stigma, discriminations</a:t>
          </a:r>
          <a:endParaRPr lang="fr-FR" sz="2000" u="none" dirty="0"/>
        </a:p>
      </dgm:t>
    </dgm:pt>
    <dgm:pt modelId="{5CC75D4C-35C0-4D2A-AFDE-317E025BB319}" type="parTrans" cxnId="{3DBE3A81-9C97-49A5-91B0-9168B23CEEE1}">
      <dgm:prSet/>
      <dgm:spPr/>
      <dgm:t>
        <a:bodyPr/>
        <a:lstStyle/>
        <a:p>
          <a:endParaRPr lang="fr-FR"/>
        </a:p>
      </dgm:t>
    </dgm:pt>
    <dgm:pt modelId="{59751B3A-587D-407E-B3FF-88D48B46DAF8}" type="sibTrans" cxnId="{3DBE3A81-9C97-49A5-91B0-9168B23CEEE1}">
      <dgm:prSet/>
      <dgm:spPr/>
      <dgm:t>
        <a:bodyPr/>
        <a:lstStyle/>
        <a:p>
          <a:endParaRPr lang="fr-FR"/>
        </a:p>
      </dgm:t>
    </dgm:pt>
    <dgm:pt modelId="{BF70C5AA-BAA9-42D0-B713-AB3B89552A47}" type="pres">
      <dgm:prSet presAssocID="{932A24E8-788C-4DD7-A85D-F3455541C807}" presName="Name0" presStyleCnt="0">
        <dgm:presLayoutVars>
          <dgm:dir/>
          <dgm:resizeHandles val="exact"/>
        </dgm:presLayoutVars>
      </dgm:prSet>
      <dgm:spPr/>
      <dgm:t>
        <a:bodyPr/>
        <a:lstStyle/>
        <a:p>
          <a:endParaRPr lang="fr-FR"/>
        </a:p>
      </dgm:t>
    </dgm:pt>
    <dgm:pt modelId="{EDF221F4-B458-441F-A039-EEB9A49EAAC7}" type="pres">
      <dgm:prSet presAssocID="{932A24E8-788C-4DD7-A85D-F3455541C807}" presName="cycle" presStyleCnt="0"/>
      <dgm:spPr/>
      <dgm:t>
        <a:bodyPr/>
        <a:lstStyle/>
        <a:p>
          <a:endParaRPr lang="fr-FR"/>
        </a:p>
      </dgm:t>
    </dgm:pt>
    <dgm:pt modelId="{78BD9524-08FC-49CB-A0FC-16FC4276BFE4}" type="pres">
      <dgm:prSet presAssocID="{6CB4CC58-C8EC-4701-A8D1-9DCBB6D9E376}" presName="nodeFirstNode" presStyleLbl="node1" presStyleIdx="0" presStyleCnt="6" custScaleX="155401" custScaleY="222781" custRadScaleRad="88182">
        <dgm:presLayoutVars>
          <dgm:bulletEnabled val="1"/>
        </dgm:presLayoutVars>
      </dgm:prSet>
      <dgm:spPr/>
      <dgm:t>
        <a:bodyPr/>
        <a:lstStyle/>
        <a:p>
          <a:endParaRPr lang="fr-FR"/>
        </a:p>
      </dgm:t>
    </dgm:pt>
    <dgm:pt modelId="{548253E1-EF6B-4027-BE64-122312E753B4}" type="pres">
      <dgm:prSet presAssocID="{5915E6C2-662A-4DA6-A12F-CE96AFB253B4}" presName="sibTransFirstNode" presStyleLbl="bgShp" presStyleIdx="0" presStyleCnt="1"/>
      <dgm:spPr/>
      <dgm:t>
        <a:bodyPr/>
        <a:lstStyle/>
        <a:p>
          <a:endParaRPr lang="fr-FR"/>
        </a:p>
      </dgm:t>
    </dgm:pt>
    <dgm:pt modelId="{6BB1C67F-465B-4335-AD94-408D3C1C291B}" type="pres">
      <dgm:prSet presAssocID="{4DCAE3C9-69F0-4C3A-8ABD-D76E488C27BF}" presName="nodeFollowingNodes" presStyleLbl="node1" presStyleIdx="1" presStyleCnt="6" custScaleX="125911" custScaleY="133867" custRadScaleRad="141738" custRadScaleInc="34242">
        <dgm:presLayoutVars>
          <dgm:bulletEnabled val="1"/>
        </dgm:presLayoutVars>
      </dgm:prSet>
      <dgm:spPr/>
      <dgm:t>
        <a:bodyPr/>
        <a:lstStyle/>
        <a:p>
          <a:endParaRPr lang="fr-FR"/>
        </a:p>
      </dgm:t>
    </dgm:pt>
    <dgm:pt modelId="{3597A134-111E-4AC6-84DB-CD6F9037F5F3}" type="pres">
      <dgm:prSet presAssocID="{EA3254E9-5F5D-46F3-811C-5FCC3833A2EB}" presName="nodeFollowingNodes" presStyleLbl="node1" presStyleIdx="2" presStyleCnt="6" custScaleX="126954" custScaleY="141839" custRadScaleRad="133371" custRadScaleInc="-21499">
        <dgm:presLayoutVars>
          <dgm:bulletEnabled val="1"/>
        </dgm:presLayoutVars>
      </dgm:prSet>
      <dgm:spPr/>
      <dgm:t>
        <a:bodyPr/>
        <a:lstStyle/>
        <a:p>
          <a:endParaRPr lang="fr-FR"/>
        </a:p>
      </dgm:t>
    </dgm:pt>
    <dgm:pt modelId="{0BEA2E40-B9E6-4C77-A852-2A7B84446DE1}" type="pres">
      <dgm:prSet presAssocID="{D376B942-C5D4-4A90-AD00-510AE4D94A86}" presName="nodeFollowingNodes" presStyleLbl="node1" presStyleIdx="3" presStyleCnt="6" custScaleX="129267" custScaleY="143065" custRadScaleRad="79691" custRadScaleInc="2947">
        <dgm:presLayoutVars>
          <dgm:bulletEnabled val="1"/>
        </dgm:presLayoutVars>
      </dgm:prSet>
      <dgm:spPr/>
      <dgm:t>
        <a:bodyPr/>
        <a:lstStyle/>
        <a:p>
          <a:endParaRPr lang="fr-FR"/>
        </a:p>
      </dgm:t>
    </dgm:pt>
    <dgm:pt modelId="{D2F43185-B7FA-4461-A447-5E0AC703D2EB}" type="pres">
      <dgm:prSet presAssocID="{F3011DF1-6291-4CAB-952C-46D98FF71880}" presName="nodeFollowingNodes" presStyleLbl="node1" presStyleIdx="4" presStyleCnt="6" custScaleX="121599" custScaleY="121602" custRadScaleRad="134967" custRadScaleInc="19631">
        <dgm:presLayoutVars>
          <dgm:bulletEnabled val="1"/>
        </dgm:presLayoutVars>
      </dgm:prSet>
      <dgm:spPr/>
      <dgm:t>
        <a:bodyPr/>
        <a:lstStyle/>
        <a:p>
          <a:endParaRPr lang="fr-FR"/>
        </a:p>
      </dgm:t>
    </dgm:pt>
    <dgm:pt modelId="{1213ACDC-AB8B-421D-8B64-F7CFD74EAD00}" type="pres">
      <dgm:prSet presAssocID="{D6816995-E59E-490C-8D4D-CF307E964C7D}" presName="nodeFollowingNodes" presStyleLbl="node1" presStyleIdx="5" presStyleCnt="6" custScaleX="121503" custScaleY="172134" custRadScaleRad="143156" custRadScaleInc="-35634">
        <dgm:presLayoutVars>
          <dgm:bulletEnabled val="1"/>
        </dgm:presLayoutVars>
      </dgm:prSet>
      <dgm:spPr/>
      <dgm:t>
        <a:bodyPr/>
        <a:lstStyle/>
        <a:p>
          <a:endParaRPr lang="fr-FR"/>
        </a:p>
      </dgm:t>
    </dgm:pt>
  </dgm:ptLst>
  <dgm:cxnLst>
    <dgm:cxn modelId="{3DBE3A81-9C97-49A5-91B0-9168B23CEEE1}" srcId="{932A24E8-788C-4DD7-A85D-F3455541C807}" destId="{4DCAE3C9-69F0-4C3A-8ABD-D76E488C27BF}" srcOrd="1" destOrd="0" parTransId="{5CC75D4C-35C0-4D2A-AFDE-317E025BB319}" sibTransId="{59751B3A-587D-407E-B3FF-88D48B46DAF8}"/>
    <dgm:cxn modelId="{160A2429-1BF7-400E-8C61-28660EC83A73}" srcId="{932A24E8-788C-4DD7-A85D-F3455541C807}" destId="{D376B942-C5D4-4A90-AD00-510AE4D94A86}" srcOrd="3" destOrd="0" parTransId="{0D877C8A-A9F9-4634-B7AC-75EB65F4B8E6}" sibTransId="{DE5A1504-ECF3-45F4-9747-715825F4920E}"/>
    <dgm:cxn modelId="{86828202-81C3-4F4D-AC12-C66A63C57A10}" type="presOf" srcId="{D6816995-E59E-490C-8D4D-CF307E964C7D}" destId="{1213ACDC-AB8B-421D-8B64-F7CFD74EAD00}" srcOrd="0" destOrd="0" presId="urn:microsoft.com/office/officeart/2005/8/layout/cycle3"/>
    <dgm:cxn modelId="{508E1517-0E37-4FAF-AA7E-534EE4BB6E08}" type="presOf" srcId="{4DCAE3C9-69F0-4C3A-8ABD-D76E488C27BF}" destId="{6BB1C67F-465B-4335-AD94-408D3C1C291B}" srcOrd="0" destOrd="0" presId="urn:microsoft.com/office/officeart/2005/8/layout/cycle3"/>
    <dgm:cxn modelId="{A5A2FFB6-640D-4742-B5C0-1ED6E479B908}" type="presOf" srcId="{EA3254E9-5F5D-46F3-811C-5FCC3833A2EB}" destId="{3597A134-111E-4AC6-84DB-CD6F9037F5F3}" srcOrd="0" destOrd="0" presId="urn:microsoft.com/office/officeart/2005/8/layout/cycle3"/>
    <dgm:cxn modelId="{20616E4F-6831-4544-A523-511287FF7949}" type="presOf" srcId="{6CB4CC58-C8EC-4701-A8D1-9DCBB6D9E376}" destId="{78BD9524-08FC-49CB-A0FC-16FC4276BFE4}" srcOrd="0" destOrd="0" presId="urn:microsoft.com/office/officeart/2005/8/layout/cycle3"/>
    <dgm:cxn modelId="{D6F91447-58AD-4D56-8E26-C58D709F0EA9}" type="presOf" srcId="{D376B942-C5D4-4A90-AD00-510AE4D94A86}" destId="{0BEA2E40-B9E6-4C77-A852-2A7B84446DE1}" srcOrd="0" destOrd="0" presId="urn:microsoft.com/office/officeart/2005/8/layout/cycle3"/>
    <dgm:cxn modelId="{22F552CF-9E38-4FE5-816B-6BBE4141E74A}" type="presOf" srcId="{F3011DF1-6291-4CAB-952C-46D98FF71880}" destId="{D2F43185-B7FA-4461-A447-5E0AC703D2EB}" srcOrd="0" destOrd="0" presId="urn:microsoft.com/office/officeart/2005/8/layout/cycle3"/>
    <dgm:cxn modelId="{4FA131C3-244F-4E24-B8A6-8F047211BAF9}" type="presOf" srcId="{932A24E8-788C-4DD7-A85D-F3455541C807}" destId="{BF70C5AA-BAA9-42D0-B713-AB3B89552A47}" srcOrd="0" destOrd="0" presId="urn:microsoft.com/office/officeart/2005/8/layout/cycle3"/>
    <dgm:cxn modelId="{65E75BFB-A194-425B-9744-08BDD24471B4}" srcId="{932A24E8-788C-4DD7-A85D-F3455541C807}" destId="{F3011DF1-6291-4CAB-952C-46D98FF71880}" srcOrd="4" destOrd="0" parTransId="{7187E2A2-1E54-4676-8CF5-FE8601753EE6}" sibTransId="{A578C306-9A6B-4A64-AB10-544ABAB245A0}"/>
    <dgm:cxn modelId="{27A1DAB0-159F-4787-B8CD-6E96980B8AD1}" srcId="{932A24E8-788C-4DD7-A85D-F3455541C807}" destId="{D6816995-E59E-490C-8D4D-CF307E964C7D}" srcOrd="5" destOrd="0" parTransId="{84534A2D-68F2-479A-96B8-7973128F9622}" sibTransId="{DBE1337C-3FD9-4BBF-9A80-E7CB6E6D4EB5}"/>
    <dgm:cxn modelId="{EF7767ED-3F52-46DB-B241-60ED8D18E6E6}" type="presOf" srcId="{5915E6C2-662A-4DA6-A12F-CE96AFB253B4}" destId="{548253E1-EF6B-4027-BE64-122312E753B4}" srcOrd="0" destOrd="0" presId="urn:microsoft.com/office/officeart/2005/8/layout/cycle3"/>
    <dgm:cxn modelId="{499BFEC1-1115-4A26-BCCF-D42BAF3D3C88}" srcId="{932A24E8-788C-4DD7-A85D-F3455541C807}" destId="{EA3254E9-5F5D-46F3-811C-5FCC3833A2EB}" srcOrd="2" destOrd="0" parTransId="{0A5CB4AC-B0CD-461B-928C-D75697D8D8F2}" sibTransId="{E38CD6CF-EBB4-4ACB-9372-4D675889D6D1}"/>
    <dgm:cxn modelId="{AA8485BF-3D7C-446E-A76B-29D3C99FCD0F}" srcId="{932A24E8-788C-4DD7-A85D-F3455541C807}" destId="{6CB4CC58-C8EC-4701-A8D1-9DCBB6D9E376}" srcOrd="0" destOrd="0" parTransId="{14E21158-8006-441D-B83B-1715420480B1}" sibTransId="{5915E6C2-662A-4DA6-A12F-CE96AFB253B4}"/>
    <dgm:cxn modelId="{DE222A15-3276-426D-AF0B-228EECC61A12}" type="presParOf" srcId="{BF70C5AA-BAA9-42D0-B713-AB3B89552A47}" destId="{EDF221F4-B458-441F-A039-EEB9A49EAAC7}" srcOrd="0" destOrd="0" presId="urn:microsoft.com/office/officeart/2005/8/layout/cycle3"/>
    <dgm:cxn modelId="{B68BBF7F-A7E8-406D-BEDB-5E8B83C6A714}" type="presParOf" srcId="{EDF221F4-B458-441F-A039-EEB9A49EAAC7}" destId="{78BD9524-08FC-49CB-A0FC-16FC4276BFE4}" srcOrd="0" destOrd="0" presId="urn:microsoft.com/office/officeart/2005/8/layout/cycle3"/>
    <dgm:cxn modelId="{3D5B00A6-1919-4D09-A370-1EEE2F1489C9}" type="presParOf" srcId="{EDF221F4-B458-441F-A039-EEB9A49EAAC7}" destId="{548253E1-EF6B-4027-BE64-122312E753B4}" srcOrd="1" destOrd="0" presId="urn:microsoft.com/office/officeart/2005/8/layout/cycle3"/>
    <dgm:cxn modelId="{3BFAE919-E7AE-4B63-9573-E2B3B58626E5}" type="presParOf" srcId="{EDF221F4-B458-441F-A039-EEB9A49EAAC7}" destId="{6BB1C67F-465B-4335-AD94-408D3C1C291B}" srcOrd="2" destOrd="0" presId="urn:microsoft.com/office/officeart/2005/8/layout/cycle3"/>
    <dgm:cxn modelId="{44326084-B997-4AA0-87C4-52D3D371DC4B}" type="presParOf" srcId="{EDF221F4-B458-441F-A039-EEB9A49EAAC7}" destId="{3597A134-111E-4AC6-84DB-CD6F9037F5F3}" srcOrd="3" destOrd="0" presId="urn:microsoft.com/office/officeart/2005/8/layout/cycle3"/>
    <dgm:cxn modelId="{73DAEA99-53E6-40FE-BED5-F4A7D7251C58}" type="presParOf" srcId="{EDF221F4-B458-441F-A039-EEB9A49EAAC7}" destId="{0BEA2E40-B9E6-4C77-A852-2A7B84446DE1}" srcOrd="4" destOrd="0" presId="urn:microsoft.com/office/officeart/2005/8/layout/cycle3"/>
    <dgm:cxn modelId="{1B8A511A-345C-43F5-BB5D-6C6F92F9C8FF}" type="presParOf" srcId="{EDF221F4-B458-441F-A039-EEB9A49EAAC7}" destId="{D2F43185-B7FA-4461-A447-5E0AC703D2EB}" srcOrd="5" destOrd="0" presId="urn:microsoft.com/office/officeart/2005/8/layout/cycle3"/>
    <dgm:cxn modelId="{C73D4EF2-E682-4B0E-8FAD-84F3C842EE18}" type="presParOf" srcId="{EDF221F4-B458-441F-A039-EEB9A49EAAC7}" destId="{1213ACDC-AB8B-421D-8B64-F7CFD74EAD00}" srcOrd="6"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253E1-EF6B-4027-BE64-122312E753B4}">
      <dsp:nvSpPr>
        <dsp:cNvPr id="0" name=""/>
        <dsp:cNvSpPr/>
      </dsp:nvSpPr>
      <dsp:spPr>
        <a:xfrm>
          <a:off x="1406586" y="75864"/>
          <a:ext cx="4711536" cy="4711536"/>
        </a:xfrm>
        <a:prstGeom prst="circularArrow">
          <a:avLst>
            <a:gd name="adj1" fmla="val 5274"/>
            <a:gd name="adj2" fmla="val 312630"/>
            <a:gd name="adj3" fmla="val 13189249"/>
            <a:gd name="adj4" fmla="val 17766029"/>
            <a:gd name="adj5" fmla="val 5477"/>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D9524-08FC-49CB-A0FC-16FC4276BFE4}">
      <dsp:nvSpPr>
        <dsp:cNvPr id="0" name=""/>
        <dsp:cNvSpPr/>
      </dsp:nvSpPr>
      <dsp:spPr>
        <a:xfrm>
          <a:off x="2377590" y="-143039"/>
          <a:ext cx="2769529" cy="1985182"/>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SA" sz="3200" i="0" kern="1200" dirty="0" smtClean="0">
              <a:latin typeface="Arabic Typesetting" pitchFamily="66" charset="-78"/>
              <a:cs typeface="Arabic Typesetting" pitchFamily="66" charset="-78"/>
            </a:rPr>
            <a:t>و</a:t>
          </a:r>
          <a:r>
            <a:rPr lang="fr-FR" sz="2000" i="0" kern="1200" dirty="0" smtClean="0">
              <a:latin typeface="+mj-lt"/>
            </a:rPr>
            <a:t> </a:t>
          </a:r>
          <a:r>
            <a:rPr lang="fr-FR" sz="2800" i="0" kern="1200" dirty="0" smtClean="0">
              <a:latin typeface="+mn-lt"/>
            </a:rPr>
            <a:t> </a:t>
          </a:r>
          <a:r>
            <a:rPr lang="en-US" sz="2800" b="1" u="none" kern="1200" noProof="0" dirty="0" smtClean="0">
              <a:latin typeface="+mn-lt"/>
            </a:rPr>
            <a:t>التربية</a:t>
          </a:r>
          <a:r>
            <a:rPr lang="en-US" sz="2800" b="1" u="none" kern="1200" noProof="0" dirty="0" smtClean="0"/>
            <a:t>  التسفية</a:t>
          </a:r>
        </a:p>
        <a:p>
          <a:pPr lvl="0" algn="ctr" defTabSz="1422400">
            <a:lnSpc>
              <a:spcPct val="90000"/>
            </a:lnSpc>
            <a:spcBef>
              <a:spcPct val="0"/>
            </a:spcBef>
            <a:spcAft>
              <a:spcPct val="35000"/>
            </a:spcAft>
          </a:pPr>
          <a:r>
            <a:rPr lang="en-US" sz="1600" b="1" u="none" kern="1200" noProof="0" dirty="0" smtClean="0"/>
            <a:t>(educate all Muslims, us and them; purify our/their cognitive representations about being LGBT</a:t>
          </a:r>
          <a:endParaRPr lang="en-US" sz="1600" u="none" kern="1200" noProof="0" dirty="0"/>
        </a:p>
      </dsp:txBody>
      <dsp:txXfrm>
        <a:off x="2377590" y="-143039"/>
        <a:ext cx="2769529" cy="1985182"/>
      </dsp:txXfrm>
    </dsp:sp>
    <dsp:sp modelId="{6BB1C67F-465B-4335-AD94-408D3C1C291B}">
      <dsp:nvSpPr>
        <dsp:cNvPr id="0" name=""/>
        <dsp:cNvSpPr/>
      </dsp:nvSpPr>
      <dsp:spPr>
        <a:xfrm>
          <a:off x="5286420" y="1357322"/>
          <a:ext cx="2243964" cy="1192877"/>
        </a:xfrm>
        <a:prstGeom prst="roundRect">
          <a:avLst/>
        </a:prstGeom>
        <a:solidFill>
          <a:schemeClr val="accent1">
            <a:shade val="50000"/>
            <a:hueOff val="-183537"/>
            <a:satOff val="3335"/>
            <a:lumOff val="144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u="none" kern="1200" dirty="0" err="1" smtClean="0"/>
            <a:t>Fight</a:t>
          </a:r>
          <a:r>
            <a:rPr lang="fr-FR" sz="2000" u="none" kern="1200" dirty="0" smtClean="0"/>
            <a:t> Stigma, discriminations</a:t>
          </a:r>
          <a:endParaRPr lang="fr-FR" sz="2000" u="none" kern="1200" dirty="0"/>
        </a:p>
      </dsp:txBody>
      <dsp:txXfrm>
        <a:off x="5286420" y="1357322"/>
        <a:ext cx="2243964" cy="1192877"/>
      </dsp:txXfrm>
    </dsp:sp>
    <dsp:sp modelId="{3597A134-111E-4AC6-84DB-CD6F9037F5F3}">
      <dsp:nvSpPr>
        <dsp:cNvPr id="0" name=""/>
        <dsp:cNvSpPr/>
      </dsp:nvSpPr>
      <dsp:spPr>
        <a:xfrm>
          <a:off x="5042231" y="2730643"/>
          <a:ext cx="2262552" cy="1263915"/>
        </a:xfrm>
        <a:prstGeom prst="roundRect">
          <a:avLst/>
        </a:prstGeom>
        <a:solidFill>
          <a:schemeClr val="accent1">
            <a:shade val="50000"/>
            <a:hueOff val="-367073"/>
            <a:satOff val="6670"/>
            <a:lumOff val="289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u="none" kern="1200" noProof="0" dirty="0" smtClean="0"/>
            <a:t>Fight Violence</a:t>
          </a:r>
        </a:p>
        <a:p>
          <a:pPr lvl="0" algn="ctr" defTabSz="889000">
            <a:lnSpc>
              <a:spcPct val="90000"/>
            </a:lnSpc>
            <a:spcBef>
              <a:spcPct val="0"/>
            </a:spcBef>
            <a:spcAft>
              <a:spcPct val="35000"/>
            </a:spcAft>
          </a:pPr>
          <a:r>
            <a:rPr lang="en-ZA" sz="1600" u="none" kern="1200" noProof="0" dirty="0" smtClean="0"/>
            <a:t>Against Muslims, </a:t>
          </a:r>
        </a:p>
        <a:p>
          <a:pPr lvl="0" algn="ctr" defTabSz="889000">
            <a:lnSpc>
              <a:spcPct val="90000"/>
            </a:lnSpc>
            <a:spcBef>
              <a:spcPct val="0"/>
            </a:spcBef>
            <a:spcAft>
              <a:spcPct val="35000"/>
            </a:spcAft>
          </a:pPr>
          <a:r>
            <a:rPr lang="en-ZA" sz="1600" u="none" kern="1200" noProof="0" dirty="0" smtClean="0"/>
            <a:t>&amp; LGBTQIA</a:t>
          </a:r>
          <a:endParaRPr lang="en-ZA" sz="1600" u="none" kern="1200" noProof="0" dirty="0"/>
        </a:p>
      </dsp:txBody>
      <dsp:txXfrm>
        <a:off x="5042231" y="2730643"/>
        <a:ext cx="2262552" cy="1263915"/>
      </dsp:txXfrm>
    </dsp:sp>
    <dsp:sp modelId="{0BEA2E40-B9E6-4C77-A852-2A7B84446DE1}">
      <dsp:nvSpPr>
        <dsp:cNvPr id="0" name=""/>
        <dsp:cNvSpPr/>
      </dsp:nvSpPr>
      <dsp:spPr>
        <a:xfrm>
          <a:off x="2570180" y="3420279"/>
          <a:ext cx="2303774" cy="1274839"/>
        </a:xfrm>
        <a:prstGeom prst="roundRect">
          <a:avLst/>
        </a:prstGeom>
        <a:solidFill>
          <a:schemeClr val="accent1">
            <a:shade val="50000"/>
            <a:hueOff val="-550610"/>
            <a:satOff val="10005"/>
            <a:lumOff val="433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u="none" kern="1200" noProof="0" smtClean="0"/>
            <a:t>Challenging extremismS !</a:t>
          </a:r>
          <a:endParaRPr lang="en-ZA" sz="2000" u="none" kern="1200" noProof="0" dirty="0"/>
        </a:p>
      </dsp:txBody>
      <dsp:txXfrm>
        <a:off x="2570180" y="3420279"/>
        <a:ext cx="2303774" cy="1274839"/>
      </dsp:txXfrm>
    </dsp:sp>
    <dsp:sp modelId="{D2F43185-B7FA-4461-A447-5E0AC703D2EB}">
      <dsp:nvSpPr>
        <dsp:cNvPr id="0" name=""/>
        <dsp:cNvSpPr/>
      </dsp:nvSpPr>
      <dsp:spPr>
        <a:xfrm>
          <a:off x="253175" y="2871504"/>
          <a:ext cx="2167116" cy="1083584"/>
        </a:xfrm>
        <a:prstGeom prst="roundRect">
          <a:avLst/>
        </a:prstGeom>
        <a:solidFill>
          <a:schemeClr val="accent1">
            <a:shade val="50000"/>
            <a:hueOff val="-367073"/>
            <a:satOff val="6670"/>
            <a:lumOff val="289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u="none" kern="1200" dirty="0" err="1" smtClean="0"/>
            <a:t>Promote</a:t>
          </a:r>
          <a:r>
            <a:rPr lang="fr-FR" sz="2000" u="none" kern="1200" dirty="0" smtClean="0"/>
            <a:t> </a:t>
          </a:r>
          <a:r>
            <a:rPr lang="fr-FR" sz="2000" u="none" kern="1200" dirty="0" err="1" smtClean="0"/>
            <a:t>Peace</a:t>
          </a:r>
          <a:r>
            <a:rPr lang="fr-FR" sz="2000" u="none" kern="1200" dirty="0" smtClean="0"/>
            <a:t> and Knowledge</a:t>
          </a:r>
          <a:endParaRPr lang="fr-FR" sz="2000" u="none" kern="1200" dirty="0"/>
        </a:p>
      </dsp:txBody>
      <dsp:txXfrm>
        <a:off x="253175" y="2871504"/>
        <a:ext cx="2167116" cy="1083584"/>
      </dsp:txXfrm>
    </dsp:sp>
    <dsp:sp modelId="{1213ACDC-AB8B-421D-8B64-F7CFD74EAD00}">
      <dsp:nvSpPr>
        <dsp:cNvPr id="0" name=""/>
        <dsp:cNvSpPr/>
      </dsp:nvSpPr>
      <dsp:spPr>
        <a:xfrm>
          <a:off x="5" y="1214446"/>
          <a:ext cx="2165405" cy="1533871"/>
        </a:xfrm>
        <a:prstGeom prst="roundRect">
          <a:avLst/>
        </a:prstGeom>
        <a:solidFill>
          <a:schemeClr val="accent1">
            <a:shade val="50000"/>
            <a:hueOff val="-183537"/>
            <a:satOff val="3335"/>
            <a:lumOff val="144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u="none" kern="1200" noProof="0" dirty="0" smtClean="0"/>
            <a:t>Non hegemonic, dogmatic, Universal </a:t>
          </a:r>
          <a:r>
            <a:rPr lang="en-GB" sz="1800" b="1" u="none" kern="1200" noProof="0" dirty="0" err="1" smtClean="0"/>
            <a:t>identitary</a:t>
          </a:r>
          <a:r>
            <a:rPr lang="en-GB" sz="1800" b="1" u="none" kern="1200" noProof="0" dirty="0" smtClean="0"/>
            <a:t> representation</a:t>
          </a:r>
        </a:p>
      </dsp:txBody>
      <dsp:txXfrm>
        <a:off x="5" y="1214446"/>
        <a:ext cx="2165405" cy="153387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Espace réservé de l'en-tête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2051" name="Espace réservé de la date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vl1pPr>
          </a:lstStyle>
          <a:p>
            <a:fld id="{A0FD9C95-8CBC-48C0-B3E4-FA1F93D5BC02}" type="datetime1">
              <a:rPr lang="fr-FR" altLang="zh-CN"/>
              <a:pPr/>
              <a:t>14/11/2017</a:t>
            </a:fld>
            <a:endParaRPr lang="fr-FR" altLang="zh-CN" sz="1200"/>
          </a:p>
        </p:txBody>
      </p:sp>
      <p:sp>
        <p:nvSpPr>
          <p:cNvPr id="2052" name="Espace réservé de l'image des diapositives 3"/>
          <p:cNvSpPr>
            <a:spLocks noGrp="1" noRot="1" noChangeAspect="1" noChangeArrowheads="1"/>
          </p:cNvSpPr>
          <p:nvPr>
            <p:ph type="sldImg" idx="2"/>
          </p:nvPr>
        </p:nvSpPr>
        <p:spPr bwMode="auto">
          <a:xfrm>
            <a:off x="1143000" y="685800"/>
            <a:ext cx="4572000" cy="3429000"/>
          </a:xfrm>
          <a:prstGeom prst="rect">
            <a:avLst/>
          </a:prstGeom>
          <a:noFill/>
          <a:ln w="12700" cmpd="sng">
            <a:noFill/>
            <a:bevel/>
            <a:headEnd/>
            <a:tailEnd/>
          </a:ln>
        </p:spPr>
      </p:sp>
      <p:sp>
        <p:nvSpPr>
          <p:cNvPr id="2053" name="Espace réservé des commentaires 4"/>
          <p:cNvSpPr>
            <a:spLocks noGrp="1" noRot="1" noChangeAspect="1" noChangeArrowheads="1"/>
          </p:cNvSpPr>
          <p:nvPr/>
        </p:nvSpPr>
        <p:spPr bwMode="auto">
          <a:xfrm>
            <a:off x="685800" y="4343400"/>
            <a:ext cx="5486400" cy="4114800"/>
          </a:xfrm>
          <a:prstGeom prst="rect">
            <a:avLst/>
          </a:prstGeom>
          <a:noFill/>
          <a:ln w="12700" cmpd="sng">
            <a:noFill/>
            <a:bevel/>
            <a:headEnd/>
            <a:tailEnd/>
          </a:ln>
        </p:spPr>
        <p:txBody>
          <a:bodyPr anchor="ctr"/>
          <a:lstStyle/>
          <a:p>
            <a:pPr defTabSz="0">
              <a:spcBef>
                <a:spcPct val="30000"/>
              </a:spcBef>
              <a:buFontTx/>
              <a:buNone/>
            </a:pPr>
            <a:r>
              <a:rPr lang="fr-FR" altLang="zh-CN" sz="1200"/>
              <a:t>Cliquez pour modifier les styles du texte du masque</a:t>
            </a:r>
          </a:p>
          <a:p>
            <a:pPr defTabSz="0">
              <a:spcBef>
                <a:spcPct val="30000"/>
              </a:spcBef>
              <a:buFontTx/>
              <a:buNone/>
            </a:pPr>
            <a:r>
              <a:rPr lang="fr-FR" altLang="zh-CN" sz="1200"/>
              <a:t>Deuxième niveau</a:t>
            </a:r>
          </a:p>
          <a:p>
            <a:pPr defTabSz="0">
              <a:spcBef>
                <a:spcPct val="30000"/>
              </a:spcBef>
              <a:buFontTx/>
              <a:buNone/>
            </a:pPr>
            <a:r>
              <a:rPr lang="fr-FR" altLang="zh-CN" sz="1200"/>
              <a:t>Troisième niveau</a:t>
            </a:r>
          </a:p>
          <a:p>
            <a:pPr defTabSz="0">
              <a:spcBef>
                <a:spcPct val="30000"/>
              </a:spcBef>
              <a:buFontTx/>
              <a:buNone/>
            </a:pPr>
            <a:r>
              <a:rPr lang="fr-FR" altLang="zh-CN" sz="1200"/>
              <a:t>Quatrième niveau</a:t>
            </a:r>
          </a:p>
          <a:p>
            <a:pPr defTabSz="0">
              <a:spcBef>
                <a:spcPct val="30000"/>
              </a:spcBef>
              <a:buFontTx/>
              <a:buNone/>
            </a:pPr>
            <a:r>
              <a:rPr lang="fr-FR" altLang="zh-CN" sz="1200"/>
              <a:t>Cinquième niveau</a:t>
            </a:r>
          </a:p>
        </p:txBody>
      </p:sp>
      <p:sp>
        <p:nvSpPr>
          <p:cNvPr id="2054" name="Espace réservé du pied de page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2055" name="Espace réservé du numéro de diapositive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vl1pPr>
          </a:lstStyle>
          <a:p>
            <a:fld id="{E9DE2F69-610C-4F44-A5F9-4025D372757F}" type="slidenum">
              <a:rPr lang="fr-FR" altLang="zh-CN"/>
              <a:pPr/>
              <a:t>‹N°›</a:t>
            </a:fld>
            <a:endParaRPr lang="fr-FR" altLang="zh-CN"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Ingroup"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en.wikipedia.org/wiki/Outgrou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en-US" smtClean="0"/>
              <a:t>Summary</a:t>
            </a:r>
          </a:p>
        </p:txBody>
      </p:sp>
      <p:sp>
        <p:nvSpPr>
          <p:cNvPr id="860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95795E-6969-49FB-82DE-C7B4F8500D96}" type="slidenum">
              <a:rPr lang="fr-FR" smtClean="0"/>
              <a:pPr/>
              <a:t>36</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5235"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en-US" smtClean="0"/>
              <a:t>But Infrahumanization also shows that God in his great kindness to create "empathy“ : an entire sourat called "Al-rahman” ! And because of empathy, executioners need to infrahumanize their victims before they could think of eliminating them politically or sometimes even physically.</a:t>
            </a:r>
            <a:br>
              <a:rPr lang="en-US" smtClean="0"/>
            </a:br>
            <a:r>
              <a:rPr lang="en-US" smtClean="0"/>
              <a:t>Our spirit (al-nafs) could not straight forward reject some other human’s dignity : it has first of all to consider him as inhuman ; but truly it is the executioner itself that has to alienate himself/herself before even to think about how to suppress other humans’ dignity !</a:t>
            </a:r>
            <a:br>
              <a:rPr lang="en-US" smtClean="0"/>
            </a:br>
            <a:endParaRPr lang="fr-FR" smtClean="0"/>
          </a:p>
        </p:txBody>
      </p:sp>
      <p:sp>
        <p:nvSpPr>
          <p:cNvPr id="952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9D764D-932D-4647-B519-F37AAAF8037A}" type="slidenum">
              <a:rPr lang="fr-FR" smtClean="0"/>
              <a:pPr/>
              <a:t>45</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US" smtClean="0"/>
              <a:t>Continue by pointing stigma and discrimination situation around THROUGHOUT history, and Especially in today Many countries (Amnesty International, according to the report). </a:t>
            </a:r>
            <a:br>
              <a:rPr lang="en-US" smtClean="0"/>
            </a:br>
            <a:r>
              <a:rPr lang="en-US" smtClean="0"/>
              <a:t>Discrimination and prejudices persist despite the fact that human sexuality is much more complex than the doctors of the 18th century were thought (by inventing the word "homosexuality", to classify sexual minorities into categories that do not correspond to reality). The European scientists were wrong and today they recognized their mistake; we are enhancing scientific knowledge about human sexuality. Yet that limited and discriminating misconception of sexuality and gender has exported in colonies, now free countries, which defend some discriminating European laws (in Africa or Middle-East). </a:t>
            </a:r>
            <a:endParaRPr lang="fr-FR" smtClean="0"/>
          </a:p>
          <a:p>
            <a:r>
              <a:rPr lang="en-US" smtClean="0"/>
              <a:t> </a:t>
            </a:r>
            <a:endParaRPr lang="fr-FR" smtClean="0"/>
          </a:p>
          <a:p>
            <a:r>
              <a:rPr lang="en-US" smtClean="0"/>
              <a:t>It is a historical schizophrenia to defend homophobic laws in the name of Islam, since these laws elaborated during the modern era are not based on Islamic ethics! Neither Islam nor  LGBT  activists have anything  to  win  from  violence of infrahumanization. If we want to adopt the appropriate measures to fight back homophobia, transphobia, we have to analyze first with great scrutiny the real, deep, robust roots of that violence against individuals belonging de facto to sexual minorities.</a:t>
            </a:r>
            <a:endParaRPr lang="fr-FR" smtClean="0"/>
          </a:p>
          <a:p>
            <a:pPr eaLnBrk="1" hangingPunct="1"/>
            <a:endParaRPr lang="fr-FR" smtClean="0"/>
          </a:p>
        </p:txBody>
      </p:sp>
      <p:sp>
        <p:nvSpPr>
          <p:cNvPr id="962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4860D8-2EBB-4618-B570-B7E2C68C7122}" type="slidenum">
              <a:rPr lang="fr-FR" smtClean="0"/>
              <a:pPr/>
              <a:t>46</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en-US" b="1" smtClean="0"/>
              <a:t>SUM UP :</a:t>
            </a:r>
          </a:p>
          <a:p>
            <a:pPr eaLnBrk="1" hangingPunct="1"/>
            <a:endParaRPr lang="en-US" smtClean="0"/>
          </a:p>
          <a:p>
            <a:pPr eaLnBrk="1" hangingPunct="1"/>
            <a:r>
              <a:rPr lang="en-US" smtClean="0"/>
              <a:t>all together build a new identity representation of what Could be a queer LGBTQIA from a Muslim background! Because It Is truly a wider issue: the thesis of place of Islam Within modern societies - Said to Be Egalitarian aims Has Never Been WHERE None So Much Categorized by sexuality, race, skin color .... ! </a:t>
            </a:r>
            <a:br>
              <a:rPr lang="en-US" smtClean="0"/>
            </a:br>
            <a:r>
              <a:rPr lang="en-US" smtClean="0"/>
              <a:t>To build a new identity representation (not an hegemonic one, based on a mythical “almighty” masculinity that is an extreme political reaction, undertaken by a minority of Muslims.</a:t>
            </a:r>
          </a:p>
          <a:p>
            <a:pPr eaLnBrk="1" hangingPunct="1"/>
            <a:r>
              <a:rPr lang="en-US" smtClean="0"/>
              <a:t>But of course this personal reflection is part of a global pattern, a wider issue, namely that of Islam confronted to what we commonly call “modern life”.</a:t>
            </a:r>
          </a:p>
          <a:p>
            <a:pPr eaLnBrk="1" hangingPunct="1"/>
            <a:endParaRPr lang="en-US" smtClean="0"/>
          </a:p>
          <a:p>
            <a:pPr eaLnBrk="1" hangingPunct="1"/>
            <a:endParaRPr lang="en-US" smtClean="0"/>
          </a:p>
          <a:p>
            <a:pPr eaLnBrk="1" hangingPunct="1"/>
            <a:r>
              <a:rPr lang="en-US" smtClean="0"/>
              <a:t>No one has anything to win from direct or indirect violence !</a:t>
            </a:r>
          </a:p>
          <a:p>
            <a:pPr eaLnBrk="1" hangingPunct="1"/>
            <a:r>
              <a:rPr lang="en-US" smtClean="0"/>
              <a:t>Radicals Muslims shall be seen has homophobic, violent individuals; LGBT are described as abominations, etc.</a:t>
            </a:r>
          </a:p>
          <a:p>
            <a:pPr eaLnBrk="1" hangingPunct="1"/>
            <a:endParaRPr lang="en-US" smtClean="0"/>
          </a:p>
          <a:p>
            <a:pPr eaLnBrk="1" hangingPunct="1"/>
            <a:r>
              <a:rPr lang="en-US" smtClean="0"/>
              <a:t>Conclude on the fact that al the Muslim community shall benefit from such a renewed Islamic representation of what is the Universal Human Dignity !</a:t>
            </a:r>
          </a:p>
        </p:txBody>
      </p:sp>
      <p:sp>
        <p:nvSpPr>
          <p:cNvPr id="972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4DC13E-6099-42C7-90FD-9FCDD301D6D8}" type="slidenum">
              <a:rPr lang="fr-FR" smtClean="0"/>
              <a:pPr/>
              <a:t>47</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7043"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en-US" smtClean="0"/>
              <a:t>Definitions</a:t>
            </a:r>
          </a:p>
        </p:txBody>
      </p:sp>
      <p:sp>
        <p:nvSpPr>
          <p:cNvPr id="870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D189C7-D6AB-40BA-A764-DF7685681716}" type="slidenum">
              <a:rPr lang="fr-FR" smtClean="0"/>
              <a:pPr/>
              <a:t>37</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8067"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endParaRPr lang="fr-FR" smtClean="0"/>
          </a:p>
          <a:p>
            <a:pPr eaLnBrk="1" hangingPunct="1"/>
            <a:endParaRPr lang="fr-FR" smtClean="0"/>
          </a:p>
          <a:p>
            <a:pPr eaLnBrk="1" hangingPunct="1"/>
            <a:r>
              <a:rPr lang="fr-FR" b="1" u="sng" smtClean="0"/>
              <a:t>Définition</a:t>
            </a:r>
            <a:r>
              <a:rPr lang="fr-FR" smtClean="0"/>
              <a:t> :</a:t>
            </a:r>
          </a:p>
          <a:p>
            <a:pPr eaLnBrk="1" hangingPunct="1"/>
            <a:endParaRPr lang="fr-FR" smtClean="0"/>
          </a:p>
          <a:p>
            <a:r>
              <a:rPr lang="en-US" b="1" smtClean="0"/>
              <a:t>Infrahumanisation</a:t>
            </a:r>
            <a:r>
              <a:rPr lang="en-US" smtClean="0"/>
              <a:t> refers to the tacitly held belief that one's </a:t>
            </a:r>
            <a:r>
              <a:rPr lang="en-US" smtClean="0">
                <a:hlinkClick r:id="rId3" action="ppaction://hlinkfile" tooltip="Ingroup"/>
              </a:rPr>
              <a:t>ingroup</a:t>
            </a:r>
            <a:r>
              <a:rPr lang="en-US" smtClean="0"/>
              <a:t> is more human than an </a:t>
            </a:r>
            <a:r>
              <a:rPr lang="en-US" smtClean="0">
                <a:hlinkClick r:id="rId4" action="ppaction://hlinkfile" tooltip="Outgroup"/>
              </a:rPr>
              <a:t>outgroup</a:t>
            </a:r>
            <a:r>
              <a:rPr lang="en-US" smtClean="0"/>
              <a:t>. The term was coined by Jacques-Philippe Leyens and colleagues in early 2000 to distinguish what they argue to be an everyday phenomenon from denial of humanness associated with extreme intergroup violence such as genocide. According to Leyens and colleagues, infrahumanisation arises when people view their ingroup and outgroup as 'essentially' [see [essentialism]] different and accordingly reserve the 'human essence' for the ingroup and deny it to the outgroup.</a:t>
            </a:r>
          </a:p>
          <a:p>
            <a:r>
              <a:rPr lang="en-US" smtClean="0"/>
              <a:t>The belief that the outgroup is less human than the ingroup is seldom consciously endorsed by individuals [(c.f., dehumanisation)] and instead is reflected in the way people tacitly think about the outgroup. Researchers have typically investigated infrahumanisation by looking at the types of emotions people believe ingroup and outgroup members possess. Some emotions are considered unique to humans [(e.g., love, regret, nostalgia)] whereas others are viewed as common to both humans and animals [(e.g., joy, anger, sadness)]. In a series of studies Leyen's and colleagues have widely replicated the finding that people attribute unqiuely human emotions to the ingroup, but not the outgroup. According to infrahumanisation theory, the denial of uniquely human emotions to the outgroup is reflective of the belief that they are less human than the ingroup.</a:t>
            </a:r>
          </a:p>
          <a:p>
            <a:r>
              <a:rPr lang="en-US" smtClean="0"/>
              <a:t>Recent research has investigated how infrahumanisation influences behaviour. In a series of studies Jeroen Vaes and his colleagues investigated people's reactions to outgroup members who attempt to 'humanise' themselves through the use of uniquely human emotions. They found that ingroup members reacted negatively to outgroup members' attempts to humanise, offering less help and withdrawing faster than when the same uniquely human emotion was expressed by an ingroup member </a:t>
            </a:r>
            <a:r>
              <a:rPr lang="en-US" i="1" smtClean="0"/>
              <a:t>or</a:t>
            </a:r>
            <a:r>
              <a:rPr lang="en-US" smtClean="0"/>
              <a:t> when the outgroup member expressed a non-uniquely human emotion.</a:t>
            </a:r>
            <a:r>
              <a:rPr lang="en-US" baseline="30000" smtClean="0"/>
              <a:t> </a:t>
            </a:r>
            <a:r>
              <a:rPr lang="en-US" smtClean="0"/>
              <a:t>In an American context, Cuddy and colleagues have investigated the influence of infrahumanisation on intergroup helping behaviour. Examining helping in the aftermath of Hurricane Katrina, Cuddy et al. found that people believed outgroup members experienced less negative uniquely human emotions than ingroup members. Importantly, the degree to which they infrahumanised the outgroup member was related to their report likelihood to offer assistance. Specifically, the more participants infrahumanised the outgroup member the less likely they were to help.</a:t>
            </a:r>
          </a:p>
          <a:p>
            <a:endParaRPr lang="en-US" smtClean="0"/>
          </a:p>
          <a:p>
            <a:endParaRPr lang="en-US" smtClean="0"/>
          </a:p>
          <a:p>
            <a:pPr eaLnBrk="1" hangingPunct="1"/>
            <a:endParaRPr lang="fr-FR" smtClean="0"/>
          </a:p>
          <a:p>
            <a:pPr eaLnBrk="1" hangingPunct="1"/>
            <a:r>
              <a:rPr lang="fr-FR" b="1" u="sng" smtClean="0"/>
              <a:t>SITUATION  REELLE :</a:t>
            </a:r>
          </a:p>
          <a:p>
            <a:pPr eaLnBrk="1" hangingPunct="1"/>
            <a:endParaRPr lang="fr-FR" smtClean="0"/>
          </a:p>
          <a:p>
            <a:pPr eaLnBrk="1" hangingPunct="1"/>
            <a:r>
              <a:rPr lang="fr-FR" smtClean="0"/>
              <a:t>Continuer par rappeler situation de stigma and discrimination around throughout history, and especially today in many countries (selon rapport amnesty international).</a:t>
            </a:r>
          </a:p>
          <a:p>
            <a:pPr eaLnBrk="1" hangingPunct="1"/>
            <a:r>
              <a:rPr lang="fr-FR" smtClean="0"/>
              <a:t>Une discriminisation  et des préjuges qui subsistent malgré le fait que les specialistes en sciences humaines ont compris il y a plusieures decennies, que la sexualite humaine est bien plus complexe que ce que les medecins du 18eme siecle ont pu pense (en inventant le mot « homosexualite » afin de classifier les minorites sexuelles dans des categories qui ne correspondent pas a la realite). Les scientifiques europeens se sont trompes et aujourd’ hui ils reconnaissent leur erreur. Pourtant ils ont exportes leurs conception erronnee et leur loie dans des colonnie, aujourd’hui devenus des pays libres, qui defendent pour certaines (par exemple en Ouganda) des loies discriminantes a l origine europeennes : une discrimination que ces pays musulmans défendent pourtant au nom de l’Islam, alors qu elles decoulent en realite d une theorie scientifique nee en Europe, depassee depuis plus d un siecle (une contradiction  géopolitique effrayante) !</a:t>
            </a:r>
          </a:p>
          <a:p>
            <a:pPr eaLnBrk="1" hangingPunct="1"/>
            <a:endParaRPr lang="fr-FR" smtClean="0"/>
          </a:p>
          <a:p>
            <a:pPr eaLnBrk="1" hangingPunct="1"/>
            <a:r>
              <a:rPr lang="fr-FR" smtClean="0"/>
              <a:t>Puis dire que cette discrimination violente toujours, directe ou indirectement, que ce soit par la passe ou encore aujourd’hui, repose toujours, inéluctablement, sur des mécanismes psychologiques bien connus aujourd’hui en sciences cognitives (un genre de psychologie tournée vers l’étude des processus et des mécanismes mentaux), que les extrêmes utilisent pour nous utiliser a des fins politiques.</a:t>
            </a:r>
          </a:p>
          <a:p>
            <a:pPr eaLnBrk="1" hangingPunct="1"/>
            <a:endParaRPr lang="fr-FR" smtClean="0"/>
          </a:p>
          <a:p>
            <a:endParaRPr lang="en-US" smtClean="0"/>
          </a:p>
          <a:p>
            <a:pPr eaLnBrk="1" hangingPunct="1"/>
            <a:endParaRPr lang="fr-FR" smtClean="0"/>
          </a:p>
          <a:p>
            <a:pPr eaLnBrk="1" hangingPunct="1"/>
            <a:endParaRPr lang="fr-FR" smtClean="0"/>
          </a:p>
        </p:txBody>
      </p:sp>
      <p:sp>
        <p:nvSpPr>
          <p:cNvPr id="880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B0B69-CF58-4F70-8C7B-8F72794F941D}" type="slidenum">
              <a:rPr lang="fr-FR" smtClean="0"/>
              <a:pPr/>
              <a:t>38</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9091"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fr-FR" smtClean="0"/>
              <a:t>(…)</a:t>
            </a:r>
          </a:p>
        </p:txBody>
      </p:sp>
      <p:sp>
        <p:nvSpPr>
          <p:cNvPr id="890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4F82EC-693E-40B1-B29A-00CF75304EDA}" type="slidenum">
              <a:rPr lang="fr-FR" smtClean="0"/>
              <a:pPr/>
              <a:t>39</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5"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fr-FR" smtClean="0"/>
              <a:t>(…)</a:t>
            </a:r>
          </a:p>
        </p:txBody>
      </p:sp>
      <p:sp>
        <p:nvSpPr>
          <p:cNvPr id="901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62F001-D336-430F-A050-1F791F177703}" type="slidenum">
              <a:rPr lang="fr-FR" smtClean="0"/>
              <a:pPr/>
              <a:t>40</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1139"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fr-FR" smtClean="0"/>
              <a:t>(…)</a:t>
            </a:r>
          </a:p>
        </p:txBody>
      </p:sp>
      <p:sp>
        <p:nvSpPr>
          <p:cNvPr id="911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35529E-B6F4-4442-9473-DC5E2B98AEBC}" type="slidenum">
              <a:rPr lang="fr-FR" smtClean="0"/>
              <a:pPr/>
              <a:t>41</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fr-FR" smtClean="0"/>
              <a:t>(…)</a:t>
            </a:r>
          </a:p>
        </p:txBody>
      </p:sp>
      <p:sp>
        <p:nvSpPr>
          <p:cNvPr id="921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0FA6CE-65DA-4B86-8FA6-9CAD9B97B25F}" type="slidenum">
              <a:rPr lang="fr-FR" smtClean="0"/>
              <a:pPr/>
              <a:t>42</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3187"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en-US" smtClean="0"/>
              <a:t>It is good not think we have all the answers (we don’t have to and we do not have to feel guilty about not having all the questions. Do extremists have all the answers to justify their violence ? Certainly not.</a:t>
            </a:r>
          </a:p>
          <a:p>
            <a:pPr eaLnBrk="1" hangingPunct="1"/>
            <a:r>
              <a:rPr lang="en-US" smtClean="0"/>
              <a:t>Plus, personally I am no one, nothing and Allah alone is the Almighty.</a:t>
            </a:r>
          </a:p>
          <a:p>
            <a:pPr eaLnBrk="1" hangingPunct="1"/>
            <a:endParaRPr lang="en-US" smtClean="0"/>
          </a:p>
          <a:p>
            <a:pPr eaLnBrk="1" hangingPunct="1"/>
            <a:r>
              <a:rPr lang="en-US" smtClean="0"/>
              <a:t>So let’s think about some constructive questions :</a:t>
            </a:r>
          </a:p>
          <a:p>
            <a:pPr eaLnBrk="1" hangingPunct="1"/>
            <a:r>
              <a:rPr lang="en-US" smtClean="0"/>
              <a:t>We all know about the violent rapes condemnation in the Quran and some hadiths (People of Louth).</a:t>
            </a:r>
          </a:p>
          <a:p>
            <a:pPr eaLnBrk="1" hangingPunct="1"/>
            <a:r>
              <a:rPr lang="en-US" smtClean="0"/>
              <a:t>But we still could think of at least, 5 questions : so please try to read the questions and give an short answer, in on sentence maximum.</a:t>
            </a:r>
          </a:p>
          <a:p>
            <a:pPr eaLnBrk="1" hangingPunct="1"/>
            <a:r>
              <a:rPr lang="en-US" smtClean="0"/>
              <a:t>We shall peak up one of your proposal and think of it : there is no true or false answer, it is a free willing personal reflection that we shall try to enrich with one another…</a:t>
            </a:r>
          </a:p>
        </p:txBody>
      </p:sp>
      <p:sp>
        <p:nvSpPr>
          <p:cNvPr id="931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BCBCE-1CEA-4A21-9BBD-7AEBD33DA596}" type="slidenum">
              <a:rPr lang="fr-FR" smtClean="0"/>
              <a:pPr/>
              <a:t>43</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4211" name="Espace réservé des commentaire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eaLnBrk="1" hangingPunct="1"/>
            <a:r>
              <a:rPr lang="en-US" i="1" smtClean="0"/>
              <a:t>Why is it so important for them insist on homosexuality (a detailed not even concerning our faith Usul : the basic pillars of Islam), as “</a:t>
            </a:r>
            <a:r>
              <a:rPr lang="en-ZA" i="1" smtClean="0"/>
              <a:t>one of the most sensitive issues facing Muslims living in the West, particularly in Europe” ?</a:t>
            </a:r>
          </a:p>
          <a:p>
            <a:pPr eaLnBrk="1" hangingPunct="1"/>
            <a:r>
              <a:rPr lang="en-US" smtClean="0"/>
              <a:t>[4] Answer to T. Ramadan’s article entitled</a:t>
            </a:r>
            <a:r>
              <a:rPr lang="en-US" i="1" smtClean="0"/>
              <a:t> “Islam and homosexuality” </a:t>
            </a:r>
            <a:r>
              <a:rPr lang="en-US" smtClean="0"/>
              <a:t>: </a:t>
            </a:r>
            <a:r>
              <a:rPr lang="fr-FR" u="sng" smtClean="0"/>
              <a:t>http://www.homosexuels-musulmans.org/infrahumanisation_deshumanisation_violente_et_justice_de_la_reforme_de_l-islam_de_france.html#Tariq_Ramadan</a:t>
            </a:r>
            <a:endParaRPr lang="en-ZA" i="1" smtClean="0"/>
          </a:p>
          <a:p>
            <a:pPr eaLnBrk="1" hangingPunct="1"/>
            <a:r>
              <a:rPr lang="en-US" smtClean="0"/>
              <a:t>Probably because every endangered human group (and the arabo-islamic civilization is a huge human group, no matter its size) desperately need to endeavor a “purification”, they say, beginning with the out-group. And like Leyens &amp; al. said that violence, sometimes could genocide an entire population (apartheid in South Africa, when the former elite was about to lose the political power and felt endangered ; Nazis exterminating Jews but also gypsies and homosexuals when they thought they were gone to lose the war). At that particular moment infrahumanization is what we call “scapegoat” !</a:t>
            </a:r>
          </a:p>
          <a:p>
            <a:pPr eaLnBrk="1" hangingPunct="1"/>
            <a:endParaRPr lang="en-US" smtClean="0"/>
          </a:p>
        </p:txBody>
      </p:sp>
      <p:sp>
        <p:nvSpPr>
          <p:cNvPr id="942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786848-3201-408D-9F36-40285B946B59}" type="slidenum">
              <a:rPr lang="fr-FR" smtClean="0"/>
              <a:pPr/>
              <a:t>44</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519E55D4-4685-43DF-9ADA-CCABF516C76D}" type="slidenum">
              <a:rPr lang="fr-FR" altLang="zh-CN"/>
              <a:pPr/>
              <a:t>‹N°›</a:t>
            </a:fld>
            <a:endParaRPr lang="fr-FR" altLang="zh-CN"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B0EE1698-4A80-44BB-931F-439B2EEEBCFA}" type="slidenum">
              <a:rPr lang="fr-FR" altLang="zh-CN"/>
              <a:pPr/>
              <a:t>‹N°›</a:t>
            </a:fld>
            <a:endParaRPr lang="fr-FR" altLang="zh-CN"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886450" y="320675"/>
            <a:ext cx="1809750" cy="61356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320675"/>
            <a:ext cx="5276850" cy="61356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7883CF79-0416-45F3-8209-A7B22CAC8944}" type="slidenum">
              <a:rPr lang="fr-FR" altLang="zh-CN"/>
              <a:pPr/>
              <a:t>‹N°›</a:t>
            </a:fld>
            <a:endParaRPr lang="fr-FR" altLang="zh-CN"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320675"/>
            <a:ext cx="7239000" cy="1143000"/>
          </a:xfr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246563" y="6557963"/>
            <a:ext cx="2001837" cy="227012"/>
          </a:xfrm>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4" name="Espace réservé du pied de page 3"/>
          <p:cNvSpPr>
            <a:spLocks noGrp="1"/>
          </p:cNvSpPr>
          <p:nvPr>
            <p:ph type="ftr" sz="quarter" idx="11"/>
          </p:nvPr>
        </p:nvSpPr>
        <p:spPr>
          <a:xfrm>
            <a:off x="457200" y="6557963"/>
            <a:ext cx="3657600" cy="228600"/>
          </a:xfrm>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5" name="Espace réservé du numéro de diapositive 4"/>
          <p:cNvSpPr>
            <a:spLocks noGrp="1"/>
          </p:cNvSpPr>
          <p:nvPr>
            <p:ph type="sldNum" sz="quarter" idx="12"/>
          </p:nvPr>
        </p:nvSpPr>
        <p:spPr>
          <a:xfrm>
            <a:off x="6251575" y="6556375"/>
            <a:ext cx="588963" cy="228600"/>
          </a:xfrm>
        </p:spPr>
        <p:txBody>
          <a:bodyPr/>
          <a:lstStyle>
            <a:lvl1pPr>
              <a:defRPr/>
            </a:lvl1pPr>
          </a:lstStyle>
          <a:p>
            <a:fld id="{63CCA649-E71E-4A4A-9C32-D3E03505291A}" type="slidenum">
              <a:rPr lang="fr-FR" altLang="zh-CN"/>
              <a:pPr/>
              <a:t>‹N°›</a:t>
            </a:fld>
            <a:endParaRPr lang="fr-FR" altLang="zh-CN"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4EA36743-6D8C-498A-A328-5E4702787645}" type="slidenum">
              <a:rPr lang="fr-FR" altLang="zh-CN"/>
              <a:pPr/>
              <a:t>‹N°›</a:t>
            </a:fld>
            <a:endParaRPr lang="fr-FR" altLang="zh-CN"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E2B9D921-28DA-4C90-B134-12A8BC4FD5DD}" type="slidenum">
              <a:rPr lang="fr-FR" altLang="zh-CN"/>
              <a:pPr/>
              <a:t>‹N°›</a:t>
            </a:fld>
            <a:endParaRPr lang="fr-FR" altLang="zh-CN"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9725"/>
            <a:ext cx="3543300"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152900" y="1609725"/>
            <a:ext cx="3543300"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6" name="Espace réservé du pied de page 5"/>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7" name="Espace réservé du numéro de diapositive 6"/>
          <p:cNvSpPr>
            <a:spLocks noGrp="1"/>
          </p:cNvSpPr>
          <p:nvPr>
            <p:ph type="sldNum" sz="quarter" idx="12"/>
          </p:nvPr>
        </p:nvSpPr>
        <p:spPr/>
        <p:txBody>
          <a:bodyPr/>
          <a:lstStyle>
            <a:lvl1pPr>
              <a:defRPr/>
            </a:lvl1pPr>
          </a:lstStyle>
          <a:p>
            <a:fld id="{CF3A02CC-5059-4175-8023-08B4F7159B82}" type="slidenum">
              <a:rPr lang="fr-FR" altLang="zh-CN"/>
              <a:pPr/>
              <a:t>‹N°›</a:t>
            </a:fld>
            <a:endParaRPr lang="fr-FR" altLang="zh-CN"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8" name="Espace réservé du pied de page 7"/>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9" name="Espace réservé du numéro de diapositive 8"/>
          <p:cNvSpPr>
            <a:spLocks noGrp="1"/>
          </p:cNvSpPr>
          <p:nvPr>
            <p:ph type="sldNum" sz="quarter" idx="12"/>
          </p:nvPr>
        </p:nvSpPr>
        <p:spPr/>
        <p:txBody>
          <a:bodyPr/>
          <a:lstStyle>
            <a:lvl1pPr>
              <a:defRPr/>
            </a:lvl1pPr>
          </a:lstStyle>
          <a:p>
            <a:fld id="{03AB8C65-14CD-4D03-AB5F-F0E7A495A95E}" type="slidenum">
              <a:rPr lang="fr-FR" altLang="zh-CN"/>
              <a:pPr/>
              <a:t>‹N°›</a:t>
            </a:fld>
            <a:endParaRPr lang="fr-FR" altLang="zh-CN"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4" name="Espace réservé du pied de page 3"/>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5" name="Espace réservé du numéro de diapositive 4"/>
          <p:cNvSpPr>
            <a:spLocks noGrp="1"/>
          </p:cNvSpPr>
          <p:nvPr>
            <p:ph type="sldNum" sz="quarter" idx="12"/>
          </p:nvPr>
        </p:nvSpPr>
        <p:spPr/>
        <p:txBody>
          <a:bodyPr/>
          <a:lstStyle>
            <a:lvl1pPr>
              <a:defRPr/>
            </a:lvl1pPr>
          </a:lstStyle>
          <a:p>
            <a:fld id="{1605A428-5472-499A-ACB7-2430B44BB66E}" type="slidenum">
              <a:rPr lang="fr-FR" altLang="zh-CN"/>
              <a:pPr/>
              <a:t>‹N°›</a:t>
            </a:fld>
            <a:endParaRPr lang="fr-FR" altLang="zh-CN"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3" name="Espace réservé du pied de page 2"/>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4" name="Espace réservé du numéro de diapositive 3"/>
          <p:cNvSpPr>
            <a:spLocks noGrp="1"/>
          </p:cNvSpPr>
          <p:nvPr>
            <p:ph type="sldNum" sz="quarter" idx="12"/>
          </p:nvPr>
        </p:nvSpPr>
        <p:spPr/>
        <p:txBody>
          <a:bodyPr/>
          <a:lstStyle>
            <a:lvl1pPr>
              <a:defRPr/>
            </a:lvl1pPr>
          </a:lstStyle>
          <a:p>
            <a:fld id="{5AA0C650-EA98-4821-AA6A-0EF3E28D2A6B}" type="slidenum">
              <a:rPr lang="fr-FR" altLang="zh-CN"/>
              <a:pPr/>
              <a:t>‹N°›</a:t>
            </a:fld>
            <a:endParaRPr lang="fr-FR" altLang="zh-CN"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6" name="Espace réservé du pied de page 5"/>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7" name="Espace réservé du numéro de diapositive 6"/>
          <p:cNvSpPr>
            <a:spLocks noGrp="1"/>
          </p:cNvSpPr>
          <p:nvPr>
            <p:ph type="sldNum" sz="quarter" idx="12"/>
          </p:nvPr>
        </p:nvSpPr>
        <p:spPr/>
        <p:txBody>
          <a:bodyPr/>
          <a:lstStyle>
            <a:lvl1pPr>
              <a:defRPr/>
            </a:lvl1pPr>
          </a:lstStyle>
          <a:p>
            <a:fld id="{0A0720E1-1757-41AC-A995-7154032EB5F7}" type="slidenum">
              <a:rPr lang="fr-FR" altLang="zh-CN"/>
              <a:pPr/>
              <a:t>‹N°›</a:t>
            </a:fld>
            <a:endParaRPr lang="fr-FR" altLang="zh-CN"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6" name="Espace réservé du pied de page 5"/>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7" name="Espace réservé du numéro de diapositive 6"/>
          <p:cNvSpPr>
            <a:spLocks noGrp="1"/>
          </p:cNvSpPr>
          <p:nvPr>
            <p:ph type="sldNum" sz="quarter" idx="12"/>
          </p:nvPr>
        </p:nvSpPr>
        <p:spPr/>
        <p:txBody>
          <a:bodyPr/>
          <a:lstStyle>
            <a:lvl1pPr>
              <a:defRPr/>
            </a:lvl1pPr>
          </a:lstStyle>
          <a:p>
            <a:fld id="{D00C7ED8-D7F8-42A8-9106-60D78F8CB95F}" type="slidenum">
              <a:rPr lang="fr-FR" altLang="zh-CN"/>
              <a:pPr/>
              <a:t>‹N°›</a:t>
            </a:fld>
            <a:endParaRPr lang="fr-FR" altLang="zh-CN"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flipH="1">
            <a:off x="8153400" y="0"/>
            <a:ext cx="990600" cy="6858000"/>
          </a:xfrm>
          <a:prstGeom prst="rect">
            <a:avLst/>
          </a:prstGeom>
          <a:blipFill dpi="0" rotWithShape="1">
            <a:blip r:embed="rId14" cstate="print">
              <a:alphaModFix amt="43000"/>
            </a:blip>
            <a:srcRect/>
            <a:tile tx="0" ty="0" sx="100000" sy="100000" flip="none" algn="tl"/>
          </a:blipFill>
          <a:ln w="0" cap="flat" cmpd="sng">
            <a:noFill/>
            <a:bevel/>
            <a:headEnd/>
            <a:tailEnd/>
          </a:ln>
        </p:spPr>
        <p:txBody>
          <a:bodyPr anchor="ctr"/>
          <a:lstStyle/>
          <a:p>
            <a:pPr algn="ctr"/>
            <a:endParaRPr lang="fr-FR">
              <a:solidFill>
                <a:srgbClr val="FFFFFF"/>
              </a:solidFill>
              <a:latin typeface="Trebuchet MS" pitchFamily="34" charset="0"/>
              <a:ea typeface="Trebuchet MS" pitchFamily="34" charset="0"/>
              <a:cs typeface="Trebuchet MS" pitchFamily="34" charset="0"/>
              <a:sym typeface="Trebuchet MS" pitchFamily="34" charset="0"/>
            </a:endParaRPr>
          </a:p>
        </p:txBody>
      </p:sp>
      <p:sp>
        <p:nvSpPr>
          <p:cNvPr id="1027" name="Espace réservé du titre 2"/>
          <p:cNvSpPr>
            <a:spLocks noGrp="1" noChangeArrowheads="1"/>
          </p:cNvSpPr>
          <p:nvPr>
            <p:ph type="title" idx="4294967295"/>
          </p:nvPr>
        </p:nvSpPr>
        <p:spPr bwMode="auto">
          <a:xfrm>
            <a:off x="457200" y="320675"/>
            <a:ext cx="7239000" cy="114300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fr-FR" altLang="zh-CN" smtClean="0">
                <a:sym typeface="HG丸ｺﾞｼｯｸM-PRO" charset="0"/>
              </a:rPr>
              <a:t>Cliquez pour modifier le style du titre</a:t>
            </a:r>
          </a:p>
        </p:txBody>
      </p:sp>
      <p:sp>
        <p:nvSpPr>
          <p:cNvPr id="1028" name="Espace réservé du texte 30"/>
          <p:cNvSpPr>
            <a:spLocks noGrp="1" noChangeArrowheads="1"/>
          </p:cNvSpPr>
          <p:nvPr>
            <p:ph type="body" idx="1"/>
          </p:nvPr>
        </p:nvSpPr>
        <p:spPr bwMode="auto">
          <a:xfrm>
            <a:off x="457200" y="1609725"/>
            <a:ext cx="7239000" cy="4846638"/>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fr-FR" altLang="zh-CN" smtClean="0">
                <a:sym typeface="HG丸ｺﾞｼｯｸM-PRO" charset="0"/>
              </a:rPr>
              <a:t>Cliquez pour modifier les styles du texte du masque</a:t>
            </a:r>
          </a:p>
          <a:p>
            <a:pPr lvl="1"/>
            <a:r>
              <a:rPr lang="fr-FR" altLang="zh-CN" smtClean="0">
                <a:sym typeface="HG丸ｺﾞｼｯｸM-PRO" charset="0"/>
              </a:rPr>
              <a:t>Deuxième niveau</a:t>
            </a:r>
          </a:p>
          <a:p>
            <a:pPr lvl="2"/>
            <a:r>
              <a:rPr lang="fr-FR" altLang="zh-CN" smtClean="0">
                <a:sym typeface="HG丸ｺﾞｼｯｸM-PRO" charset="0"/>
              </a:rPr>
              <a:t>Troisième niveau</a:t>
            </a:r>
          </a:p>
          <a:p>
            <a:pPr lvl="3"/>
            <a:r>
              <a:rPr lang="fr-FR" altLang="zh-CN" smtClean="0">
                <a:sym typeface="HG丸ｺﾞｼｯｸM-PRO" charset="0"/>
              </a:rPr>
              <a:t>Quatrième niveau</a:t>
            </a:r>
          </a:p>
          <a:p>
            <a:pPr lvl="4"/>
            <a:r>
              <a:rPr lang="fr-FR" altLang="zh-CN" smtClean="0">
                <a:sym typeface="HG丸ｺﾞｼｯｸM-PRO" charset="0"/>
              </a:rPr>
              <a:t>Cinquième niveau</a:t>
            </a:r>
          </a:p>
        </p:txBody>
      </p:sp>
      <p:sp>
        <p:nvSpPr>
          <p:cNvPr id="1029" name="Espace réservé de la date 26"/>
          <p:cNvSpPr>
            <a:spLocks noGrp="1" noChangeArrowheads="1"/>
          </p:cNvSpPr>
          <p:nvPr>
            <p:ph type="dt" sz="half" idx="2"/>
          </p:nvPr>
        </p:nvSpPr>
        <p:spPr bwMode="auto">
          <a:xfrm>
            <a:off x="4246563" y="6557963"/>
            <a:ext cx="2001837" cy="227012"/>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lvl1pPr eaLnBrk="1" hangingPunct="1">
              <a:defRPr sz="1000">
                <a:solidFill>
                  <a:schemeClr val="tx2"/>
                </a:solidFill>
              </a:defRPr>
            </a:lvl1pPr>
          </a:lstStyle>
          <a:p>
            <a:fld id="{9AE38452-8BED-4D51-9A13-5B91D42D6E2E}" type="datetime1">
              <a:rPr lang="fr-FR" altLang="zh-CN"/>
              <a:pPr/>
              <a:t>14/11/2017</a:t>
            </a:fld>
            <a:endParaRPr lang="fr-FR" altLang="zh-CN"/>
          </a:p>
        </p:txBody>
      </p:sp>
      <p:sp>
        <p:nvSpPr>
          <p:cNvPr id="1030" name="Espace réservé du pied de page 3"/>
          <p:cNvSpPr>
            <a:spLocks noGrp="1" noChangeArrowheads="1"/>
          </p:cNvSpPr>
          <p:nvPr>
            <p:ph type="ftr" sz="quarter" idx="3"/>
          </p:nvPr>
        </p:nvSpPr>
        <p:spPr bwMode="auto">
          <a:xfrm>
            <a:off x="457200" y="6557963"/>
            <a:ext cx="3657600" cy="228600"/>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lvl1pPr algn="r" eaLnBrk="1" hangingPunct="1">
              <a:defRPr sz="1000">
                <a:solidFill>
                  <a:schemeClr val="tx2"/>
                </a:solidFill>
              </a:defRPr>
            </a:lvl1pPr>
          </a:lstStyle>
          <a:p>
            <a:r>
              <a:rPr lang="fr-FR" altLang="zh-CN"/>
              <a:t>http://www.homosexuels-musulmans.org/gay_muslims.html</a:t>
            </a:r>
          </a:p>
        </p:txBody>
      </p:sp>
      <p:sp>
        <p:nvSpPr>
          <p:cNvPr id="1031" name="Espace réservé du numéro de diapositive 15"/>
          <p:cNvSpPr>
            <a:spLocks noGrp="1" noChangeArrowheads="1"/>
          </p:cNvSpPr>
          <p:nvPr>
            <p:ph type="sldNum" sz="quarter" idx="4"/>
          </p:nvPr>
        </p:nvSpPr>
        <p:spPr bwMode="auto">
          <a:xfrm>
            <a:off x="6251575" y="6556375"/>
            <a:ext cx="588963" cy="228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100">
                <a:solidFill>
                  <a:schemeClr val="tx2"/>
                </a:solidFill>
              </a:defRPr>
            </a:lvl1pPr>
          </a:lstStyle>
          <a:p>
            <a:fld id="{DD4CABF5-19D8-4A86-AD32-4E0D2088E2D9}" type="slidenum">
              <a:rPr lang="fr-FR" altLang="zh-CN"/>
              <a:pPr/>
              <a:t>‹N°›</a:t>
            </a:fld>
            <a:endParaRPr lang="fr-FR"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rtl="0" eaLnBrk="0" fontAlgn="base" hangingPunct="0">
        <a:spcBef>
          <a:spcPct val="0"/>
        </a:spcBef>
        <a:spcAft>
          <a:spcPct val="0"/>
        </a:spcAft>
        <a:defRPr sz="3800" b="1">
          <a:solidFill>
            <a:schemeClr val="tx2"/>
          </a:solidFill>
          <a:latin typeface="+mj-lt"/>
          <a:ea typeface="+mj-ea"/>
          <a:cs typeface="+mj-cs"/>
          <a:sym typeface="HG丸ｺﾞｼｯｸM-PRO" charset="0"/>
        </a:defRPr>
      </a:lvl1pPr>
      <a:lvl2pPr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2pPr>
      <a:lvl3pPr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3pPr>
      <a:lvl4pPr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4pPr>
      <a:lvl5pPr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5pPr>
      <a:lvl6pPr marL="457200"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6pPr>
      <a:lvl7pPr marL="914400"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7pPr>
      <a:lvl8pPr marL="1371600"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8pPr>
      <a:lvl9pPr marL="1828800"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9pPr>
    </p:titleStyle>
    <p:bodyStyle>
      <a:lvl1pPr marL="273050" indent="-273050" algn="l" defTabSz="0" rtl="0" eaLnBrk="0" fontAlgn="base" hangingPunct="0">
        <a:spcBef>
          <a:spcPts val="600"/>
        </a:spcBef>
        <a:spcAft>
          <a:spcPct val="0"/>
        </a:spcAft>
        <a:buClr>
          <a:schemeClr val="tx2"/>
        </a:buClr>
        <a:buSzPct val="73000"/>
        <a:buFont typeface="Wingdings 2" pitchFamily="18" charset="2"/>
        <a:buChar char=""/>
        <a:defRPr sz="2600">
          <a:solidFill>
            <a:schemeClr val="tx1"/>
          </a:solidFill>
          <a:latin typeface="+mn-lt"/>
          <a:ea typeface="+mn-ea"/>
          <a:cs typeface="+mn-cs"/>
          <a:sym typeface="HG丸ｺﾞｼｯｸM-PRO" charset="0"/>
        </a:defRPr>
      </a:lvl1pPr>
      <a:lvl2pPr marL="520700" indent="-228600" algn="l" defTabSz="0" rtl="0" eaLnBrk="0" fontAlgn="base" hangingPunct="0">
        <a:spcBef>
          <a:spcPts val="500"/>
        </a:spcBef>
        <a:spcAft>
          <a:spcPct val="0"/>
        </a:spcAft>
        <a:buClr>
          <a:srgbClr val="F9B639"/>
        </a:buClr>
        <a:buSzPct val="80000"/>
        <a:buFont typeface="Wingdings 2" pitchFamily="18" charset="2"/>
        <a:buChar char=""/>
        <a:defRPr sz="2300">
          <a:solidFill>
            <a:srgbClr val="6C6C6C"/>
          </a:solidFill>
          <a:latin typeface="+mn-lt"/>
          <a:ea typeface="+mn-ea"/>
          <a:cs typeface="+mn-cs"/>
          <a:sym typeface="HG丸ｺﾞｼｯｸM-PRO" charset="0"/>
        </a:defRPr>
      </a:lvl2pPr>
      <a:lvl3pPr marL="758825" indent="-228600" algn="l" defTabSz="0" rtl="0" eaLnBrk="0" fontAlgn="base" hangingPunct="0">
        <a:spcBef>
          <a:spcPts val="400"/>
        </a:spcBef>
        <a:spcAft>
          <a:spcPct val="0"/>
        </a:spcAft>
        <a:buClr>
          <a:srgbClr val="F9B639"/>
        </a:buClr>
        <a:buSzPct val="60000"/>
        <a:buFont typeface="Wingdings" pitchFamily="2" charset="2"/>
        <a:buChar char=""/>
        <a:defRPr sz="2000">
          <a:solidFill>
            <a:schemeClr val="tx1"/>
          </a:solidFill>
          <a:latin typeface="+mn-lt"/>
          <a:ea typeface="+mn-ea"/>
          <a:cs typeface="+mn-cs"/>
          <a:sym typeface="HG丸ｺﾞｼｯｸM-PRO" charset="0"/>
        </a:defRPr>
      </a:lvl3pPr>
      <a:lvl4pPr marL="1004888" indent="-227013" algn="l" defTabSz="0" rtl="0" eaLnBrk="0" fontAlgn="base" hangingPunct="0">
        <a:spcBef>
          <a:spcPct val="20000"/>
        </a:spcBef>
        <a:spcAft>
          <a:spcPct val="0"/>
        </a:spcAft>
        <a:buClr>
          <a:srgbClr val="F9B639"/>
        </a:buClr>
        <a:buSzPct val="80000"/>
        <a:buFont typeface="Wingdings 2" pitchFamily="18" charset="2"/>
        <a:buChar char=""/>
        <a:defRPr sz="2000">
          <a:solidFill>
            <a:srgbClr val="6C6C6C"/>
          </a:solidFill>
          <a:latin typeface="+mn-lt"/>
          <a:ea typeface="+mn-ea"/>
          <a:cs typeface="+mn-cs"/>
          <a:sym typeface="HG丸ｺﾞｼｯｸM-PRO" charset="0"/>
        </a:defRPr>
      </a:lvl4pPr>
      <a:lvl5pPr marL="12795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5pPr>
      <a:lvl6pPr marL="17367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6pPr>
      <a:lvl7pPr marL="21939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7pPr>
      <a:lvl8pPr marL="26511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8pPr>
      <a:lvl9pPr marL="31083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lem.eu/"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3.jpeg"/><Relationship Id="rId7" Type="http://schemas.openxmlformats.org/officeDocument/2006/relationships/image" Target="http://www.islamic-awareness.org/Hadith/Ulum/had3.gif" TargetMode="External"/><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1.gif"/><Relationship Id="rId5" Type="http://schemas.openxmlformats.org/officeDocument/2006/relationships/image" Target="http://www.islamic-awareness.org/Hadith/Ulum/had1.gif" TargetMode="External"/><Relationship Id="rId4" Type="http://schemas.openxmlformats.org/officeDocument/2006/relationships/image" Target="../media/image10.gif"/><Relationship Id="rId9" Type="http://schemas.openxmlformats.org/officeDocument/2006/relationships/image" Target="http://www.google.fr/url?source=imglanding&amp;ct=img&amp;q=http://www.islamic-awareness.org/Hadith/Ulum/had2.gif&amp;sa=X&amp;ei=1nRMVYDhJMfzUPO7gJAJ&amp;ved=0CAkQ8wc&amp;usg=AFQjCNHFhnbxzBF3S50U3H4NDnsu8Pul-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homosexuels-musulmans.org/compte_rendu_RI.html" TargetMode="External"/><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www.calem.eu/" TargetMode="External"/><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amnesty.org/en/library/asset/POL30/003/2008/en/d77ce647-4cd3-11dd-bca2-bb9d43f3e059/pol300032008eng.pdf" TargetMode="External"/><Relationship Id="rId5" Type="http://schemas.openxmlformats.org/officeDocument/2006/relationships/hyperlink" Target="http://www.psych.org/mainmenu/research/dsmiv/dsmivtr.aspx" TargetMode="Externa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youtu.be/kkyvNo411Lo" TargetMode="Externa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hyperlink" Target="file:///C:\Users\Ludovic-Mohamed\Desktop\Documents\Sites%20internet\CALEM%20website%20fin%202017-2018\francais2\consultation-psychotherapeute.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Image 10" descr="oecumenisme.png"/>
          <p:cNvPicPr>
            <a:picLocks noChangeAspect="1" noChangeArrowheads="1"/>
          </p:cNvPicPr>
          <p:nvPr/>
        </p:nvPicPr>
        <p:blipFill>
          <a:blip r:embed="rId2" cstate="print"/>
          <a:srcRect/>
          <a:stretch>
            <a:fillRect/>
          </a:stretch>
        </p:blipFill>
        <p:spPr bwMode="auto">
          <a:xfrm>
            <a:off x="539664" y="548759"/>
            <a:ext cx="7128594" cy="3095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6" name="Titre 1"/>
          <p:cNvSpPr>
            <a:spLocks noGrp="1" noChangeArrowheads="1"/>
          </p:cNvSpPr>
          <p:nvPr>
            <p:ph type="title" idx="4294967295"/>
          </p:nvPr>
        </p:nvSpPr>
        <p:spPr>
          <a:xfrm>
            <a:off x="323646" y="4149060"/>
            <a:ext cx="7560630" cy="2232186"/>
          </a:xfrm>
          <a:ln/>
        </p:spPr>
        <p:txBody>
          <a:bodyPr/>
          <a:lstStyle/>
          <a:p>
            <a:pPr algn="ctr" eaLnBrk="1" hangingPunct="1"/>
            <a:r>
              <a:rPr lang="fr-FR" altLang="en-US" sz="3200" dirty="0" smtClean="0"/>
              <a:t/>
            </a:r>
            <a:br>
              <a:rPr lang="fr-FR" altLang="en-US" sz="3200" dirty="0" smtClean="0"/>
            </a:br>
            <a:r>
              <a:rPr lang="fr-FR" altLang="en-US" sz="3200" dirty="0" smtClean="0"/>
              <a:t>Regards croisés sur les Textes religieux Monothéistes</a:t>
            </a:r>
            <a:br>
              <a:rPr lang="fr-FR" altLang="en-US" sz="3200" dirty="0" smtClean="0"/>
            </a:br>
            <a:r>
              <a:rPr lang="fr-FR" altLang="en-US" sz="800" dirty="0">
                <a:solidFill>
                  <a:schemeClr val="bg1"/>
                </a:solidFill>
              </a:rPr>
              <a:t>.</a:t>
            </a:r>
            <a:r>
              <a:rPr lang="fr-FR" altLang="en-US" dirty="0"/>
              <a:t/>
            </a:r>
            <a:br>
              <a:rPr lang="fr-FR" altLang="en-US" dirty="0"/>
            </a:br>
            <a:r>
              <a:rPr lang="fr-FR" altLang="en-US" sz="3200" dirty="0" smtClean="0">
                <a:solidFill>
                  <a:schemeClr val="accent1">
                    <a:lumMod val="50000"/>
                  </a:schemeClr>
                </a:solidFill>
              </a:rPr>
              <a:t>Dr. &amp; Imam Ludovic-Mohamed </a:t>
            </a:r>
            <a:r>
              <a:rPr lang="fr-FR" altLang="en-US" sz="3200" dirty="0" err="1" smtClean="0">
                <a:solidFill>
                  <a:schemeClr val="accent1">
                    <a:lumMod val="50000"/>
                  </a:schemeClr>
                </a:solidFill>
              </a:rPr>
              <a:t>Zahed</a:t>
            </a:r>
            <a:r>
              <a:rPr lang="fr-FR" altLang="en-US" sz="3200" dirty="0" smtClean="0">
                <a:solidFill>
                  <a:schemeClr val="accent1">
                    <a:lumMod val="50000"/>
                  </a:schemeClr>
                </a:solidFill>
              </a:rPr>
              <a:t/>
            </a:r>
            <a:br>
              <a:rPr lang="fr-FR" altLang="en-US" sz="3200" dirty="0" smtClean="0">
                <a:solidFill>
                  <a:schemeClr val="accent1">
                    <a:lumMod val="50000"/>
                  </a:schemeClr>
                </a:solidFill>
              </a:rPr>
            </a:br>
            <a:r>
              <a:rPr lang="fr-FR" altLang="en-US" sz="2000" dirty="0" smtClean="0">
                <a:solidFill>
                  <a:schemeClr val="accent1">
                    <a:lumMod val="50000"/>
                  </a:schemeClr>
                </a:solidFill>
              </a:rPr>
              <a:t>Directeur de </a:t>
            </a:r>
            <a:r>
              <a:rPr lang="fr-FR" altLang="en-US" sz="2000" dirty="0" smtClean="0">
                <a:solidFill>
                  <a:schemeClr val="accent1">
                    <a:lumMod val="50000"/>
                  </a:schemeClr>
                </a:solidFill>
                <a:hlinkClick r:id="rId3"/>
              </a:rPr>
              <a:t>CALEM</a:t>
            </a:r>
            <a:r>
              <a:rPr lang="fr-FR" altLang="en-US" sz="2000" dirty="0" smtClean="0">
                <a:solidFill>
                  <a:schemeClr val="accent1">
                    <a:lumMod val="50000"/>
                  </a:schemeClr>
                </a:solidFill>
              </a:rPr>
              <a:t> – Institut de formations, Cabinet conseils, Maison d’éditions</a:t>
            </a:r>
            <a:endParaRPr lang="fr-FR" altLang="en-US" sz="3200" dirty="0">
              <a:solidFill>
                <a:schemeClr val="accent1">
                  <a:lumMod val="50000"/>
                </a:schemeClr>
              </a:solidFill>
            </a:endParaRPr>
          </a:p>
        </p:txBody>
      </p:sp>
      <p:pic>
        <p:nvPicPr>
          <p:cNvPr id="5" name="Image 4" descr="CALEM-SA-logo 2.jpg"/>
          <p:cNvPicPr>
            <a:picLocks noChangeAspect="1"/>
          </p:cNvPicPr>
          <p:nvPr/>
        </p:nvPicPr>
        <p:blipFill>
          <a:blip r:embed="rId4" cstate="print"/>
          <a:stretch>
            <a:fillRect/>
          </a:stretch>
        </p:blipFill>
        <p:spPr>
          <a:xfrm>
            <a:off x="8316312" y="476754"/>
            <a:ext cx="624670" cy="529784"/>
          </a:xfrm>
          <a:prstGeom prst="rect">
            <a:avLst/>
          </a:prstGeom>
        </p:spPr>
      </p:pic>
      <p:sp>
        <p:nvSpPr>
          <p:cNvPr id="7"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10</a:t>
            </a:fld>
            <a:endParaRPr lang="fr-FR" altLang="zh-CN" dirty="0"/>
          </a:p>
        </p:txBody>
      </p:sp>
      <p:sp>
        <p:nvSpPr>
          <p:cNvPr id="7" name="Sous-titre 2"/>
          <p:cNvSpPr>
            <a:spLocks noChangeArrowheads="1"/>
          </p:cNvSpPr>
          <p:nvPr/>
        </p:nvSpPr>
        <p:spPr bwMode="auto">
          <a:xfrm>
            <a:off x="323646" y="1484838"/>
            <a:ext cx="7632636" cy="5073768"/>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a:pPr>
            <a:r>
              <a:rPr lang="fr-FR" sz="2000" b="1" dirty="0" smtClean="0"/>
              <a:t>« Péché de Sodome » et refus d’hospitalité ?</a:t>
            </a:r>
          </a:p>
          <a:p>
            <a:endParaRPr lang="fr-FR" sz="2000" dirty="0"/>
          </a:p>
          <a:p>
            <a:pPr algn="just"/>
            <a:r>
              <a:rPr lang="fr-FR" sz="2000" dirty="0" smtClean="0"/>
              <a:t>Dans Ézéchiel 16, 48-50, il est clairement dit que le peuple de Sodome possédait des biens matériels en abondance :</a:t>
            </a:r>
          </a:p>
          <a:p>
            <a:pPr algn="just"/>
            <a:endParaRPr lang="fr-FR" sz="2000" dirty="0" smtClean="0"/>
          </a:p>
          <a:p>
            <a:pPr algn="ctr"/>
            <a:r>
              <a:rPr lang="fr-FR" sz="2000" i="1" dirty="0" smtClean="0"/>
              <a:t>« Voici quel a été le crime de Sodome, ta sœur. Elle avait de l'orgueil, elle vivait dans l'abondance et dans une insouciante sécurité, elle et ses filles, et elle ne soutenait pas la main du malheureux et de l'indigent ».</a:t>
            </a:r>
          </a:p>
          <a:p>
            <a:pPr algn="ctr"/>
            <a:endParaRPr lang="fr-FR" sz="2000" dirty="0"/>
          </a:p>
          <a:p>
            <a:pPr algn="just"/>
            <a:r>
              <a:rPr lang="fr-FR" sz="2000" dirty="0" smtClean="0"/>
              <a:t>Le </a:t>
            </a:r>
            <a:r>
              <a:rPr lang="fr-FR" sz="2000" b="1" dirty="0" smtClean="0"/>
              <a:t>crime de « sodomie » </a:t>
            </a:r>
            <a:r>
              <a:rPr lang="fr-FR" sz="2000" dirty="0" smtClean="0"/>
              <a:t>fut ainsi compris, avant tout, comme un </a:t>
            </a:r>
            <a:r>
              <a:rPr lang="fr-FR" sz="2000" b="1" dirty="0" smtClean="0"/>
              <a:t>refus d’hospitalité </a:t>
            </a:r>
            <a:r>
              <a:rPr lang="fr-FR" sz="2000" dirty="0" smtClean="0"/>
              <a:t>et de subvenir aux </a:t>
            </a:r>
            <a:r>
              <a:rPr lang="fr-FR" sz="2000" b="1" dirty="0" smtClean="0"/>
              <a:t>besoins des pauvres</a:t>
            </a:r>
            <a:r>
              <a:rPr lang="fr-FR" sz="2000" dirty="0" smtClean="0"/>
              <a:t>.</a:t>
            </a:r>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Ce que la Bible dit et ne dit pas</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11</a:t>
            </a:fld>
            <a:endParaRPr lang="fr-FR" altLang="zh-CN" dirty="0"/>
          </a:p>
        </p:txBody>
      </p:sp>
      <p:sp>
        <p:nvSpPr>
          <p:cNvPr id="7" name="Sous-titre 2"/>
          <p:cNvSpPr>
            <a:spLocks noChangeArrowheads="1"/>
          </p:cNvSpPr>
          <p:nvPr/>
        </p:nvSpPr>
        <p:spPr bwMode="auto">
          <a:xfrm>
            <a:off x="323646" y="1268820"/>
            <a:ext cx="7632636" cy="528978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2"/>
            </a:pPr>
            <a:r>
              <a:rPr lang="fr-FR" sz="2000" b="1" dirty="0" smtClean="0"/>
              <a:t>Le silence des Evangiles sur les actes dits </a:t>
            </a:r>
            <a:r>
              <a:rPr lang="fr-FR" sz="1600" b="1" dirty="0" smtClean="0"/>
              <a:t>«</a:t>
            </a:r>
            <a:r>
              <a:rPr lang="fr-FR" b="1" dirty="0" smtClean="0"/>
              <a:t>homosexuels</a:t>
            </a:r>
            <a:r>
              <a:rPr lang="fr-FR" sz="1600" b="1" dirty="0" smtClean="0"/>
              <a:t>»</a:t>
            </a:r>
            <a:endParaRPr lang="fr-FR" sz="2000" b="1" dirty="0" smtClean="0"/>
          </a:p>
          <a:p>
            <a:pPr algn="just"/>
            <a:endParaRPr lang="fr-FR" sz="2000" dirty="0" smtClean="0"/>
          </a:p>
          <a:p>
            <a:pPr algn="just"/>
            <a:r>
              <a:rPr lang="fr-FR" sz="2000" dirty="0" smtClean="0"/>
              <a:t>1 / Le </a:t>
            </a:r>
            <a:r>
              <a:rPr lang="fr-FR" sz="2000" b="1" dirty="0" smtClean="0"/>
              <a:t>culte idolâtre des Cananéens </a:t>
            </a:r>
            <a:r>
              <a:rPr lang="fr-FR" sz="1400" dirty="0" smtClean="0"/>
              <a:t>(voisins des tribus d’Israël) </a:t>
            </a:r>
            <a:r>
              <a:rPr lang="fr-FR" sz="2000" dirty="0" smtClean="0"/>
              <a:t>était caractérisé par une </a:t>
            </a:r>
            <a:r>
              <a:rPr lang="fr-FR" sz="2000" b="1" dirty="0" smtClean="0"/>
              <a:t>prostitution (pas un travail) cultuelle </a:t>
            </a:r>
            <a:r>
              <a:rPr lang="fr-FR" sz="2000" dirty="0" smtClean="0"/>
              <a:t>masculine et féminine, ceci est cité dans le Deutéronome 23, 17 : </a:t>
            </a:r>
          </a:p>
          <a:p>
            <a:pPr algn="just"/>
            <a:endParaRPr lang="fr-FR" sz="1600" dirty="0" smtClean="0"/>
          </a:p>
          <a:p>
            <a:pPr algn="ctr"/>
            <a:r>
              <a:rPr lang="fr-FR" sz="2000" i="1" dirty="0" smtClean="0"/>
              <a:t>« Il n'y aura aucune prostituée parmi les filles d'Israël, et il n'y aura aucun prostitué parmi les fils d'Israël. Tu n'apporteras point dans la maison de l'Eternel, ton Dieu, le salaire d'une prostituée ».</a:t>
            </a:r>
          </a:p>
          <a:p>
            <a:pPr algn="just"/>
            <a:endParaRPr lang="fr-FR" sz="1600" dirty="0"/>
          </a:p>
          <a:p>
            <a:pPr algn="just"/>
            <a:r>
              <a:rPr lang="fr-FR" sz="2000" dirty="0" smtClean="0"/>
              <a:t>Ce comportement </a:t>
            </a:r>
            <a:r>
              <a:rPr lang="fr-FR" sz="2000" b="1" dirty="0" smtClean="0"/>
              <a:t>aurait compromis </a:t>
            </a:r>
            <a:r>
              <a:rPr lang="fr-FR" sz="2000" dirty="0" smtClean="0"/>
              <a:t>à maintes reprises la fidélité et la </a:t>
            </a:r>
            <a:r>
              <a:rPr lang="fr-FR" sz="2000" b="1" dirty="0" smtClean="0"/>
              <a:t>loyauté d’Israël envers Dieu </a:t>
            </a:r>
            <a:r>
              <a:rPr lang="fr-FR" sz="2000" dirty="0" smtClean="0"/>
              <a:t>(justice sociale, etc.) </a:t>
            </a:r>
            <a:endParaRPr lang="fr-FR" sz="2000" dirty="0"/>
          </a:p>
          <a:p>
            <a:pPr algn="just"/>
            <a:r>
              <a:rPr lang="fr-FR" sz="2000" dirty="0" smtClean="0"/>
              <a:t>Dans certaines versions de la Bible, le mot hébreu « </a:t>
            </a:r>
            <a:r>
              <a:rPr lang="fr-FR" sz="2000" b="1" i="1" dirty="0" err="1" smtClean="0"/>
              <a:t>qadesh</a:t>
            </a:r>
            <a:r>
              <a:rPr lang="fr-FR" sz="2000" dirty="0" smtClean="0"/>
              <a:t> », qui traduit l’attitude cultuelle liée à la prostitution, fut faussement </a:t>
            </a:r>
            <a:r>
              <a:rPr lang="fr-FR" sz="2000" b="1" dirty="0" smtClean="0"/>
              <a:t>traduit par « sodomie », </a:t>
            </a:r>
            <a:r>
              <a:rPr lang="fr-FR" sz="2000" dirty="0" smtClean="0"/>
              <a:t>qui fut plus tard </a:t>
            </a:r>
            <a:r>
              <a:rPr lang="fr-FR" sz="2000" b="1" dirty="0" smtClean="0"/>
              <a:t>exclusivement associée </a:t>
            </a:r>
            <a:r>
              <a:rPr lang="fr-FR" sz="2000" dirty="0" smtClean="0"/>
              <a:t>aux </a:t>
            </a:r>
            <a:r>
              <a:rPr lang="fr-FR" sz="2000" b="1" dirty="0" smtClean="0"/>
              <a:t>rapports anaux </a:t>
            </a:r>
            <a:r>
              <a:rPr lang="fr-FR" sz="1400" dirty="0" smtClean="0"/>
              <a:t>(notamment entre hommes, qu’ils soient consentants ou non).</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Ce que la Bible dit et ne dit pas</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12</a:t>
            </a:fld>
            <a:endParaRPr lang="fr-FR" altLang="zh-CN" dirty="0"/>
          </a:p>
        </p:txBody>
      </p:sp>
      <p:sp>
        <p:nvSpPr>
          <p:cNvPr id="7" name="Sous-titre 2"/>
          <p:cNvSpPr>
            <a:spLocks noChangeArrowheads="1"/>
          </p:cNvSpPr>
          <p:nvPr/>
        </p:nvSpPr>
        <p:spPr bwMode="auto">
          <a:xfrm>
            <a:off x="323646" y="1556844"/>
            <a:ext cx="7632636" cy="500176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2"/>
            </a:pPr>
            <a:r>
              <a:rPr lang="fr-FR" sz="2000" b="1" dirty="0" smtClean="0"/>
              <a:t>Le silence des Evangiles sur les actes dits homosexuels</a:t>
            </a:r>
          </a:p>
          <a:p>
            <a:pPr marL="457200" indent="-457200"/>
            <a:endParaRPr lang="fr-FR" sz="2000" b="1" dirty="0"/>
          </a:p>
          <a:p>
            <a:pPr marL="457200" indent="-457200"/>
            <a:r>
              <a:rPr lang="fr-FR" sz="2000" dirty="0" smtClean="0"/>
              <a:t>2 / Certaines considérations sur des affirmations du Nouveau </a:t>
            </a:r>
          </a:p>
          <a:p>
            <a:pPr marL="457200" indent="-457200" algn="just"/>
            <a:r>
              <a:rPr lang="fr-FR" sz="2000" dirty="0" smtClean="0"/>
              <a:t>Testament concernant les </a:t>
            </a:r>
            <a:r>
              <a:rPr lang="fr-FR" sz="2000" b="1" dirty="0" smtClean="0"/>
              <a:t>relations homosexuelles </a:t>
            </a:r>
            <a:r>
              <a:rPr lang="fr-FR" sz="2000" dirty="0" smtClean="0"/>
              <a:t>doivent être </a:t>
            </a:r>
          </a:p>
          <a:p>
            <a:pPr marL="457200" indent="-457200"/>
            <a:r>
              <a:rPr lang="fr-FR" sz="2000" dirty="0" smtClean="0"/>
              <a:t>remises avec précaution </a:t>
            </a:r>
            <a:r>
              <a:rPr lang="fr-FR" sz="2000" b="1" dirty="0" smtClean="0"/>
              <a:t>dans le contexte socioculturel gréco-</a:t>
            </a:r>
          </a:p>
          <a:p>
            <a:pPr marL="457200" indent="-457200" algn="just"/>
            <a:r>
              <a:rPr lang="fr-FR" sz="2000" b="1" dirty="0" smtClean="0"/>
              <a:t>romain</a:t>
            </a:r>
            <a:r>
              <a:rPr lang="fr-FR" sz="2000" dirty="0" smtClean="0"/>
              <a:t>, dans lequel </a:t>
            </a:r>
            <a:r>
              <a:rPr lang="fr-FR" sz="2000" b="1" dirty="0" smtClean="0"/>
              <a:t>Paul a vécu un ministère difficile </a:t>
            </a:r>
            <a:r>
              <a:rPr lang="fr-FR" sz="2000" dirty="0" smtClean="0"/>
              <a:t>où les </a:t>
            </a:r>
          </a:p>
          <a:p>
            <a:pPr marL="457200" indent="-457200" algn="just"/>
            <a:r>
              <a:rPr lang="fr-FR" sz="2000" dirty="0" smtClean="0"/>
              <a:t>premiers </a:t>
            </a:r>
            <a:r>
              <a:rPr lang="fr-FR" sz="2000" dirty="0" err="1" smtClean="0"/>
              <a:t>chrétien-nes</a:t>
            </a:r>
            <a:r>
              <a:rPr lang="fr-FR" sz="2000" dirty="0" smtClean="0"/>
              <a:t> subissaient souvent les abus de leurs </a:t>
            </a:r>
          </a:p>
          <a:p>
            <a:pPr marL="457200" indent="-457200" algn="just"/>
            <a:r>
              <a:rPr lang="fr-FR" sz="2000" dirty="0" smtClean="0"/>
              <a:t>contemporains romains </a:t>
            </a:r>
            <a:r>
              <a:rPr lang="fr-FR" sz="1400" dirty="0" smtClean="0"/>
              <a:t>(et le seul apôtre à s’être prononcé sur cette question-là).</a:t>
            </a:r>
          </a:p>
          <a:p>
            <a:pPr marL="457200" indent="-457200" algn="just"/>
            <a:endParaRPr lang="fr-FR" sz="2000" dirty="0" smtClean="0"/>
          </a:p>
          <a:p>
            <a:pPr algn="just"/>
            <a:r>
              <a:rPr lang="fr-FR" sz="2000" dirty="0" smtClean="0"/>
              <a:t>Dans la traduction du Roi James, nous pouvons lire dans 1 Corinthiens 6,9 que </a:t>
            </a:r>
            <a:r>
              <a:rPr lang="fr-FR" sz="2000" b="1" dirty="0" smtClean="0"/>
              <a:t>Paul accuse ceux qui sont « efféminés » </a:t>
            </a:r>
            <a:r>
              <a:rPr lang="fr-FR" sz="2000" dirty="0" smtClean="0"/>
              <a:t>et ceux </a:t>
            </a:r>
            <a:r>
              <a:rPr lang="fr-FR" sz="2000" b="1" dirty="0" smtClean="0"/>
              <a:t>qui « abusent d’eux-mêmes ». </a:t>
            </a:r>
            <a:r>
              <a:rPr lang="fr-FR" sz="2000" dirty="0" smtClean="0"/>
              <a:t>Malheureusement, certaines </a:t>
            </a:r>
            <a:r>
              <a:rPr lang="fr-FR" sz="2000" b="1" dirty="0" smtClean="0"/>
              <a:t>traductions contemporaines sont pires </a:t>
            </a:r>
            <a:r>
              <a:rPr lang="fr-FR" sz="2000" dirty="0" smtClean="0"/>
              <a:t>car elles utilisent le terme « homosexuel » </a:t>
            </a:r>
            <a:r>
              <a:rPr lang="fr-FR" sz="2000" b="1" dirty="0" smtClean="0"/>
              <a:t>(</a:t>
            </a:r>
            <a:r>
              <a:rPr lang="fr-FR" sz="2000" b="1" dirty="0" err="1" smtClean="0"/>
              <a:t>détournementS</a:t>
            </a:r>
            <a:r>
              <a:rPr lang="fr-FR" sz="2000" b="1" dirty="0" smtClean="0"/>
              <a:t> </a:t>
            </a:r>
            <a:r>
              <a:rPr lang="fr-FR" sz="2000" b="1" dirty="0" err="1" smtClean="0"/>
              <a:t>sémantiqueS</a:t>
            </a:r>
            <a:r>
              <a:rPr lang="fr-FR" sz="2000" b="1" dirty="0" smtClean="0"/>
              <a:t>)</a:t>
            </a:r>
            <a:r>
              <a:rPr lang="fr-FR" sz="2000" dirty="0" smtClean="0"/>
              <a:t>.</a:t>
            </a:r>
          </a:p>
          <a:p>
            <a:pPr marL="457200" indent="-457200" algn="just"/>
            <a:endParaRPr lang="fr-FR" sz="2000" dirty="0" smtClean="0"/>
          </a:p>
          <a:p>
            <a:pPr marL="457200" indent="-457200"/>
            <a:endParaRPr lang="fr-FR" sz="2000" b="1" dirty="0" smtClean="0"/>
          </a:p>
          <a:p>
            <a:endParaRPr lang="fr-FR" sz="2000" dirty="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Ce que la Bible dit et ne dit pas</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13</a:t>
            </a:fld>
            <a:endParaRPr lang="fr-FR" altLang="zh-CN" dirty="0"/>
          </a:p>
        </p:txBody>
      </p:sp>
      <p:sp>
        <p:nvSpPr>
          <p:cNvPr id="7" name="Sous-titre 2"/>
          <p:cNvSpPr>
            <a:spLocks noChangeArrowheads="1"/>
          </p:cNvSpPr>
          <p:nvPr/>
        </p:nvSpPr>
        <p:spPr bwMode="auto">
          <a:xfrm>
            <a:off x="323646" y="1556844"/>
            <a:ext cx="7632636" cy="500176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fr-FR" sz="2000" b="1" dirty="0" smtClean="0"/>
              <a:t>L’amalgame progressif entre prostitution rituelle et homosexualité</a:t>
            </a:r>
          </a:p>
          <a:p>
            <a:pPr marL="457200" indent="-457200"/>
            <a:endParaRPr lang="fr-FR" sz="2000" b="1" dirty="0"/>
          </a:p>
          <a:p>
            <a:pPr algn="just"/>
            <a:r>
              <a:rPr lang="fr-FR" sz="2000" dirty="0"/>
              <a:t>1</a:t>
            </a:r>
            <a:r>
              <a:rPr lang="fr-FR" sz="2000" dirty="0" smtClean="0"/>
              <a:t> / Le premier mot </a:t>
            </a:r>
            <a:r>
              <a:rPr lang="fr-FR" sz="2000" b="1" dirty="0" smtClean="0"/>
              <a:t>dans</a:t>
            </a:r>
            <a:r>
              <a:rPr lang="fr-FR" sz="2000" dirty="0" smtClean="0"/>
              <a:t> </a:t>
            </a:r>
            <a:r>
              <a:rPr lang="fr-FR" sz="2000" b="1" dirty="0" smtClean="0"/>
              <a:t>le texte grec « </a:t>
            </a:r>
            <a:r>
              <a:rPr lang="fr-FR" sz="2000" b="1" i="1" dirty="0" err="1" smtClean="0"/>
              <a:t>malakos</a:t>
            </a:r>
            <a:r>
              <a:rPr lang="fr-FR" sz="2000" b="1" dirty="0" smtClean="0"/>
              <a:t> » a été traduit par « efféminé » ou « doux »</a:t>
            </a:r>
            <a:r>
              <a:rPr lang="fr-FR" sz="2000" dirty="0" smtClean="0"/>
              <a:t> faisant plus probablement références à quelqu’un qui manque de discipline et de contrôle moral. Ce mot est utilisé dans d’autres passages du Nouveau Testament, </a:t>
            </a:r>
            <a:r>
              <a:rPr lang="fr-FR" sz="2000" b="1" dirty="0" smtClean="0"/>
              <a:t>sans jamais se référer à la sexualité</a:t>
            </a:r>
            <a:r>
              <a:rPr lang="fr-FR" sz="2000" dirty="0" smtClean="0"/>
              <a:t>.</a:t>
            </a:r>
          </a:p>
          <a:p>
            <a:pPr algn="just"/>
            <a:endParaRPr lang="fr-FR" sz="2000" dirty="0" smtClean="0"/>
          </a:p>
          <a:p>
            <a:pPr algn="just"/>
            <a:r>
              <a:rPr lang="fr-FR" sz="2000" dirty="0" smtClean="0"/>
              <a:t>Le deuxième mot grec que l’on trouve est « </a:t>
            </a:r>
            <a:r>
              <a:rPr lang="fr-FR" sz="2000" b="1" i="1" dirty="0" err="1" smtClean="0"/>
              <a:t>arsenokoitai</a:t>
            </a:r>
            <a:r>
              <a:rPr lang="fr-FR" sz="2000" dirty="0" smtClean="0"/>
              <a:t> », il est cité une fois dans Corinthiens et une fois dans Timothée, mais nulle part ailleurs dans d’autres textes littéraires de cette époque. Il est dérivé de deux mots grecs, l’un signifiant le « mâle, l’homme », et l’autre signifiant « lit », ce qui </a:t>
            </a:r>
            <a:r>
              <a:rPr lang="fr-FR" sz="2000" b="1" dirty="0" smtClean="0"/>
              <a:t>donne un euphémisme </a:t>
            </a:r>
            <a:r>
              <a:rPr lang="fr-FR" sz="1400" dirty="0" smtClean="0"/>
              <a:t>(déguisement d'idées désagréables)</a:t>
            </a:r>
            <a:r>
              <a:rPr lang="fr-FR" sz="1400" b="1" dirty="0" smtClean="0"/>
              <a:t> </a:t>
            </a:r>
            <a:r>
              <a:rPr lang="fr-FR" sz="2000" b="1" dirty="0" smtClean="0"/>
              <a:t>pour parler d’un rapport sexuel. </a:t>
            </a:r>
          </a:p>
          <a:p>
            <a:endParaRPr lang="fr-FR" sz="2000" dirty="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Ce que la Bible dit et ne dit pas</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14</a:t>
            </a:fld>
            <a:endParaRPr lang="fr-FR" altLang="zh-CN" dirty="0"/>
          </a:p>
        </p:txBody>
      </p:sp>
      <p:sp>
        <p:nvSpPr>
          <p:cNvPr id="7" name="Sous-titre 2"/>
          <p:cNvSpPr>
            <a:spLocks noChangeArrowheads="1"/>
          </p:cNvSpPr>
          <p:nvPr/>
        </p:nvSpPr>
        <p:spPr bwMode="auto">
          <a:xfrm>
            <a:off x="323646" y="1268820"/>
            <a:ext cx="7632636" cy="528978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fr-FR" sz="2000" b="1" dirty="0" smtClean="0"/>
              <a:t>L’amalgame progressif entre prostitution rituelle et homosexualité</a:t>
            </a:r>
          </a:p>
          <a:p>
            <a:pPr marL="457200" indent="-457200"/>
            <a:endParaRPr lang="fr-FR" sz="2000" b="1" dirty="0"/>
          </a:p>
          <a:p>
            <a:r>
              <a:rPr lang="fr-FR" sz="2000" dirty="0" smtClean="0"/>
              <a:t>2 / </a:t>
            </a:r>
            <a:r>
              <a:rPr lang="fr-FR" sz="2000" b="1" dirty="0" smtClean="0"/>
              <a:t>D’autres mots grecs existaient pour décrire une attitude                          « homosexuelle », </a:t>
            </a:r>
            <a:r>
              <a:rPr lang="fr-FR" sz="2000" dirty="0" smtClean="0"/>
              <a:t>mais ils n’apparaissent nul part dans les textes du Nouveau Testament.</a:t>
            </a:r>
          </a:p>
          <a:p>
            <a:endParaRPr lang="fr-FR" sz="2000" dirty="0"/>
          </a:p>
          <a:p>
            <a:r>
              <a:rPr lang="fr-FR" sz="2000" dirty="0" smtClean="0"/>
              <a:t>Le </a:t>
            </a:r>
            <a:r>
              <a:rPr lang="fr-FR" sz="2000" b="1" dirty="0" smtClean="0"/>
              <a:t>contexte</a:t>
            </a:r>
            <a:r>
              <a:rPr lang="fr-FR" sz="2000" dirty="0" smtClean="0"/>
              <a:t> plus large (1 Cor. 6) : nous voyons un </a:t>
            </a:r>
            <a:r>
              <a:rPr lang="fr-FR" sz="2000" b="1" dirty="0" smtClean="0"/>
              <a:t>Paul</a:t>
            </a:r>
            <a:r>
              <a:rPr lang="fr-FR" sz="2000" dirty="0" smtClean="0"/>
              <a:t> extrêmement concerné par la lutte contre la prostitution, ainsi il est </a:t>
            </a:r>
            <a:r>
              <a:rPr lang="fr-FR" sz="2000" b="1" dirty="0" smtClean="0"/>
              <a:t>possible qu’il se réfère à la prostitution masculine de cette époque</a:t>
            </a:r>
            <a:r>
              <a:rPr lang="fr-FR" sz="2000" dirty="0" smtClean="0"/>
              <a:t>.</a:t>
            </a:r>
          </a:p>
          <a:p>
            <a:pPr marL="457200" indent="-457200" algn="just"/>
            <a:endParaRPr lang="fr-FR" sz="2000" dirty="0" smtClean="0"/>
          </a:p>
          <a:p>
            <a:pPr marL="457200" lvl="0" indent="-457200" algn="just"/>
            <a:r>
              <a:rPr lang="fr-FR" sz="2000" dirty="0" smtClean="0">
                <a:solidFill>
                  <a:srgbClr val="000000"/>
                </a:solidFill>
              </a:rPr>
              <a:t>La prostitution </a:t>
            </a:r>
            <a:r>
              <a:rPr lang="fr-FR" sz="2000" b="1" dirty="0" smtClean="0">
                <a:solidFill>
                  <a:srgbClr val="000000"/>
                </a:solidFill>
              </a:rPr>
              <a:t>et la pédérastie </a:t>
            </a:r>
            <a:r>
              <a:rPr lang="fr-FR" sz="1400" dirty="0" smtClean="0">
                <a:solidFill>
                  <a:srgbClr val="000000"/>
                </a:solidFill>
              </a:rPr>
              <a:t>(= relation sexuelle d’un homme adulte avec un enfant, aujourd’hui encore...) </a:t>
            </a:r>
            <a:r>
              <a:rPr lang="fr-FR" sz="2000" dirty="0" smtClean="0">
                <a:solidFill>
                  <a:srgbClr val="000000"/>
                </a:solidFill>
              </a:rPr>
              <a:t>étaient un des actes sexuels les plus communément pratiqués entre personnes masculines de même sexe.</a:t>
            </a:r>
          </a:p>
          <a:p>
            <a:pPr marL="457200" indent="-457200" algn="just"/>
            <a:endParaRPr lang="fr-FR" sz="2000" dirty="0" smtClean="0"/>
          </a:p>
          <a:p>
            <a:pPr marL="457200" indent="-457200" algn="just"/>
            <a:r>
              <a:rPr lang="fr-FR" sz="1200" dirty="0" smtClean="0"/>
              <a:t>Source : </a:t>
            </a:r>
            <a:r>
              <a:rPr lang="fr-FR" sz="1200" dirty="0" err="1" smtClean="0"/>
              <a:t>Rev</a:t>
            </a:r>
            <a:r>
              <a:rPr lang="fr-FR" sz="1200" dirty="0" smtClean="0"/>
              <a:t>. Elder Don Eastman (membre fondateur de la MCC)</a:t>
            </a:r>
          </a:p>
          <a:p>
            <a:pPr marL="457200" indent="-457200" algn="just"/>
            <a:endParaRPr lang="fr-FR" sz="2000" dirty="0" smtClean="0"/>
          </a:p>
          <a:p>
            <a:endParaRPr lang="fr-FR" sz="2000" dirty="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Ce que la Bible dit et ne dit pas</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15</a:t>
            </a:fld>
            <a:endParaRPr lang="fr-FR" altLang="zh-CN" dirty="0"/>
          </a:p>
        </p:txBody>
      </p:sp>
      <p:sp>
        <p:nvSpPr>
          <p:cNvPr id="7" name="Sous-titre 2"/>
          <p:cNvSpPr>
            <a:spLocks noChangeArrowheads="1"/>
          </p:cNvSpPr>
          <p:nvPr/>
        </p:nvSpPr>
        <p:spPr bwMode="auto">
          <a:xfrm>
            <a:off x="323646" y="1196814"/>
            <a:ext cx="7632636" cy="536179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Les communautés chrétiennes dites « inclusives »</a:t>
            </a:r>
          </a:p>
          <a:p>
            <a:endParaRPr lang="fr-FR" sz="1400" dirty="0"/>
          </a:p>
          <a:p>
            <a:pPr algn="just"/>
            <a:r>
              <a:rPr lang="fr-FR" sz="2000" dirty="0"/>
              <a:t>D</a:t>
            </a:r>
            <a:r>
              <a:rPr lang="fr-FR" sz="2000" dirty="0" smtClean="0"/>
              <a:t>epuis 1968, date à laquelle </a:t>
            </a:r>
            <a:r>
              <a:rPr lang="fr-FR" sz="2000" b="1" dirty="0" smtClean="0"/>
              <a:t>l’Église MCC </a:t>
            </a:r>
            <a:r>
              <a:rPr lang="fr-FR" sz="1400" dirty="0" smtClean="0"/>
              <a:t>(</a:t>
            </a:r>
            <a:r>
              <a:rPr lang="fr-FR" sz="1400" i="1" dirty="0" err="1" smtClean="0"/>
              <a:t>Metropolitan</a:t>
            </a:r>
            <a:r>
              <a:rPr lang="fr-FR" sz="1400" i="1" dirty="0" smtClean="0"/>
              <a:t> </a:t>
            </a:r>
            <a:r>
              <a:rPr lang="fr-FR" sz="1400" i="1" dirty="0" err="1"/>
              <a:t>C</a:t>
            </a:r>
            <a:r>
              <a:rPr lang="fr-FR" sz="1400" i="1" dirty="0" err="1" smtClean="0"/>
              <a:t>ommunity</a:t>
            </a:r>
            <a:r>
              <a:rPr lang="fr-FR" sz="1400" i="1" dirty="0" smtClean="0"/>
              <a:t> </a:t>
            </a:r>
            <a:r>
              <a:rPr lang="fr-FR" sz="1400" i="1" dirty="0"/>
              <a:t>C</a:t>
            </a:r>
            <a:r>
              <a:rPr lang="fr-FR" sz="1400" i="1" dirty="0" smtClean="0"/>
              <a:t>hurch</a:t>
            </a:r>
            <a:r>
              <a:rPr lang="fr-FR" sz="1400" dirty="0" smtClean="0"/>
              <a:t>)</a:t>
            </a:r>
            <a:r>
              <a:rPr lang="fr-FR" sz="2000" dirty="0" smtClean="0"/>
              <a:t> a été fondée </a:t>
            </a:r>
            <a:r>
              <a:rPr lang="fr-FR" sz="2000" b="1" dirty="0" smtClean="0"/>
              <a:t>aux Etats-Unis</a:t>
            </a:r>
            <a:r>
              <a:rPr lang="fr-FR" sz="2000" dirty="0" smtClean="0"/>
              <a:t>, l’émergence d’une solide communauté de gays et de lesbiennes et les conclusions de </a:t>
            </a:r>
            <a:r>
              <a:rPr lang="fr-FR" sz="2000" b="1" dirty="0" smtClean="0"/>
              <a:t>nouvelles études scientifiques </a:t>
            </a:r>
            <a:r>
              <a:rPr lang="fr-FR" sz="2000" dirty="0" smtClean="0"/>
              <a:t>ont forcé les églises chrétiennes à réexaminer leurs positions. </a:t>
            </a:r>
          </a:p>
          <a:p>
            <a:pPr algn="just"/>
            <a:endParaRPr lang="fr-FR" sz="2000" dirty="0"/>
          </a:p>
          <a:p>
            <a:pPr algn="just"/>
            <a:r>
              <a:rPr lang="fr-FR" sz="2000" dirty="0" smtClean="0"/>
              <a:t>Un nombre croissant de spécialistes bibliques, de théologiens reconnaissent maintenant que </a:t>
            </a:r>
            <a:r>
              <a:rPr lang="fr-FR" sz="2000" b="1" dirty="0" smtClean="0"/>
              <a:t>les Écritures ne condamnent pas les relations homosexuelles responsables</a:t>
            </a:r>
            <a:r>
              <a:rPr lang="fr-FR" sz="2000" dirty="0" smtClean="0"/>
              <a:t>, adultes et pleines d’amour (et sans « amour... » ?) : </a:t>
            </a:r>
            <a:r>
              <a:rPr lang="fr-FR" sz="2000" dirty="0" smtClean="0">
                <a:solidFill>
                  <a:srgbClr val="000000"/>
                </a:solidFill>
                <a:latin typeface="Trebuchet MS" pitchFamily="34" charset="0"/>
                <a:sym typeface="Trebuchet MS" pitchFamily="34" charset="0"/>
              </a:rPr>
              <a:t>c</a:t>
            </a:r>
            <a:r>
              <a:rPr lang="fr-FR" altLang="en-US" sz="2000" dirty="0" smtClean="0">
                <a:solidFill>
                  <a:srgbClr val="000000"/>
                </a:solidFill>
                <a:latin typeface="Trebuchet MS" pitchFamily="34" charset="0"/>
                <a:sym typeface="Trebuchet MS" pitchFamily="34" charset="0"/>
              </a:rPr>
              <a:t>es églises semblent se retrouver sur la parole de Paul qui déclare :</a:t>
            </a:r>
          </a:p>
          <a:p>
            <a:pPr algn="just"/>
            <a:endParaRPr lang="fr-FR" altLang="en-US" dirty="0">
              <a:solidFill>
                <a:srgbClr val="000000"/>
              </a:solidFill>
              <a:latin typeface="Trebuchet MS" pitchFamily="34" charset="0"/>
              <a:sym typeface="Trebuchet MS" pitchFamily="34" charset="0"/>
            </a:endParaRPr>
          </a:p>
          <a:p>
            <a:pPr algn="ctr"/>
            <a:r>
              <a:rPr lang="fr-FR" altLang="en-US" sz="2000" i="1" dirty="0" smtClean="0">
                <a:solidFill>
                  <a:srgbClr val="000000"/>
                </a:solidFill>
                <a:latin typeface="Trebuchet MS" pitchFamily="34" charset="0"/>
                <a:sym typeface="Trebuchet MS" pitchFamily="34" charset="0"/>
              </a:rPr>
              <a:t>« La </a:t>
            </a:r>
            <a:r>
              <a:rPr lang="fr-FR" altLang="en-US" sz="2000" i="1" dirty="0">
                <a:solidFill>
                  <a:srgbClr val="000000"/>
                </a:solidFill>
                <a:latin typeface="Trebuchet MS" pitchFamily="34" charset="0"/>
                <a:sym typeface="Trebuchet MS" pitchFamily="34" charset="0"/>
              </a:rPr>
              <a:t>loi toute entière trouve sa plénitude dans la parole suivante : Tu aimeras ton prochain comme </a:t>
            </a:r>
            <a:r>
              <a:rPr lang="fr-FR" altLang="en-US" sz="2000" i="1" dirty="0" smtClean="0">
                <a:solidFill>
                  <a:srgbClr val="000000"/>
                </a:solidFill>
                <a:latin typeface="Trebuchet MS" pitchFamily="34" charset="0"/>
                <a:sym typeface="Trebuchet MS" pitchFamily="34" charset="0"/>
              </a:rPr>
              <a:t>toi-même » </a:t>
            </a:r>
          </a:p>
          <a:p>
            <a:pPr algn="ctr"/>
            <a:r>
              <a:rPr lang="fr-FR" altLang="en-US" sz="1400" dirty="0" smtClean="0">
                <a:solidFill>
                  <a:srgbClr val="000000"/>
                </a:solidFill>
                <a:latin typeface="Trebuchet MS" pitchFamily="34" charset="0"/>
                <a:sym typeface="Trebuchet MS" pitchFamily="34" charset="0"/>
              </a:rPr>
              <a:t>(</a:t>
            </a:r>
            <a:r>
              <a:rPr lang="fr-FR" altLang="en-US" sz="1400" dirty="0">
                <a:solidFill>
                  <a:srgbClr val="000000"/>
                </a:solidFill>
                <a:latin typeface="Trebuchet MS" pitchFamily="34" charset="0"/>
                <a:sym typeface="Trebuchet MS" pitchFamily="34" charset="0"/>
              </a:rPr>
              <a:t>Galates </a:t>
            </a:r>
            <a:r>
              <a:rPr lang="fr-FR" altLang="en-US" sz="1400" dirty="0" smtClean="0">
                <a:solidFill>
                  <a:srgbClr val="000000"/>
                </a:solidFill>
                <a:latin typeface="Trebuchet MS" pitchFamily="34" charset="0"/>
                <a:sym typeface="Trebuchet MS" pitchFamily="34" charset="0"/>
              </a:rPr>
              <a:t>- 5,14).</a:t>
            </a:r>
            <a:endParaRPr lang="fr-FR" altLang="en-US" i="1" dirty="0">
              <a:solidFill>
                <a:srgbClr val="000000"/>
              </a:solidFill>
              <a:latin typeface="Trebuchet MS" pitchFamily="34" charset="0"/>
              <a:sym typeface="Trebuchet MS" pitchFamily="34" charset="0"/>
            </a:endParaRPr>
          </a:p>
          <a:p>
            <a:pPr algn="just"/>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800" dirty="0" smtClean="0">
                <a:solidFill>
                  <a:schemeClr val="accent1">
                    <a:lumMod val="50000"/>
                  </a:schemeClr>
                </a:solidFill>
              </a:rPr>
              <a:t>3. Ce que la Bible dit et ne dit pas</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88963" cy="404748"/>
          </a:xfrm>
          <a:prstGeom prst="rect">
            <a:avLst/>
          </a:prstGeom>
          <a:noFill/>
          <a:ln>
            <a:noFill/>
          </a:ln>
        </p:spPr>
        <p:txBody>
          <a:bodyPr/>
          <a:lstStyle/>
          <a:p>
            <a:fld id="{BB28F3C4-E0FA-4069-85D4-CAC7C41F1E2E}" type="slidenum">
              <a:rPr lang="fr-FR" altLang="zh-CN"/>
              <a:pPr/>
              <a:t>16</a:t>
            </a:fld>
            <a:endParaRPr lang="fr-FR" altLang="zh-CN" dirty="0"/>
          </a:p>
        </p:txBody>
      </p:sp>
      <p:sp>
        <p:nvSpPr>
          <p:cNvPr id="8" name="Titre 6"/>
          <p:cNvSpPr>
            <a:spLocks noGrp="1" noChangeArrowheads="1"/>
          </p:cNvSpPr>
          <p:nvPr>
            <p:ph type="title" idx="4294967295"/>
          </p:nvPr>
        </p:nvSpPr>
        <p:spPr>
          <a:xfrm>
            <a:off x="457200" y="320675"/>
            <a:ext cx="7239000" cy="732127"/>
          </a:xfrm>
          <a:ln/>
        </p:spPr>
        <p:txBody>
          <a:bodyPr/>
          <a:lstStyle/>
          <a:p>
            <a:pPr algn="ctr"/>
            <a:r>
              <a:rPr lang="fr-FR" altLang="zh-CN" dirty="0" smtClean="0">
                <a:solidFill>
                  <a:schemeClr val="accent1">
                    <a:lumMod val="50000"/>
                  </a:schemeClr>
                </a:solidFill>
              </a:rPr>
              <a:t>4. Le Coran &amp; la tradition</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11" name="Image 10" descr="C:\Users\Ludovic-Mohamed\Desktop\Documents\Couvertures livres islam avant garde homosex\gay_islam.jpg"/>
          <p:cNvPicPr/>
          <p:nvPr/>
        </p:nvPicPr>
        <p:blipFill>
          <a:blip r:embed="rId4" cstate="print"/>
          <a:srcRect/>
          <a:stretch>
            <a:fillRect/>
          </a:stretch>
        </p:blipFill>
        <p:spPr bwMode="auto">
          <a:xfrm>
            <a:off x="539664" y="2780946"/>
            <a:ext cx="3312276" cy="3600300"/>
          </a:xfrm>
          <a:prstGeom prst="rect">
            <a:avLst/>
          </a:prstGeom>
          <a:ln>
            <a:noFill/>
          </a:ln>
          <a:effectLst>
            <a:outerShdw blurRad="292100" dist="139700" dir="2700000" algn="tl" rotWithShape="0">
              <a:srgbClr val="333333">
                <a:alpha val="65000"/>
              </a:srgbClr>
            </a:outerShdw>
          </a:effectLst>
        </p:spPr>
      </p:pic>
      <p:pic>
        <p:nvPicPr>
          <p:cNvPr id="14" name="Image 13" descr="C:\Users\Ludovic-Mohamed\Desktop\Documents\Couvertures livres islam avant garde homosex\arab_homophobia2009_300px.jpg"/>
          <p:cNvPicPr/>
          <p:nvPr/>
        </p:nvPicPr>
        <p:blipFill>
          <a:blip r:embed="rId5" cstate="print"/>
          <a:srcRect/>
          <a:stretch>
            <a:fillRect/>
          </a:stretch>
        </p:blipFill>
        <p:spPr bwMode="auto">
          <a:xfrm>
            <a:off x="4283976" y="1556844"/>
            <a:ext cx="3024252" cy="42483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sndAc>
      <p:stSnd>
        <p:snd r:embed="rId2" name="wind.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17</a:t>
            </a:fld>
            <a:endParaRPr lang="fr-FR" altLang="zh-CN" dirty="0"/>
          </a:p>
        </p:txBody>
      </p:sp>
      <p:sp>
        <p:nvSpPr>
          <p:cNvPr id="7" name="Sous-titre 2"/>
          <p:cNvSpPr>
            <a:spLocks noChangeArrowheads="1"/>
          </p:cNvSpPr>
          <p:nvPr/>
        </p:nvSpPr>
        <p:spPr bwMode="auto">
          <a:xfrm>
            <a:off x="323646" y="1268820"/>
            <a:ext cx="7632636" cy="528978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a:pPr>
            <a:r>
              <a:rPr lang="fr-FR" sz="2000" b="1" dirty="0" smtClean="0"/>
              <a:t>Le Coran et les adorateurs </a:t>
            </a:r>
            <a:r>
              <a:rPr lang="fr-FR" sz="2000" b="1" i="1" dirty="0" smtClean="0"/>
              <a:t>d’</a:t>
            </a:r>
            <a:r>
              <a:rPr lang="fr-FR" sz="2000" b="1" i="1" dirty="0" err="1" smtClean="0"/>
              <a:t>Ishtaar</a:t>
            </a:r>
            <a:r>
              <a:rPr lang="fr-FR" sz="2000" b="1" i="1" dirty="0" smtClean="0"/>
              <a:t>: </a:t>
            </a:r>
            <a:r>
              <a:rPr lang="fr-FR" sz="2000" b="1" dirty="0" smtClean="0"/>
              <a:t>les </a:t>
            </a:r>
            <a:r>
              <a:rPr lang="fr-FR" sz="2000" b="1" i="1" dirty="0" smtClean="0"/>
              <a:t>sodomites ?</a:t>
            </a:r>
          </a:p>
          <a:p>
            <a:endParaRPr lang="fr-FR" sz="2000" dirty="0"/>
          </a:p>
          <a:p>
            <a:pPr algn="just"/>
            <a:r>
              <a:rPr lang="fr-FR" sz="2000" dirty="0" smtClean="0"/>
              <a:t>Là encore, les versets concernant le </a:t>
            </a:r>
            <a:r>
              <a:rPr lang="fr-FR" sz="2000" b="1" dirty="0" smtClean="0"/>
              <a:t>peuple de Loth, dans le Coran</a:t>
            </a:r>
            <a:r>
              <a:rPr lang="fr-FR" sz="2000" dirty="0" smtClean="0"/>
              <a:t>, traitent en réalité de </a:t>
            </a:r>
            <a:r>
              <a:rPr lang="fr-FR" sz="2000" b="1" dirty="0" smtClean="0"/>
              <a:t>pratiques violentes </a:t>
            </a:r>
            <a:r>
              <a:rPr lang="fr-FR" sz="2000" dirty="0" smtClean="0"/>
              <a:t>dédiées à une </a:t>
            </a:r>
            <a:r>
              <a:rPr lang="fr-FR" sz="2000" b="1" dirty="0" smtClean="0"/>
              <a:t>déesse païenne </a:t>
            </a:r>
            <a:r>
              <a:rPr lang="fr-FR" sz="1400" dirty="0" smtClean="0"/>
              <a:t>(rien à voir avec « l’homosexualité », ou l’amour entre deux personnes du même sexe et consentantes).</a:t>
            </a:r>
          </a:p>
          <a:p>
            <a:pPr algn="just"/>
            <a:endParaRPr lang="fr-FR" sz="1400" dirty="0" smtClean="0"/>
          </a:p>
          <a:p>
            <a:pPr algn="just"/>
            <a:r>
              <a:rPr lang="fr-FR" sz="2000" b="1" dirty="0" smtClean="0"/>
              <a:t>Hérodote</a:t>
            </a:r>
            <a:r>
              <a:rPr lang="fr-FR" sz="2000" dirty="0" smtClean="0"/>
              <a:t>, historien antique (484-420 av. JC), fait une description des viols </a:t>
            </a:r>
            <a:r>
              <a:rPr lang="fr-FR" sz="2000" b="1" dirty="0" smtClean="0"/>
              <a:t>rituels mésopotamiens </a:t>
            </a:r>
            <a:r>
              <a:rPr lang="fr-FR" sz="2000" dirty="0" smtClean="0"/>
              <a:t>très similaire de celle faite par le Coran:</a:t>
            </a:r>
          </a:p>
          <a:p>
            <a:pPr algn="just"/>
            <a:endParaRPr lang="fr-FR" sz="2000" dirty="0" smtClean="0"/>
          </a:p>
          <a:p>
            <a:pPr algn="ctr"/>
            <a:r>
              <a:rPr lang="fr-FR" sz="2000" i="1" dirty="0" smtClean="0"/>
              <a:t>«… Une fois dans sa vie la tradition est de s'asseoir dans le temple de l'amour [dédié à la déesse Ishtar] et d’avoir ... des rapports sexuels avec un inconnu ... les hommes passent et font leur choix. Peu importe la somme d'argent, la femme ne refuse jamais, car ce serait un péché, l'argent étant sacrée par la présente tradition ». </a:t>
            </a:r>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Le Coran et la tradition du Prophète de l’islam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18</a:t>
            </a:fld>
            <a:endParaRPr lang="fr-FR" altLang="zh-CN" dirty="0"/>
          </a:p>
        </p:txBody>
      </p:sp>
      <p:sp>
        <p:nvSpPr>
          <p:cNvPr id="7" name="Sous-titre 2"/>
          <p:cNvSpPr>
            <a:spLocks noChangeArrowheads="1"/>
          </p:cNvSpPr>
          <p:nvPr/>
        </p:nvSpPr>
        <p:spPr bwMode="auto">
          <a:xfrm>
            <a:off x="323646" y="1268820"/>
            <a:ext cx="7632636" cy="528978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2"/>
            </a:pPr>
            <a:r>
              <a:rPr lang="fr-FR" sz="2000" b="1" dirty="0" smtClean="0"/>
              <a:t>Analyse systématique : + de 70 versets dans 9 chapitres</a:t>
            </a:r>
          </a:p>
          <a:p>
            <a:pPr marL="457200" indent="-457200" algn="ctr"/>
            <a:r>
              <a:rPr lang="fr-FR" sz="1400" dirty="0" smtClean="0"/>
              <a:t>(</a:t>
            </a:r>
            <a:r>
              <a:rPr lang="en-US" sz="1400" dirty="0" smtClean="0"/>
              <a:t>7.80-84, 11.69-83,15.51-77, 21.71-75, 22.42-43, 25.40, 26.159-175, 27.54-58, 29.28-35, 37.133-138, 50.12-13, 54.32-40 37, 66.10...)</a:t>
            </a:r>
            <a:endParaRPr lang="fr-FR" sz="1400" dirty="0" smtClean="0"/>
          </a:p>
          <a:p>
            <a:endParaRPr lang="fr-FR" sz="1000" dirty="0"/>
          </a:p>
          <a:p>
            <a:pPr algn="just"/>
            <a:r>
              <a:rPr lang="fr-FR" sz="2000" dirty="0" smtClean="0"/>
              <a:t>Certains versets du Coran sont très clairs :</a:t>
            </a:r>
          </a:p>
          <a:p>
            <a:pPr algn="just"/>
            <a:endParaRPr lang="fr-FR" sz="2000" dirty="0" smtClean="0"/>
          </a:p>
          <a:p>
            <a:pPr algn="just"/>
            <a:endParaRPr lang="fr-FR" sz="2000" dirty="0" smtClean="0"/>
          </a:p>
          <a:p>
            <a:pPr algn="just"/>
            <a:endParaRPr lang="fr-FR" sz="2000" i="1"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smtClean="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smtClean="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900" dirty="0" smtClean="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r>
              <a:rPr lang="fr-FR" altLang="en-US" sz="2000" dirty="0" smtClean="0">
                <a:solidFill>
                  <a:srgbClr val="000000"/>
                </a:solidFill>
                <a:latin typeface="Trebuchet MS" pitchFamily="34" charset="0"/>
                <a:sym typeface="Trebuchet MS" pitchFamily="34" charset="0"/>
              </a:rPr>
              <a:t>- Il ne peut s’agir d’homosexualité </a:t>
            </a:r>
            <a:r>
              <a:rPr lang="fr-FR" altLang="en-US" sz="1600" dirty="0" smtClean="0">
                <a:solidFill>
                  <a:srgbClr val="000000"/>
                </a:solidFill>
                <a:latin typeface="Trebuchet MS" pitchFamily="34" charset="0"/>
                <a:sym typeface="Trebuchet MS" pitchFamily="34" charset="0"/>
              </a:rPr>
              <a:t>(qui a tjrs existé), </a:t>
            </a:r>
            <a:r>
              <a:rPr lang="fr-FR" altLang="en-US" sz="2000" dirty="0" smtClean="0">
                <a:solidFill>
                  <a:srgbClr val="000000"/>
                </a:solidFill>
                <a:latin typeface="Trebuchet MS" pitchFamily="34" charset="0"/>
                <a:sym typeface="Trebuchet MS" pitchFamily="34" charset="0"/>
              </a:rPr>
              <a:t>mais bien de comportements criminels </a:t>
            </a:r>
            <a:r>
              <a:rPr lang="fr-FR" altLang="en-US" sz="1600" dirty="0" smtClean="0">
                <a:solidFill>
                  <a:srgbClr val="000000"/>
                </a:solidFill>
                <a:latin typeface="Trebuchet MS" pitchFamily="34" charset="0"/>
                <a:sym typeface="Trebuchet MS" pitchFamily="34" charset="0"/>
              </a:rPr>
              <a:t>(« piraterie », « viols » avec de jeunes </a:t>
            </a:r>
            <a:r>
              <a:rPr lang="fr-FR" altLang="en-US" sz="1600" b="1" dirty="0" smtClean="0">
                <a:solidFill>
                  <a:srgbClr val="000000"/>
                </a:solidFill>
                <a:latin typeface="Trebuchet MS" pitchFamily="34" charset="0"/>
                <a:sym typeface="Trebuchet MS" pitchFamily="34" charset="0"/>
              </a:rPr>
              <a:t>hommes mais aussi de jeunes femmes</a:t>
            </a:r>
            <a:r>
              <a:rPr lang="fr-FR" altLang="en-US" sz="1600" dirty="0" smtClean="0">
                <a:solidFill>
                  <a:srgbClr val="000000"/>
                </a:solidFill>
                <a:latin typeface="Trebuchet MS" pitchFamily="34" charset="0"/>
                <a:sym typeface="Trebuchet MS" pitchFamily="34" charset="0"/>
              </a:rPr>
              <a:t>, etc.). </a:t>
            </a:r>
            <a:endParaRPr lang="fr-FR" altLang="en-US" sz="2000" dirty="0" smtClean="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r>
              <a:rPr lang="fr-FR" altLang="en-US" sz="2000" dirty="0" smtClean="0">
                <a:solidFill>
                  <a:srgbClr val="000000"/>
                </a:solidFill>
                <a:latin typeface="Trebuchet MS" pitchFamily="34" charset="0"/>
                <a:sym typeface="Trebuchet MS" pitchFamily="34" charset="0"/>
              </a:rPr>
              <a:t>- Jamais on ne parle des femmes « </a:t>
            </a:r>
            <a:r>
              <a:rPr lang="fr-FR" altLang="en-US" sz="2000" b="1" dirty="0" smtClean="0">
                <a:solidFill>
                  <a:srgbClr val="000000"/>
                </a:solidFill>
                <a:latin typeface="Trebuchet MS" pitchFamily="34" charset="0"/>
                <a:sym typeface="Trebuchet MS" pitchFamily="34" charset="0"/>
              </a:rPr>
              <a:t>lesbiennes</a:t>
            </a:r>
            <a:r>
              <a:rPr lang="fr-FR" altLang="en-US" sz="2000" dirty="0" smtClean="0">
                <a:solidFill>
                  <a:srgbClr val="000000"/>
                </a:solidFill>
                <a:latin typeface="Trebuchet MS" pitchFamily="34" charset="0"/>
                <a:sym typeface="Trebuchet MS" pitchFamily="34" charset="0"/>
              </a:rPr>
              <a:t> », pourtant la </a:t>
            </a:r>
            <a:r>
              <a:rPr lang="fr-FR" altLang="en-US" sz="2000" b="1" dirty="0" smtClean="0">
                <a:solidFill>
                  <a:srgbClr val="000000"/>
                </a:solidFill>
                <a:latin typeface="Trebuchet MS" pitchFamily="34" charset="0"/>
                <a:sym typeface="Trebuchet MS" pitchFamily="34" charset="0"/>
              </a:rPr>
              <a:t>femme de Loth est morte </a:t>
            </a:r>
            <a:r>
              <a:rPr lang="fr-FR" altLang="en-US" sz="2000" dirty="0" smtClean="0">
                <a:solidFill>
                  <a:srgbClr val="000000"/>
                </a:solidFill>
                <a:latin typeface="Trebuchet MS" pitchFamily="34" charset="0"/>
                <a:sym typeface="Trebuchet MS" pitchFamily="34" charset="0"/>
              </a:rPr>
              <a:t>elle aussi </a:t>
            </a:r>
            <a:r>
              <a:rPr lang="fr-FR" altLang="en-US" sz="1600" dirty="0" smtClean="0">
                <a:solidFill>
                  <a:srgbClr val="000000"/>
                </a:solidFill>
                <a:latin typeface="Trebuchet MS" pitchFamily="34" charset="0"/>
                <a:sym typeface="Trebuchet MS" pitchFamily="34" charset="0"/>
              </a:rPr>
              <a:t>(analyse non cohérente, non systématique / systémique).</a:t>
            </a: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Le Coran et la tradition du Prophète de l’islam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10" name="Rectangle 4"/>
          <p:cNvSpPr>
            <a:spLocks noChangeArrowheads="1"/>
          </p:cNvSpPr>
          <p:nvPr/>
        </p:nvSpPr>
        <p:spPr bwMode="auto">
          <a:xfrm>
            <a:off x="395652" y="2708940"/>
            <a:ext cx="7200900" cy="958660"/>
          </a:xfrm>
          <a:prstGeom prst="rect">
            <a:avLst/>
          </a:prstGeom>
          <a:noFill/>
          <a:ln w="9525">
            <a:noFill/>
            <a:miter lim="800000"/>
            <a:headEnd/>
            <a:tailEnd/>
          </a:ln>
        </p:spPr>
        <p:txBody>
          <a:bodyPr>
            <a:spAutoFit/>
          </a:bodyPr>
          <a:lstStyle/>
          <a:p>
            <a:pPr algn="ctr" rtl="1">
              <a:lnSpc>
                <a:spcPct val="150000"/>
              </a:lnSpc>
            </a:pPr>
            <a:r>
              <a:rPr lang="ar-DZ" sz="2000" dirty="0"/>
              <a:t>وَلُوطًا إِذْ قَالَ لِقَوْمِهِ أَتَأْتُونَ الْفَاحِشَةَ مَا سَبَقَكُم </a:t>
            </a:r>
            <a:r>
              <a:rPr lang="ar-DZ" sz="2000" dirty="0" err="1"/>
              <a:t>بِهَا</a:t>
            </a:r>
            <a:r>
              <a:rPr lang="ar-DZ" sz="2000" dirty="0"/>
              <a:t> مِنْ أَحَدٍ مِّن </a:t>
            </a:r>
            <a:r>
              <a:rPr lang="ar-DZ" sz="2000" dirty="0" smtClean="0"/>
              <a:t>الْعَالَمِينَ</a:t>
            </a:r>
            <a:r>
              <a:rPr lang="ar-DZ" sz="2000" dirty="0" err="1" smtClean="0"/>
              <a:t>(</a:t>
            </a:r>
            <a:r>
              <a:rPr lang="fr-FR" sz="2000" dirty="0" smtClean="0"/>
              <a:t>.7</a:t>
            </a:r>
            <a:r>
              <a:rPr lang="ar-DZ" sz="2000" dirty="0" smtClean="0"/>
              <a:t>80</a:t>
            </a:r>
            <a:r>
              <a:rPr lang="ar-DZ" sz="2000" dirty="0" err="1"/>
              <a:t>)</a:t>
            </a:r>
            <a:endParaRPr lang="ar-DZ" sz="2000" dirty="0"/>
          </a:p>
          <a:p>
            <a:pPr rtl="1">
              <a:lnSpc>
                <a:spcPct val="150000"/>
              </a:lnSpc>
            </a:pPr>
            <a:r>
              <a:rPr lang="ar-DZ" sz="2000" dirty="0"/>
              <a:t>سورة الاعراف</a:t>
            </a:r>
          </a:p>
        </p:txBody>
      </p:sp>
      <p:sp>
        <p:nvSpPr>
          <p:cNvPr id="11" name="Rectangle 4"/>
          <p:cNvSpPr>
            <a:spLocks noChangeArrowheads="1"/>
          </p:cNvSpPr>
          <p:nvPr/>
        </p:nvSpPr>
        <p:spPr bwMode="auto">
          <a:xfrm>
            <a:off x="395652" y="3789030"/>
            <a:ext cx="7200900" cy="1015663"/>
          </a:xfrm>
          <a:prstGeom prst="rect">
            <a:avLst/>
          </a:prstGeom>
          <a:noFill/>
          <a:ln w="9525">
            <a:noFill/>
            <a:miter lim="800000"/>
            <a:headEnd/>
            <a:tailEnd/>
          </a:ln>
        </p:spPr>
        <p:txBody>
          <a:bodyPr wrap="square">
            <a:spAutoFit/>
          </a:bodyPr>
          <a:lstStyle/>
          <a:p>
            <a:pPr algn="ctr" rtl="1"/>
            <a:r>
              <a:rPr lang="fr-FR" sz="2000" i="1" dirty="0" smtClean="0"/>
              <a:t>« Rappelez-vous aussi Loth, quand il dit à son peuple : «Comment osez-vous pratiquer </a:t>
            </a:r>
            <a:r>
              <a:rPr lang="fr-FR" sz="2000" b="1" i="1" dirty="0" smtClean="0"/>
              <a:t>un vice qu'aucun peuple avant vous n'avait pratiqué </a:t>
            </a:r>
            <a:r>
              <a:rPr lang="fr-FR" sz="2000" i="1" dirty="0" smtClean="0"/>
              <a:t>? »</a:t>
            </a:r>
            <a:endParaRPr lang="ar-DZ" sz="2000" i="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19</a:t>
            </a:fld>
            <a:endParaRPr lang="fr-FR" altLang="zh-CN" dirty="0"/>
          </a:p>
        </p:txBody>
      </p:sp>
      <p:sp>
        <p:nvSpPr>
          <p:cNvPr id="7" name="Sous-titre 2"/>
          <p:cNvSpPr>
            <a:spLocks noChangeArrowheads="1"/>
          </p:cNvSpPr>
          <p:nvPr/>
        </p:nvSpPr>
        <p:spPr bwMode="auto">
          <a:xfrm>
            <a:off x="323646" y="0"/>
            <a:ext cx="7632636" cy="43203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fr-FR" sz="2000" b="1" dirty="0" smtClean="0"/>
              <a:t>Classification des </a:t>
            </a:r>
            <a:r>
              <a:rPr lang="fr-FR" sz="2000" b="1" i="1" dirty="0" smtClean="0"/>
              <a:t>hadiths</a:t>
            </a:r>
            <a:r>
              <a:rPr lang="fr-FR" sz="2000" b="1" dirty="0" smtClean="0"/>
              <a:t> et compagnons « menteurs »</a:t>
            </a:r>
          </a:p>
          <a:p>
            <a:endParaRPr lang="fr-FR" sz="2000" dirty="0"/>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10" name="il_fi" descr="http://www.islamic-awareness.org/Hadith/Ulum/had1.gif"/>
          <p:cNvPicPr/>
          <p:nvPr/>
        </p:nvPicPr>
        <p:blipFill>
          <a:blip r:embed="rId4" r:link="rId5" cstate="print"/>
          <a:srcRect/>
          <a:stretch>
            <a:fillRect/>
          </a:stretch>
        </p:blipFill>
        <p:spPr bwMode="auto">
          <a:xfrm>
            <a:off x="1763766" y="908790"/>
            <a:ext cx="4680390" cy="1368114"/>
          </a:xfrm>
          <a:prstGeom prst="rect">
            <a:avLst/>
          </a:prstGeom>
          <a:noFill/>
          <a:ln w="9525">
            <a:solidFill>
              <a:srgbClr val="0000FF"/>
            </a:solidFill>
            <a:miter lim="800000"/>
            <a:headEnd/>
            <a:tailEnd/>
          </a:ln>
        </p:spPr>
      </p:pic>
      <p:pic>
        <p:nvPicPr>
          <p:cNvPr id="11" name="il_fi" descr="http://www.islamic-awareness.org/Hadith/Ulum/had3.gif"/>
          <p:cNvPicPr/>
          <p:nvPr/>
        </p:nvPicPr>
        <p:blipFill>
          <a:blip r:embed="rId6" r:link="rId7" cstate="print"/>
          <a:srcRect/>
          <a:stretch>
            <a:fillRect/>
          </a:stretch>
        </p:blipFill>
        <p:spPr bwMode="auto">
          <a:xfrm>
            <a:off x="179634" y="2348909"/>
            <a:ext cx="3923946" cy="4509091"/>
          </a:xfrm>
          <a:prstGeom prst="rect">
            <a:avLst/>
          </a:prstGeom>
          <a:noFill/>
          <a:ln w="9525">
            <a:solidFill>
              <a:srgbClr val="0000FF"/>
            </a:solidFill>
            <a:miter lim="800000"/>
            <a:headEnd/>
            <a:tailEnd/>
          </a:ln>
        </p:spPr>
      </p:pic>
      <p:pic>
        <p:nvPicPr>
          <p:cNvPr id="12" name="il_fi" descr="http://www.google.fr/url?source=imglanding&amp;ct=img&amp;q=http://www.islamic-awareness.org/Hadith/Ulum/had2.gif&amp;sa=X&amp;ei=1nRMVYDhJMfzUPO7gJAJ&amp;ved=0CAkQ8wc&amp;usg=AFQjCNHFhnbxzBF3S50U3H4NDnsu8Pul-w"/>
          <p:cNvPicPr/>
          <p:nvPr/>
        </p:nvPicPr>
        <p:blipFill>
          <a:blip r:embed="rId8" r:link="rId9" cstate="print"/>
          <a:srcRect/>
          <a:stretch>
            <a:fillRect/>
          </a:stretch>
        </p:blipFill>
        <p:spPr bwMode="auto">
          <a:xfrm>
            <a:off x="4139964" y="2348910"/>
            <a:ext cx="3958832" cy="4509090"/>
          </a:xfrm>
          <a:prstGeom prst="rect">
            <a:avLst/>
          </a:prstGeom>
          <a:noFill/>
          <a:ln w="9525">
            <a:solidFill>
              <a:srgbClr val="548DD4"/>
            </a:solidFill>
            <a:miter lim="800000"/>
            <a:headEnd/>
            <a:tailEnd/>
          </a:ln>
        </p:spPr>
      </p:pic>
    </p:spTree>
  </p:cSld>
  <p:clrMapOvr>
    <a:masterClrMapping/>
  </p:clrMapOvr>
  <p:transition>
    <p:fade thruBlk="1"/>
    <p:sndAc>
      <p:stSnd>
        <p:snd r:embed="rId2" name="suction.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444951" cy="404748"/>
          </a:xfrm>
          <a:prstGeom prst="rect">
            <a:avLst/>
          </a:prstGeom>
          <a:noFill/>
          <a:ln>
            <a:noFill/>
          </a:ln>
        </p:spPr>
        <p:txBody>
          <a:bodyPr/>
          <a:lstStyle/>
          <a:p>
            <a:fld id="{BB28F3C4-E0FA-4069-85D4-CAC7C41F1E2E}" type="slidenum">
              <a:rPr lang="fr-FR" altLang="zh-CN"/>
              <a:pPr/>
              <a:t>2</a:t>
            </a:fld>
            <a:endParaRPr lang="fr-FR" altLang="zh-CN" dirty="0"/>
          </a:p>
        </p:txBody>
      </p:sp>
      <p:sp>
        <p:nvSpPr>
          <p:cNvPr id="7" name="Sous-titre 2"/>
          <p:cNvSpPr>
            <a:spLocks noChangeArrowheads="1"/>
          </p:cNvSpPr>
          <p:nvPr/>
        </p:nvSpPr>
        <p:spPr bwMode="auto">
          <a:xfrm>
            <a:off x="323646" y="1124808"/>
            <a:ext cx="7632636" cy="5433798"/>
          </a:xfrm>
          <a:prstGeom prst="rect">
            <a:avLst/>
          </a:prstGeom>
          <a:noFill/>
          <a:ln w="9525" cmpd="sng">
            <a:noFill/>
            <a:miter lim="800000"/>
            <a:headEnd/>
            <a:tailEnd/>
          </a:ln>
        </p:spPr>
        <p:txBody>
          <a:bodyPr/>
          <a:lstStyle/>
          <a:p>
            <a:pPr marL="457200" indent="-457200" algn="just">
              <a:lnSpc>
                <a:spcPct val="90000"/>
              </a:lnSpc>
              <a:spcBef>
                <a:spcPts val="600"/>
              </a:spcBef>
              <a:buClr>
                <a:schemeClr val="tx2"/>
              </a:buClr>
              <a:buSzPct val="73000"/>
              <a:buFont typeface="+mj-lt"/>
              <a:buAutoNum type="arabicPeriod"/>
            </a:pPr>
            <a:r>
              <a:rPr lang="fr-FR" sz="2000" dirty="0" smtClean="0">
                <a:solidFill>
                  <a:srgbClr val="000000"/>
                </a:solidFill>
                <a:latin typeface="Trebuchet MS" pitchFamily="34" charset="0"/>
                <a:sym typeface="Trebuchet MS" pitchFamily="34" charset="0"/>
              </a:rPr>
              <a:t>Etudes de genre appliquées aux trois </a:t>
            </a:r>
            <a:r>
              <a:rPr lang="fr-FR" sz="2000" i="1" dirty="0" smtClean="0">
                <a:solidFill>
                  <a:srgbClr val="000000"/>
                </a:solidFill>
                <a:latin typeface="Trebuchet MS" pitchFamily="34" charset="0"/>
                <a:sym typeface="Trebuchet MS" pitchFamily="34" charset="0"/>
              </a:rPr>
              <a:t>monothéismes</a:t>
            </a:r>
            <a:r>
              <a:rPr lang="fr-FR" sz="2000" dirty="0" smtClean="0">
                <a:solidFill>
                  <a:srgbClr val="000000"/>
                </a:solidFill>
                <a:latin typeface="Trebuchet MS" pitchFamily="34" charset="0"/>
                <a:sym typeface="Trebuchet MS" pitchFamily="34" charset="0"/>
              </a:rPr>
              <a:t> : une révolution éthique ?</a:t>
            </a:r>
          </a:p>
          <a:p>
            <a:pPr marL="457200" indent="-457200" algn="just">
              <a:lnSpc>
                <a:spcPct val="90000"/>
              </a:lnSpc>
              <a:spcBef>
                <a:spcPts val="600"/>
              </a:spcBef>
              <a:buClr>
                <a:schemeClr val="tx2"/>
              </a:buClr>
              <a:buSzPct val="73000"/>
              <a:buFont typeface="+mj-lt"/>
              <a:buAutoNum type="arabicPeriod"/>
            </a:pPr>
            <a:endParaRPr lang="fr-FR"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fr-FR" altLang="en-US" sz="2000" dirty="0" smtClean="0">
                <a:solidFill>
                  <a:srgbClr val="000000"/>
                </a:solidFill>
                <a:latin typeface="Trebuchet MS" pitchFamily="34" charset="0"/>
                <a:sym typeface="Trebuchet MS" pitchFamily="34" charset="0"/>
              </a:rPr>
              <a:t>L’éthique patriarcale du Judaïsme sémitique</a:t>
            </a:r>
          </a:p>
          <a:p>
            <a:pPr marL="457200" indent="-457200" algn="just">
              <a:lnSpc>
                <a:spcPct val="90000"/>
              </a:lnSpc>
              <a:spcBef>
                <a:spcPts val="600"/>
              </a:spcBef>
              <a:buClr>
                <a:schemeClr val="tx2"/>
              </a:buClr>
              <a:buSzPct val="73000"/>
              <a:buFont typeface="+mj-lt"/>
              <a:buAutoNum type="arabicPeriod"/>
            </a:pPr>
            <a:endParaRPr lang="fr-FR" alt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fr-FR" altLang="en-US" sz="2000" dirty="0" smtClean="0">
                <a:solidFill>
                  <a:srgbClr val="000000"/>
                </a:solidFill>
                <a:latin typeface="Trebuchet MS" pitchFamily="34" charset="0"/>
                <a:sym typeface="Trebuchet MS" pitchFamily="34" charset="0"/>
              </a:rPr>
              <a:t>Ce que la Bible dit et ne dit pas</a:t>
            </a:r>
          </a:p>
          <a:p>
            <a:pPr marL="457200" indent="-457200" algn="just">
              <a:lnSpc>
                <a:spcPct val="90000"/>
              </a:lnSpc>
              <a:spcBef>
                <a:spcPts val="600"/>
              </a:spcBef>
              <a:buClr>
                <a:schemeClr val="tx2"/>
              </a:buClr>
              <a:buSzPct val="73000"/>
              <a:buFont typeface="+mj-lt"/>
              <a:buAutoNum type="arabicPeriod"/>
            </a:pPr>
            <a:endParaRPr lang="fr-FR" alt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fr-FR" altLang="en-US" sz="2000" dirty="0" smtClean="0">
                <a:solidFill>
                  <a:srgbClr val="000000"/>
                </a:solidFill>
                <a:latin typeface="Trebuchet MS" pitchFamily="34" charset="0"/>
                <a:sym typeface="Trebuchet MS" pitchFamily="34" charset="0"/>
              </a:rPr>
              <a:t>Le Coran et la tradition du Prophète de l’islam</a:t>
            </a:r>
          </a:p>
          <a:p>
            <a:pPr marL="457200" indent="-457200" algn="just">
              <a:lnSpc>
                <a:spcPct val="90000"/>
              </a:lnSpc>
              <a:spcBef>
                <a:spcPts val="600"/>
              </a:spcBef>
              <a:buClr>
                <a:schemeClr val="tx2"/>
              </a:buClr>
              <a:buSzPct val="73000"/>
              <a:buFont typeface="+mj-lt"/>
              <a:buAutoNum type="arabicPeriod"/>
            </a:pPr>
            <a:endParaRPr lang="fr-FR" alt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fr-FR" altLang="en-US" sz="2000" dirty="0" smtClean="0">
                <a:solidFill>
                  <a:srgbClr val="000000"/>
                </a:solidFill>
                <a:latin typeface="Trebuchet MS" pitchFamily="34" charset="0"/>
                <a:sym typeface="Trebuchet MS" pitchFamily="34" charset="0"/>
              </a:rPr>
              <a:t>Le fascisme : produit du contexte social, façade culturelle et/ou </a:t>
            </a:r>
            <a:r>
              <a:rPr lang="fr-FR" altLang="en-US" sz="2000" dirty="0" smtClean="0">
                <a:solidFill>
                  <a:srgbClr val="000000"/>
                </a:solidFill>
                <a:latin typeface="Trebuchet MS" pitchFamily="34" charset="0"/>
                <a:sym typeface="Trebuchet MS" pitchFamily="34" charset="0"/>
              </a:rPr>
              <a:t>religiosité</a:t>
            </a:r>
          </a:p>
          <a:p>
            <a:pPr marL="457200" indent="-457200" algn="just">
              <a:lnSpc>
                <a:spcPct val="90000"/>
              </a:lnSpc>
              <a:spcBef>
                <a:spcPts val="600"/>
              </a:spcBef>
              <a:buClr>
                <a:schemeClr val="tx2"/>
              </a:buClr>
              <a:buSzPct val="73000"/>
              <a:buFont typeface="+mj-lt"/>
              <a:buAutoNum type="arabicPeriod"/>
            </a:pPr>
            <a:endParaRPr lang="fr-FR" alt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fr-FR" altLang="en-US" sz="2000" dirty="0" smtClean="0">
                <a:solidFill>
                  <a:srgbClr val="000000"/>
                </a:solidFill>
                <a:latin typeface="Trebuchet MS" pitchFamily="34" charset="0"/>
                <a:sym typeface="Trebuchet MS" pitchFamily="34" charset="0"/>
              </a:rPr>
              <a:t>« Infrahumanisation » des minorités en tant de crise identitaire : facteurs sociaux, puis politiques ?</a:t>
            </a:r>
            <a:endParaRPr lang="fr-FR" alt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endParaRPr lang="fr-FR" alt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fr-FR" altLang="en-US" sz="2000" dirty="0" smtClean="0">
                <a:solidFill>
                  <a:srgbClr val="000000"/>
                </a:solidFill>
                <a:latin typeface="Trebuchet MS" pitchFamily="34" charset="0"/>
                <a:sym typeface="Trebuchet MS" pitchFamily="34" charset="0"/>
              </a:rPr>
              <a:t>Exemple de réseau associatif interreligieux LGBT</a:t>
            </a: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457200" y="320675"/>
            <a:ext cx="7239000" cy="588115"/>
          </a:xfrm>
          <a:ln/>
        </p:spPr>
        <p:txBody>
          <a:bodyPr/>
          <a:lstStyle/>
          <a:p>
            <a:pPr algn="ctr"/>
            <a:r>
              <a:rPr lang="fr-FR" altLang="zh-CN" dirty="0" smtClean="0">
                <a:solidFill>
                  <a:schemeClr val="accent1">
                    <a:lumMod val="50000"/>
                  </a:schemeClr>
                </a:solidFill>
              </a:rPr>
              <a:t>SOMMAIRE</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20</a:t>
            </a:fld>
            <a:endParaRPr lang="fr-FR" altLang="zh-CN" dirty="0"/>
          </a:p>
        </p:txBody>
      </p:sp>
      <p:sp>
        <p:nvSpPr>
          <p:cNvPr id="7" name="Sous-titre 2"/>
          <p:cNvSpPr>
            <a:spLocks noChangeArrowheads="1"/>
          </p:cNvSpPr>
          <p:nvPr/>
        </p:nvSpPr>
        <p:spPr bwMode="auto">
          <a:xfrm>
            <a:off x="323646" y="1124808"/>
            <a:ext cx="7632636" cy="5433798"/>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fr-FR" sz="2000" b="1" dirty="0" smtClean="0"/>
              <a:t>D’autres incohérences : la tradition prophétique inclusive</a:t>
            </a:r>
          </a:p>
          <a:p>
            <a:pPr algn="just"/>
            <a:endParaRPr lang="fr-FR" sz="2000" dirty="0"/>
          </a:p>
          <a:p>
            <a:pPr algn="just"/>
            <a:r>
              <a:rPr lang="fr-FR" sz="2000" dirty="0" smtClean="0"/>
              <a:t>Le compagnon </a:t>
            </a:r>
            <a:r>
              <a:rPr lang="fr-FR" sz="2000" b="1" dirty="0" smtClean="0"/>
              <a:t>Abu Hurraïra a signalé un </a:t>
            </a:r>
            <a:r>
              <a:rPr lang="fr-FR" sz="2000" b="1" i="1" dirty="0" smtClean="0"/>
              <a:t>mukhanathan</a:t>
            </a:r>
            <a:r>
              <a:rPr lang="fr-FR" sz="2000" dirty="0" smtClean="0"/>
              <a:t> qui avait teint ses mains et ses pieds avec du henné : le signe distinctif de la </a:t>
            </a:r>
            <a:r>
              <a:rPr lang="fr-FR" sz="2000" b="1" dirty="0" smtClean="0"/>
              <a:t>coquetterie des femmes</a:t>
            </a:r>
            <a:r>
              <a:rPr lang="fr-FR" sz="2000" dirty="0" smtClean="0"/>
              <a:t>, comme le maquillage de nos jours. Il fut apporté devant le Prophète qui a demandé : </a:t>
            </a:r>
          </a:p>
          <a:p>
            <a:pPr algn="just"/>
            <a:endParaRPr lang="fr-FR" sz="2000" dirty="0" smtClean="0"/>
          </a:p>
          <a:p>
            <a:pPr algn="just"/>
            <a:r>
              <a:rPr lang="fr-FR" sz="2000" dirty="0" smtClean="0"/>
              <a:t>« </a:t>
            </a:r>
            <a:r>
              <a:rPr lang="fr-FR" sz="2000" i="1" dirty="0" smtClean="0"/>
              <a:t>Quel est le problème avec cet homme ?</a:t>
            </a:r>
            <a:r>
              <a:rPr lang="fr-FR" sz="2000" dirty="0" smtClean="0"/>
              <a:t> » Il a été dit : « </a:t>
            </a:r>
            <a:r>
              <a:rPr lang="fr-FR" sz="2000" i="1" dirty="0" smtClean="0"/>
              <a:t>Apôtre d'Allah ! Il affecte l'Assemblée des femmes !</a:t>
            </a:r>
            <a:r>
              <a:rPr lang="fr-FR" sz="2000" dirty="0" smtClean="0"/>
              <a:t> » Alors il ordonna à son égard qu’il soit conduit dans une ville près de Médine. Les gens dirent : « </a:t>
            </a:r>
            <a:r>
              <a:rPr lang="fr-FR" sz="2000" i="1" dirty="0" smtClean="0"/>
              <a:t>Apôtre d'Allah ! Pourquoi ne pas le tuer ?</a:t>
            </a:r>
            <a:r>
              <a:rPr lang="fr-FR" sz="2000" dirty="0" smtClean="0"/>
              <a:t> » A quoi il répondit : « </a:t>
            </a:r>
            <a:r>
              <a:rPr lang="fr-FR" sz="2000" b="1" i="1" dirty="0" smtClean="0"/>
              <a:t>J'ai interdit que l’on tue les gens qui prient </a:t>
            </a:r>
            <a:r>
              <a:rPr lang="fr-FR" sz="2000" dirty="0" smtClean="0"/>
              <a:t>» </a:t>
            </a:r>
            <a:r>
              <a:rPr lang="fr-FR" sz="1200" dirty="0" smtClean="0"/>
              <a:t>(Sunan Abu </a:t>
            </a:r>
            <a:r>
              <a:rPr lang="fr-FR" sz="1200" dirty="0" err="1" smtClean="0"/>
              <a:t>Dawud</a:t>
            </a:r>
            <a:r>
              <a:rPr lang="fr-FR" sz="1200" dirty="0" smtClean="0"/>
              <a:t>, Livre 41, numéro 4910).</a:t>
            </a:r>
          </a:p>
          <a:p>
            <a:pPr algn="just"/>
            <a:endParaRPr lang="fr-FR" sz="1200" dirty="0" smtClean="0"/>
          </a:p>
          <a:p>
            <a:pPr algn="just"/>
            <a:r>
              <a:rPr lang="fr-FR" sz="2000" dirty="0" smtClean="0"/>
              <a:t>1 / Le Prophète Mahomet (PBSL) aurait </a:t>
            </a:r>
            <a:r>
              <a:rPr lang="fr-FR" sz="2000" b="1" dirty="0" smtClean="0"/>
              <a:t>défendu proactivement ces musulmans transgenres </a:t>
            </a:r>
            <a:r>
              <a:rPr lang="fr-FR" sz="2000" dirty="0" smtClean="0"/>
              <a:t>contre ce que l’on appellerait aujourd’hui de « l’homophobie », la « transphobie » :</a:t>
            </a:r>
          </a:p>
          <a:p>
            <a:pPr algn="just"/>
            <a:endParaRPr lang="fr-FR" sz="2000" dirty="0" smtClean="0"/>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Le Coran et la tradition du Prophète de l’islam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21</a:t>
            </a:fld>
            <a:endParaRPr lang="fr-FR" altLang="zh-CN" dirty="0"/>
          </a:p>
        </p:txBody>
      </p:sp>
      <p:sp>
        <p:nvSpPr>
          <p:cNvPr id="7" name="Sous-titre 2"/>
          <p:cNvSpPr>
            <a:spLocks noChangeArrowheads="1"/>
          </p:cNvSpPr>
          <p:nvPr/>
        </p:nvSpPr>
        <p:spPr bwMode="auto">
          <a:xfrm>
            <a:off x="323646" y="1196814"/>
            <a:ext cx="7632636" cy="536179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fr-FR" sz="2000" b="1" dirty="0" smtClean="0"/>
              <a:t>D’autres incohérences : la tradition prophétique inclusive</a:t>
            </a:r>
          </a:p>
          <a:p>
            <a:endParaRPr lang="fr-FR" sz="2000" dirty="0"/>
          </a:p>
          <a:p>
            <a:pPr algn="just"/>
            <a:r>
              <a:rPr lang="fr-FR" sz="2000" dirty="0" smtClean="0"/>
              <a:t>2 / Le Prophète Mahomet (PBSL) </a:t>
            </a:r>
            <a:r>
              <a:rPr lang="fr-FR" sz="2000" b="1" dirty="0" smtClean="0"/>
              <a:t>aurait accueilli chez lui les « </a:t>
            </a:r>
            <a:r>
              <a:rPr lang="fr-FR" sz="2000" b="1" i="1" dirty="0" smtClean="0"/>
              <a:t>mukhanathun</a:t>
            </a:r>
            <a:r>
              <a:rPr lang="fr-FR" sz="2000" b="1" dirty="0" smtClean="0"/>
              <a:t> »</a:t>
            </a:r>
            <a:r>
              <a:rPr lang="fr-FR" sz="2000" dirty="0" smtClean="0"/>
              <a:t>, qui servaient ses enfants, ses femmes qui ne se voilaient pas devant eux.</a:t>
            </a:r>
          </a:p>
          <a:p>
            <a:pPr algn="just">
              <a:buFontTx/>
              <a:buChar char="-"/>
            </a:pPr>
            <a:endParaRPr lang="fr-FR" sz="2000" dirty="0" smtClean="0"/>
          </a:p>
          <a:p>
            <a:pPr algn="just"/>
            <a:r>
              <a:rPr lang="fr-FR" sz="2000" dirty="0" smtClean="0"/>
              <a:t>3 / Le </a:t>
            </a:r>
            <a:r>
              <a:rPr lang="fr-FR" sz="2000" b="1" dirty="0" smtClean="0"/>
              <a:t>Khalife Omar </a:t>
            </a:r>
            <a:r>
              <a:rPr lang="fr-FR" sz="2000" dirty="0" smtClean="0"/>
              <a:t>a dit d’Abu </a:t>
            </a:r>
            <a:r>
              <a:rPr lang="fr-FR" sz="2000" dirty="0" err="1" smtClean="0"/>
              <a:t>Huraïra</a:t>
            </a:r>
            <a:r>
              <a:rPr lang="fr-FR" sz="2000" dirty="0" smtClean="0"/>
              <a:t> </a:t>
            </a:r>
            <a:r>
              <a:rPr lang="fr-FR" sz="1400" dirty="0" smtClean="0"/>
              <a:t>(lui-même un ancien </a:t>
            </a:r>
            <a:r>
              <a:rPr lang="fr-FR" sz="1400" i="1" dirty="0" smtClean="0"/>
              <a:t>mukhanathan</a:t>
            </a:r>
            <a:r>
              <a:rPr lang="fr-FR" sz="1400" dirty="0" smtClean="0"/>
              <a:t> ayant intériorisé l’homophobie de son époque) </a:t>
            </a:r>
            <a:r>
              <a:rPr lang="fr-FR" sz="2000" dirty="0" smtClean="0"/>
              <a:t>: « </a:t>
            </a:r>
            <a:r>
              <a:rPr lang="fr-FR" sz="2000" b="1" dirty="0" smtClean="0"/>
              <a:t>le plus menteur </a:t>
            </a:r>
            <a:r>
              <a:rPr lang="fr-FR" sz="2000" dirty="0" smtClean="0"/>
              <a:t>des </a:t>
            </a:r>
            <a:r>
              <a:rPr lang="fr-FR" sz="2000" dirty="0" err="1" smtClean="0"/>
              <a:t>Mohaddithin</a:t>
            </a:r>
            <a:r>
              <a:rPr lang="fr-FR" sz="2000" dirty="0" smtClean="0"/>
              <a:t> [compagnons du Prophète  qui rapportent les hadiths qu’ils disent avoir entendu] est </a:t>
            </a:r>
            <a:r>
              <a:rPr lang="fr-FR" sz="2000" b="1" dirty="0" smtClean="0"/>
              <a:t>Abu </a:t>
            </a:r>
            <a:r>
              <a:rPr lang="fr-FR" sz="2000" b="1" dirty="0" err="1" smtClean="0"/>
              <a:t>Huraïra</a:t>
            </a:r>
            <a:r>
              <a:rPr lang="fr-FR" sz="2000" b="1" dirty="0" smtClean="0"/>
              <a:t> </a:t>
            </a:r>
            <a:r>
              <a:rPr lang="fr-FR" sz="2000" dirty="0" smtClean="0"/>
              <a:t>» </a:t>
            </a:r>
            <a:r>
              <a:rPr lang="fr-FR" sz="1400" dirty="0" smtClean="0"/>
              <a:t>(</a:t>
            </a:r>
            <a:r>
              <a:rPr lang="fr-FR" sz="1400" i="1" dirty="0" smtClean="0"/>
              <a:t>Tabari, </a:t>
            </a:r>
            <a:r>
              <a:rPr lang="fr-FR" sz="1400" i="1" dirty="0" err="1" smtClean="0"/>
              <a:t>Tafsir</a:t>
            </a:r>
            <a:r>
              <a:rPr lang="fr-FR" sz="1400" dirty="0" smtClean="0"/>
              <a:t>, op </a:t>
            </a:r>
            <a:r>
              <a:rPr lang="fr-FR" sz="1400" dirty="0" err="1" smtClean="0"/>
              <a:t>cit</a:t>
            </a:r>
            <a:r>
              <a:rPr lang="fr-FR" sz="1400" dirty="0" smtClean="0"/>
              <a:t>, volume XXI, p.157). </a:t>
            </a:r>
          </a:p>
          <a:p>
            <a:pPr algn="just"/>
            <a:r>
              <a:rPr lang="fr-FR" sz="2000" b="1" dirty="0" smtClean="0"/>
              <a:t>Aïcha</a:t>
            </a:r>
            <a:r>
              <a:rPr lang="fr-FR" sz="2000" dirty="0" smtClean="0"/>
              <a:t>, la femme préférée du Prophète, rejeta également l’un de ses hadiths : « Abu </a:t>
            </a:r>
            <a:r>
              <a:rPr lang="fr-FR" sz="2000" dirty="0" err="1" smtClean="0"/>
              <a:t>Huraïra</a:t>
            </a:r>
            <a:r>
              <a:rPr lang="fr-FR" sz="2000" dirty="0" smtClean="0"/>
              <a:t>, la prochaine fois, quand tu entreprendras de répéter les propos du Prophète de Dieu, </a:t>
            </a:r>
            <a:r>
              <a:rPr lang="fr-FR" sz="2000" b="1" dirty="0" smtClean="0"/>
              <a:t>surveille ce que tu racontes </a:t>
            </a:r>
            <a:r>
              <a:rPr lang="fr-FR" sz="2000" dirty="0" smtClean="0"/>
              <a:t>» </a:t>
            </a:r>
            <a:r>
              <a:rPr lang="fr-FR" sz="1200" dirty="0" smtClean="0"/>
              <a:t>(</a:t>
            </a:r>
            <a:r>
              <a:rPr lang="fr-FR" sz="1200" i="1" dirty="0" smtClean="0"/>
              <a:t>Shaykh al-Islam al-Hafiz Ibn </a:t>
            </a:r>
            <a:r>
              <a:rPr lang="fr-FR" sz="1200" i="1" dirty="0" err="1" smtClean="0"/>
              <a:t>Hajar</a:t>
            </a:r>
            <a:r>
              <a:rPr lang="fr-FR" sz="1200" i="1" dirty="0" smtClean="0"/>
              <a:t> al-</a:t>
            </a:r>
            <a:r>
              <a:rPr lang="fr-FR" sz="1200" i="1" dirty="0" err="1" smtClean="0"/>
              <a:t>Asqalani</a:t>
            </a:r>
            <a:r>
              <a:rPr lang="fr-FR" sz="1200" i="1" dirty="0" smtClean="0"/>
              <a:t> </a:t>
            </a:r>
            <a:r>
              <a:rPr lang="fr-FR" sz="1200" dirty="0" smtClean="0"/>
              <a:t>dans</a:t>
            </a:r>
            <a:r>
              <a:rPr lang="fr-FR" sz="1200" i="1" dirty="0" smtClean="0"/>
              <a:t> al-</a:t>
            </a:r>
            <a:r>
              <a:rPr lang="fr-FR" sz="1200" i="1" dirty="0" err="1" smtClean="0"/>
              <a:t>Isaba</a:t>
            </a:r>
            <a:r>
              <a:rPr lang="fr-FR" sz="1200" i="1" dirty="0" smtClean="0"/>
              <a:t> fi </a:t>
            </a:r>
            <a:r>
              <a:rPr lang="fr-FR" sz="1200" i="1" dirty="0" err="1" smtClean="0"/>
              <a:t>Tamyiz</a:t>
            </a:r>
            <a:r>
              <a:rPr lang="fr-FR" sz="1200" i="1" dirty="0" smtClean="0"/>
              <a:t> al-</a:t>
            </a:r>
            <a:r>
              <a:rPr lang="fr-FR" sz="1200" i="1" dirty="0" err="1" smtClean="0"/>
              <a:t>Sahaba</a:t>
            </a:r>
            <a:r>
              <a:rPr lang="fr-FR" sz="1200" dirty="0" smtClean="0"/>
              <a:t>, </a:t>
            </a:r>
            <a:r>
              <a:rPr lang="fr-FR" sz="1200" i="1" dirty="0" smtClean="0"/>
              <a:t>volume VII, p.118).</a:t>
            </a:r>
            <a:endParaRPr lang="fr-FR" sz="2000" dirty="0" smtClean="0"/>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Le Coran et la tradition du Prophète de l’islam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22</a:t>
            </a:fld>
            <a:endParaRPr lang="fr-FR" altLang="zh-CN" dirty="0"/>
          </a:p>
        </p:txBody>
      </p:sp>
      <p:sp>
        <p:nvSpPr>
          <p:cNvPr id="7" name="Sous-titre 2"/>
          <p:cNvSpPr>
            <a:spLocks noChangeArrowheads="1"/>
          </p:cNvSpPr>
          <p:nvPr/>
        </p:nvSpPr>
        <p:spPr bwMode="auto">
          <a:xfrm>
            <a:off x="323646" y="1052802"/>
            <a:ext cx="7632636" cy="5505804"/>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 Sodomie » : de la condamnation de la zoophilie et plus</a:t>
            </a:r>
          </a:p>
          <a:p>
            <a:endParaRPr lang="fr-FR" sz="2000" dirty="0" smtClean="0"/>
          </a:p>
          <a:p>
            <a:r>
              <a:rPr lang="fr-FR" sz="1400" dirty="0" smtClean="0"/>
              <a:t>1 - Pour autant, il semblerait que les khalifes, après le Prophète, condamnèrent des « sodomites », qui n'étaient pas des transgenres ou des homosexuel-les, mais bien des païens qui perpétuaient les traditions de leurs ancêtres patriarcaux, mêlant sexualité violente, imposée, et spiritualité idolâtre.</a:t>
            </a:r>
          </a:p>
          <a:p>
            <a:r>
              <a:rPr lang="fr-FR" sz="1400" dirty="0" smtClean="0"/>
              <a:t>	</a:t>
            </a:r>
            <a:r>
              <a:rPr lang="fr-FR" sz="1400" b="1" dirty="0" smtClean="0"/>
              <a:t>Le premier de ceux qui furent condamnés pour « sodomie », après la mort du Prophète, l 'aurait été durant le règne du premier des khalifes Abu Bakr. C'était un dénommé </a:t>
            </a:r>
            <a:r>
              <a:rPr lang="fr-FR" sz="1400" b="1" i="1" dirty="0" smtClean="0"/>
              <a:t>Fuja'a </a:t>
            </a:r>
            <a:r>
              <a:rPr lang="fr-FR" sz="1400" dirty="0" smtClean="0"/>
              <a:t>: l'un des membres d'une tribu alors en conflit armé contre le pouvoir centralisé à Médine, désormais fragilisé par la disparition du Prophète de Dieu, ainsi que par les luttes intestines qui ne cessèrent jamais réellement entre musulman-es.</a:t>
            </a:r>
          </a:p>
          <a:p>
            <a:r>
              <a:rPr lang="fr-FR" sz="1400" dirty="0" smtClean="0"/>
              <a:t>	Ce </a:t>
            </a:r>
            <a:r>
              <a:rPr lang="fr-FR" sz="1400" i="1" dirty="0" smtClean="0"/>
              <a:t>Fuja'a, </a:t>
            </a:r>
            <a:r>
              <a:rPr lang="fr-FR" sz="1400" dirty="0" smtClean="0"/>
              <a:t>le premier des « sodomites » de l'Islam, était un renégat, un dissident politique aux pratiques militaires particulièrement humiliantes pour ses ennemis. Il fut arrêté par l'un des célèbres généraux du khalifat, </a:t>
            </a:r>
            <a:r>
              <a:rPr lang="fr-FR" sz="1400" b="1" dirty="0" smtClean="0"/>
              <a:t>Khalid Ibn Al-Walid</a:t>
            </a:r>
            <a:r>
              <a:rPr lang="fr-FR" sz="1400" dirty="0" smtClean="0"/>
              <a:t>, connu pour sa sévérité et sa promptitude à massacrer des populations entières, s'il fallait faire respecter l'honneur des musulman-es, et ce parfois même en totale contradiction avec les recommandations de son propre Prophète.</a:t>
            </a:r>
          </a:p>
          <a:p>
            <a:r>
              <a:rPr lang="fr-FR" sz="1400" dirty="0" smtClean="0"/>
              <a:t>	Il était surnommé « le glaive de l'Islam », bien que le Prophète réprouvait certaines de ces initiatives trop violentes. Par exemple, lors d'une campagne militaire contre la tribu d'Al-</a:t>
            </a:r>
            <a:r>
              <a:rPr lang="fr-FR" sz="1400" dirty="0" err="1" smtClean="0"/>
              <a:t>Jadhima</a:t>
            </a:r>
            <a:r>
              <a:rPr lang="fr-FR" sz="1400" dirty="0" smtClean="0"/>
              <a:t>, près de Médine, il fut prompt à faire exécuter l'ensemble des prisonniers car il doutait de leur sincère conversion. En apprenant cela, le Prophète aurait dit : </a:t>
            </a:r>
            <a:r>
              <a:rPr lang="fr-FR" sz="1400" b="1" dirty="0" smtClean="0"/>
              <a:t>« </a:t>
            </a:r>
            <a:r>
              <a:rPr lang="fr-FR" sz="1400" b="1" i="1" dirty="0" smtClean="0"/>
              <a:t>Ô Allah, je suis innocent de ce que Khalid Ibn Al-Walid a fait », </a:t>
            </a:r>
            <a:r>
              <a:rPr lang="fr-FR" sz="1400" dirty="0" smtClean="0"/>
              <a:t>répétant cela par deux fois. </a:t>
            </a:r>
            <a:r>
              <a:rPr lang="fr-FR" sz="1400" i="1" dirty="0" smtClean="0"/>
              <a:t>Bukhari</a:t>
            </a:r>
            <a:r>
              <a:rPr lang="fr-FR" sz="1400" dirty="0" smtClean="0"/>
              <a:t>, op. </a:t>
            </a:r>
            <a:r>
              <a:rPr lang="fr-FR" sz="1400" dirty="0" err="1" smtClean="0"/>
              <a:t>cit</a:t>
            </a:r>
            <a:r>
              <a:rPr lang="fr-FR" sz="1400" dirty="0" smtClean="0"/>
              <a:t>. ; livre 94, chapitre 35, hadith 7276.</a:t>
            </a:r>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Le Coran et la tradition du Prophète de l’islam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23</a:t>
            </a:fld>
            <a:endParaRPr lang="fr-FR" altLang="zh-CN" dirty="0"/>
          </a:p>
        </p:txBody>
      </p:sp>
      <p:sp>
        <p:nvSpPr>
          <p:cNvPr id="7" name="Sous-titre 2"/>
          <p:cNvSpPr>
            <a:spLocks noChangeArrowheads="1"/>
          </p:cNvSpPr>
          <p:nvPr/>
        </p:nvSpPr>
        <p:spPr bwMode="auto">
          <a:xfrm>
            <a:off x="323646" y="1052802"/>
            <a:ext cx="7632636" cy="5505804"/>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 Sodomie » : de la condamnation de la zoophilie et plus</a:t>
            </a:r>
          </a:p>
          <a:p>
            <a:endParaRPr lang="fr-FR" sz="2000" dirty="0" smtClean="0"/>
          </a:p>
          <a:p>
            <a:r>
              <a:rPr lang="fr-FR" sz="1400" dirty="0" smtClean="0"/>
              <a:t>2 - Pourtant ce « glaive de l'Islam », comme certains historiens surnommèrent K. Al-Walid, hésite sur la façon d'exécuter ce « sodomite ». Ce dernier est décrit, dans une missive adressée au khalife Abu Bakr, comme «</a:t>
            </a:r>
            <a:r>
              <a:rPr lang="fr-FR" sz="1400" i="1" dirty="0" smtClean="0"/>
              <a:t> </a:t>
            </a:r>
            <a:r>
              <a:rPr lang="fr-FR" sz="1400" b="1" i="1" dirty="0" smtClean="0"/>
              <a:t>s'adonnant aux pratiques du peuple de Loth</a:t>
            </a:r>
            <a:r>
              <a:rPr lang="fr-FR" sz="1400" i="1" dirty="0" smtClean="0"/>
              <a:t> </a:t>
            </a:r>
            <a:r>
              <a:rPr lang="fr-FR" sz="1400" dirty="0" smtClean="0"/>
              <a:t>». Mais, que sait-on au juste de ce premier « sodomite »  condamné à mort par les premiers khalifes de l'islam, et surtout du contexte de cette condamnation jusque là inédite ?</a:t>
            </a:r>
          </a:p>
          <a:p>
            <a:r>
              <a:rPr lang="fr-FR" sz="1400" dirty="0" smtClean="0"/>
              <a:t>	Bien que ce récit soit l'un des plus précis au sujet de la « sodomie », mettant à notre disposition plusieurs détails historiques très précieux, confirmant qu'il s'agirait-là justement d'une tradition authentique, il reste pourtant plusieurs point d'ombres concernant ce Fuja'a</a:t>
            </a:r>
            <a:r>
              <a:rPr lang="fr-FR" sz="1400" i="1" dirty="0" smtClean="0"/>
              <a:t>.</a:t>
            </a:r>
            <a:endParaRPr lang="fr-FR" sz="1400" dirty="0" smtClean="0"/>
          </a:p>
          <a:p>
            <a:r>
              <a:rPr lang="fr-FR" sz="1400" i="1" dirty="0" smtClean="0"/>
              <a:t>	</a:t>
            </a:r>
            <a:r>
              <a:rPr lang="fr-FR" sz="1400" dirty="0" smtClean="0"/>
              <a:t>Certaines traditions, ou certaines versions de ces traditions, établissent une </a:t>
            </a:r>
            <a:r>
              <a:rPr lang="fr-FR" sz="1400" b="1" dirty="0" smtClean="0"/>
              <a:t>confusion entre différents « crimes »</a:t>
            </a:r>
            <a:r>
              <a:rPr lang="fr-FR" sz="1400" dirty="0" smtClean="0"/>
              <a:t> : relation sexuelle ou un autre </a:t>
            </a:r>
            <a:r>
              <a:rPr lang="fr-FR" sz="1400" b="1" dirty="0" smtClean="0"/>
              <a:t>homme est violée </a:t>
            </a:r>
            <a:r>
              <a:rPr lang="fr-FR" sz="1400" dirty="0" smtClean="0"/>
              <a:t>par Fuja'a sur le champ de bataille, </a:t>
            </a:r>
            <a:r>
              <a:rPr lang="fr-FR" sz="1400" b="1" dirty="0" smtClean="0"/>
              <a:t>relation sexuelle zoophile</a:t>
            </a:r>
            <a:r>
              <a:rPr lang="fr-FR" sz="1400" dirty="0" smtClean="0"/>
              <a:t> avec un animal, relation sexuelle </a:t>
            </a:r>
            <a:r>
              <a:rPr lang="fr-FR" sz="1400" b="1" dirty="0" smtClean="0"/>
              <a:t>consentante avec un homme sexuellement actif</a:t>
            </a:r>
            <a:r>
              <a:rPr lang="fr-FR" sz="1400" dirty="0" smtClean="0"/>
              <a:t>.</a:t>
            </a:r>
          </a:p>
          <a:p>
            <a:r>
              <a:rPr lang="fr-FR" sz="1400" dirty="0" smtClean="0"/>
              <a:t>	La force des détails dans le corpus d'une tradition orale tend à prouver, en jurisprudence islamique, qu'elle fut entendue (ou forgée) par un proche du Prophète ; mais cela veut aussi dire que cette « tradition » était sans doute un simple avis de l'un des contemporains du Prophète, proche ou non, puisqu'à cette époque le </a:t>
            </a:r>
            <a:r>
              <a:rPr lang="fr-FR" sz="1400" i="1" dirty="0" smtClean="0"/>
              <a:t>fiqh</a:t>
            </a:r>
            <a:r>
              <a:rPr lang="fr-FR" sz="1400" b="1" dirty="0" smtClean="0"/>
              <a:t>, la jurisprudence islamique, n'était pas aussi codifiée et strictement segmentée </a:t>
            </a:r>
            <a:r>
              <a:rPr lang="fr-FR" sz="1400" dirty="0" smtClean="0"/>
              <a:t>qu'aujourd'hui : la différence entre un avis de compagnon et un enseignement du Prophète reste, en cela, difficile à établir avec certitude pour ce genre de traditions.</a:t>
            </a:r>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Le Coran et la tradition du Prophète de l’islam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24</a:t>
            </a:fld>
            <a:endParaRPr lang="fr-FR" altLang="zh-CN" dirty="0"/>
          </a:p>
        </p:txBody>
      </p:sp>
      <p:sp>
        <p:nvSpPr>
          <p:cNvPr id="7" name="Sous-titre 2"/>
          <p:cNvSpPr>
            <a:spLocks noChangeArrowheads="1"/>
          </p:cNvSpPr>
          <p:nvPr/>
        </p:nvSpPr>
        <p:spPr bwMode="auto">
          <a:xfrm>
            <a:off x="323646" y="1052802"/>
            <a:ext cx="7632636" cy="5505804"/>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 Sodomie » : de la condamnation de la zoophilie et plus</a:t>
            </a:r>
          </a:p>
          <a:p>
            <a:endParaRPr lang="fr-FR" sz="2000" dirty="0" smtClean="0"/>
          </a:p>
          <a:p>
            <a:r>
              <a:rPr lang="fr-FR" sz="1400" dirty="0" smtClean="0"/>
              <a:t>3 – </a:t>
            </a:r>
            <a:r>
              <a:rPr lang="fr-FR" sz="1400" b="1" dirty="0" smtClean="0"/>
              <a:t>Dans une autre variante, plus proche de l'éthique coranique</a:t>
            </a:r>
            <a:r>
              <a:rPr lang="fr-FR" sz="1400" dirty="0" smtClean="0"/>
              <a:t>, de nombreux crimes sont proscrits, entre autre le « crime du peuple de Loth ». Cette tradition a été intégrée au recueil de </a:t>
            </a:r>
            <a:r>
              <a:rPr lang="fr-FR" sz="1400" i="1" dirty="0" smtClean="0"/>
              <a:t>hadiths</a:t>
            </a:r>
            <a:r>
              <a:rPr lang="fr-FR" sz="1400" dirty="0" smtClean="0"/>
              <a:t> du célèbre Abu </a:t>
            </a:r>
            <a:r>
              <a:rPr lang="fr-FR" sz="1400" dirty="0" err="1" smtClean="0"/>
              <a:t>Dawud</a:t>
            </a:r>
            <a:r>
              <a:rPr lang="fr-FR" sz="1400" dirty="0" smtClean="0"/>
              <a:t> (817-888) :</a:t>
            </a:r>
          </a:p>
          <a:p>
            <a:r>
              <a:rPr lang="fr-FR" sz="1400" u="sng" dirty="0" smtClean="0"/>
              <a:t>« </a:t>
            </a:r>
            <a:r>
              <a:rPr lang="fr-FR" sz="1400" i="1" u="sng" dirty="0" smtClean="0"/>
              <a:t>Dieu maudit quiconque sacrifie un animal à une autre divinité qu'Allah, et Dieu maudit celui qui altère les limites de la création, et Dieu maudit celui qui coupe la route à un aveugle, et Dieu maudit celui qui insulte ses parents, et Dieu maudit celui qui s'impose à ceux/celles qui ne sont pas ses esclaves, et Dieu maudit celui qui s'adonne au crime du peuple de Loth </a:t>
            </a:r>
            <a:r>
              <a:rPr lang="fr-FR" sz="1400" u="sng" dirty="0" smtClean="0"/>
              <a:t>».</a:t>
            </a:r>
          </a:p>
          <a:p>
            <a:r>
              <a:rPr lang="fr-FR" sz="1400" dirty="0" smtClean="0"/>
              <a:t> </a:t>
            </a:r>
          </a:p>
          <a:p>
            <a:r>
              <a:rPr lang="fr-FR" sz="1400" dirty="0" smtClean="0"/>
              <a:t>	Ou encore ce </a:t>
            </a:r>
            <a:r>
              <a:rPr lang="fr-FR" sz="1400" i="1" dirty="0" smtClean="0"/>
              <a:t>hadith</a:t>
            </a:r>
            <a:r>
              <a:rPr lang="fr-FR" sz="1400" dirty="0" smtClean="0"/>
              <a:t>, attribué à un compagnon du nom de Jabir : « </a:t>
            </a:r>
            <a:r>
              <a:rPr lang="fr-FR" sz="1400" i="1" dirty="0" smtClean="0"/>
              <a:t>J'ai entendu le Prophète dire : ''Ce que je crains le plus pour ma communauté est le crime du peuple de Loth'' »</a:t>
            </a:r>
            <a:r>
              <a:rPr lang="fr-FR" sz="1400" dirty="0" smtClean="0"/>
              <a:t> </a:t>
            </a:r>
            <a:r>
              <a:rPr lang="fr-FR" sz="900" dirty="0" smtClean="0"/>
              <a:t>(Une tradition rapporté par '</a:t>
            </a:r>
            <a:r>
              <a:rPr lang="fr-FR" sz="900" dirty="0" err="1" smtClean="0"/>
              <a:t>Ikrima</a:t>
            </a:r>
            <a:r>
              <a:rPr lang="fr-FR" sz="900" dirty="0" smtClean="0"/>
              <a:t>, d'après Ibn '</a:t>
            </a:r>
            <a:r>
              <a:rPr lang="fr-FR" sz="900" dirty="0" err="1" smtClean="0"/>
              <a:t>Abbass</a:t>
            </a:r>
            <a:r>
              <a:rPr lang="fr-FR" sz="900" dirty="0" smtClean="0"/>
              <a:t> ; Ibn </a:t>
            </a:r>
            <a:r>
              <a:rPr lang="fr-FR" sz="900" dirty="0" err="1" smtClean="0"/>
              <a:t>Hanbal</a:t>
            </a:r>
            <a:r>
              <a:rPr lang="fr-FR" sz="900" dirty="0" smtClean="0"/>
              <a:t> : </a:t>
            </a:r>
            <a:r>
              <a:rPr lang="fr-FR" sz="900" i="1" dirty="0" smtClean="0"/>
              <a:t>« </a:t>
            </a:r>
            <a:r>
              <a:rPr lang="fr-FR" sz="900" i="1" dirty="0" err="1" smtClean="0"/>
              <a:t>Musnad</a:t>
            </a:r>
            <a:r>
              <a:rPr lang="fr-FR" sz="900" i="1" dirty="0" smtClean="0"/>
              <a:t> », </a:t>
            </a:r>
            <a:r>
              <a:rPr lang="fr-FR" sz="900" dirty="0" smtClean="0"/>
              <a:t>vol. 1, page 309. Voir aussi </a:t>
            </a:r>
            <a:r>
              <a:rPr lang="fr-FR" sz="900" i="1" dirty="0" smtClean="0"/>
              <a:t>Kugle, </a:t>
            </a:r>
            <a:r>
              <a:rPr lang="fr-FR" sz="900" dirty="0" smtClean="0"/>
              <a:t>op. </a:t>
            </a:r>
            <a:r>
              <a:rPr lang="fr-FR" sz="900" dirty="0" err="1" smtClean="0"/>
              <a:t>cit</a:t>
            </a:r>
            <a:r>
              <a:rPr lang="fr-FR" sz="900" dirty="0" smtClean="0"/>
              <a:t>. ; p. 291, référence 90).</a:t>
            </a:r>
            <a:endParaRPr lang="fr-FR" sz="1400" dirty="0" smtClean="0"/>
          </a:p>
          <a:p>
            <a:r>
              <a:rPr lang="fr-FR" sz="1400" dirty="0" smtClean="0"/>
              <a:t>	</a:t>
            </a:r>
            <a:r>
              <a:rPr lang="fr-FR" sz="1400" b="1" dirty="0" smtClean="0"/>
              <a:t>C'est bien ainsi que les « sodomites » sont décrits dans le Coran</a:t>
            </a:r>
            <a:r>
              <a:rPr lang="fr-FR" sz="1400" dirty="0" smtClean="0"/>
              <a:t>, comme des criminels, des brigands de grands chemins, des bandits qui viols les étrangers, qu'il s'agisse d'hommes ou de femmes, et non simplement comme des hommes ayant une préférence, plus ou moins exclusive, pour d'autres hommes. Pourtant, cette tradition-là non plus ne semble pas authentique, bien que plus conforme que d'autres à notre analyse systémique en la matière.</a:t>
            </a:r>
          </a:p>
          <a:p>
            <a:r>
              <a:rPr lang="fr-FR" sz="1400" dirty="0" smtClean="0"/>
              <a:t>	Le grand savant du </a:t>
            </a:r>
            <a:r>
              <a:rPr lang="fr-FR" sz="1400" i="1" dirty="0" smtClean="0"/>
              <a:t>hadith</a:t>
            </a:r>
            <a:r>
              <a:rPr lang="fr-FR" sz="1400" dirty="0" smtClean="0"/>
              <a:t> qui recueille cette tradition précise, lui-même, qu'il est très peu probable que le Prophète a jamais prononcé de telles paroles. L'un des rapporteurs de ce </a:t>
            </a:r>
            <a:r>
              <a:rPr lang="fr-FR" sz="1400" i="1" dirty="0" smtClean="0"/>
              <a:t>hadith</a:t>
            </a:r>
            <a:r>
              <a:rPr lang="fr-FR" sz="1400" dirty="0" smtClean="0"/>
              <a:t>, Ibn '</a:t>
            </a:r>
            <a:r>
              <a:rPr lang="fr-FR" sz="1400" dirty="0" err="1" smtClean="0"/>
              <a:t>Aqil</a:t>
            </a:r>
            <a:r>
              <a:rPr lang="fr-FR" sz="1400" dirty="0" smtClean="0"/>
              <a:t>, est décrit comme « de peu de confiance » </a:t>
            </a:r>
            <a:r>
              <a:rPr lang="fr-FR" sz="1000" dirty="0" smtClean="0"/>
              <a:t>(</a:t>
            </a:r>
            <a:r>
              <a:rPr lang="fr-FR" sz="1000" i="1" dirty="0" err="1" smtClean="0"/>
              <a:t>da'if</a:t>
            </a:r>
            <a:r>
              <a:rPr lang="fr-FR" sz="1000" i="1" dirty="0" smtClean="0"/>
              <a:t> al-hadith - Ibn </a:t>
            </a:r>
            <a:r>
              <a:rPr lang="fr-FR" sz="1000" i="1" dirty="0" err="1" smtClean="0"/>
              <a:t>Hanbal</a:t>
            </a:r>
            <a:r>
              <a:rPr lang="fr-FR" sz="1000" dirty="0" smtClean="0"/>
              <a:t>, op. </a:t>
            </a:r>
            <a:r>
              <a:rPr lang="fr-FR" sz="1000" dirty="0" err="1" smtClean="0"/>
              <a:t>Cit</a:t>
            </a:r>
            <a:r>
              <a:rPr lang="fr-FR" sz="1000" dirty="0" smtClean="0"/>
              <a:t>. ; vol. 3 page 382. Voir aussi Al-</a:t>
            </a:r>
            <a:r>
              <a:rPr lang="fr-FR" sz="1000" dirty="0" err="1" smtClean="0"/>
              <a:t>Tirmidhi</a:t>
            </a:r>
            <a:r>
              <a:rPr lang="fr-FR" sz="1000" dirty="0" smtClean="0"/>
              <a:t> : « </a:t>
            </a:r>
            <a:r>
              <a:rPr lang="fr-FR" sz="1000" i="1" dirty="0" smtClean="0"/>
              <a:t>Sunan »,</a:t>
            </a:r>
            <a:r>
              <a:rPr lang="fr-FR" sz="1000" dirty="0" smtClean="0"/>
              <a:t> livre 13, chapitre 24, hadith 1529. Voir aussi Ibn Maja : </a:t>
            </a:r>
            <a:r>
              <a:rPr lang="fr-FR" sz="1000" i="1" dirty="0" smtClean="0"/>
              <a:t>« Sunan </a:t>
            </a:r>
            <a:r>
              <a:rPr lang="fr-FR" sz="1000" dirty="0" smtClean="0"/>
              <a:t>», livre 21, chapitre 12, hadith 2660).</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Le Coran et la tradition du Prophète de l’islam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25</a:t>
            </a:fld>
            <a:endParaRPr lang="fr-FR" altLang="zh-CN" dirty="0"/>
          </a:p>
        </p:txBody>
      </p:sp>
      <p:sp>
        <p:nvSpPr>
          <p:cNvPr id="7" name="Sous-titre 2"/>
          <p:cNvSpPr>
            <a:spLocks noChangeArrowheads="1"/>
          </p:cNvSpPr>
          <p:nvPr/>
        </p:nvSpPr>
        <p:spPr bwMode="auto">
          <a:xfrm>
            <a:off x="323646" y="1052802"/>
            <a:ext cx="7632636" cy="5505804"/>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 Sodomie » : de la condamnation de la zoophilie et plus</a:t>
            </a:r>
          </a:p>
          <a:p>
            <a:endParaRPr lang="fr-FR" sz="2000" dirty="0" smtClean="0"/>
          </a:p>
          <a:p>
            <a:pPr algn="ctr"/>
            <a:r>
              <a:rPr lang="fr-FR" sz="1400" dirty="0" smtClean="0"/>
              <a:t>Si je </a:t>
            </a:r>
            <a:r>
              <a:rPr lang="fr-FR" sz="1400" b="1" dirty="0" smtClean="0"/>
              <a:t>récapitule l'ensemble</a:t>
            </a:r>
            <a:r>
              <a:rPr lang="fr-FR" sz="1400" dirty="0" smtClean="0"/>
              <a:t> des tenants et des aboutissants d'un tel épisode, en rapport avec le statut des « sodomites » au premier siècle de l'islam, voilà ce que cela donne :</a:t>
            </a:r>
          </a:p>
          <a:p>
            <a:endParaRPr lang="fr-FR" sz="1400" dirty="0" smtClean="0"/>
          </a:p>
          <a:p>
            <a:pPr lvl="0"/>
            <a:r>
              <a:rPr lang="fr-FR" sz="1400" dirty="0" smtClean="0"/>
              <a:t>° nulle ne fut condamné du vivant du Prophète pour un tel crime, sans parler de l'éthique islamique en matière de respect de la diversité des genres, cités dans le Coran et incarnée par le Prophète tout au long de sa vie ;</a:t>
            </a:r>
          </a:p>
          <a:p>
            <a:pPr lvl="0"/>
            <a:r>
              <a:rPr lang="fr-FR" sz="1400" dirty="0" smtClean="0"/>
              <a:t>° les propres khalifes de l'islam durent se réunir afin de conseiller l'un des plus courageux et téméraires compagnons du Prophète, à propos de la conduite à suivre en une telle occasion ;</a:t>
            </a:r>
          </a:p>
          <a:p>
            <a:pPr lvl="0"/>
            <a:r>
              <a:rPr lang="fr-FR" sz="1400" dirty="0" smtClean="0"/>
              <a:t>°il n'agissait donc pas d'une catégorie spécifique de </a:t>
            </a:r>
            <a:r>
              <a:rPr lang="fr-FR" sz="1400" i="1" dirty="0" err="1" smtClean="0"/>
              <a:t>mukhannathun</a:t>
            </a:r>
            <a:r>
              <a:rPr lang="fr-FR" sz="1400" dirty="0" smtClean="0"/>
              <a:t> (gay ou transgenre), mais bien d'un criminel, d'un bandit de grand chemin, qui fut brûlé sur le bûcher en place public, afin d'en faire un exemple pour ceux et celles qui auraient pu avoir l'idée de se rebeller contre le jeune pouvoir politique centralisé à Médine ;</a:t>
            </a:r>
          </a:p>
          <a:p>
            <a:pPr lvl="0"/>
            <a:r>
              <a:rPr lang="fr-FR" sz="1400" dirty="0" smtClean="0"/>
              <a:t>°son surnom </a:t>
            </a:r>
            <a:r>
              <a:rPr lang="fr-FR" sz="1400" i="1" dirty="0" smtClean="0"/>
              <a:t>Fuja'a –</a:t>
            </a:r>
            <a:r>
              <a:rPr lang="fr-FR" sz="1400" dirty="0" smtClean="0"/>
              <a:t> de son vrai nom </a:t>
            </a:r>
            <a:r>
              <a:rPr lang="fr-FR" sz="1400" dirty="0" err="1" smtClean="0"/>
              <a:t>Ilyas</a:t>
            </a:r>
            <a:r>
              <a:rPr lang="fr-FR" sz="1400" dirty="0" smtClean="0"/>
              <a:t> Ibn '</a:t>
            </a:r>
            <a:r>
              <a:rPr lang="fr-FR" sz="1400" dirty="0" err="1" smtClean="0"/>
              <a:t>Abd</a:t>
            </a:r>
            <a:r>
              <a:rPr lang="fr-FR" sz="1400" dirty="0" smtClean="0"/>
              <a:t> </a:t>
            </a:r>
            <a:r>
              <a:rPr lang="fr-FR" sz="1400" dirty="0" err="1" smtClean="0"/>
              <a:t>Yalil</a:t>
            </a:r>
            <a:r>
              <a:rPr lang="fr-FR" sz="1400" dirty="0" smtClean="0"/>
              <a:t> - nous indique qu'un tel personnage était un farouche combattant, qui aurait considéré que d'humilier ses ennemis (par le viol sur le champ de bataille) était une plus-value, également financière, pour l'honneur et le prestige politico-religieux de sa tribu ;</a:t>
            </a:r>
          </a:p>
          <a:p>
            <a:pPr lvl="0"/>
            <a:r>
              <a:rPr lang="fr-FR" sz="1400" dirty="0" smtClean="0"/>
              <a:t>° enfin, nulle trace d'un compagnon de Fuja'a, alors même que de nombreuses traditions, apocryphes, condamneraient l'actif et le passif impliqués dans des rapports sexuels entre hommes.</a:t>
            </a:r>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Le Coran et la tradition du Prophète de l’islam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26</a:t>
            </a:fld>
            <a:endParaRPr lang="fr-FR" altLang="zh-CN" dirty="0"/>
          </a:p>
        </p:txBody>
      </p:sp>
      <p:sp>
        <p:nvSpPr>
          <p:cNvPr id="8" name="Titre 6"/>
          <p:cNvSpPr>
            <a:spLocks noGrp="1" noChangeArrowheads="1"/>
          </p:cNvSpPr>
          <p:nvPr>
            <p:ph type="title" idx="4294967295"/>
          </p:nvPr>
        </p:nvSpPr>
        <p:spPr>
          <a:xfrm>
            <a:off x="395652" y="320675"/>
            <a:ext cx="7704642" cy="588115"/>
          </a:xfrm>
          <a:ln/>
        </p:spPr>
        <p:txBody>
          <a:bodyPr/>
          <a:lstStyle/>
          <a:p>
            <a:pPr marL="273050" indent="-273050" fontAlgn="auto">
              <a:spcBef>
                <a:spcPts val="600"/>
              </a:spcBef>
              <a:spcAft>
                <a:spcPts val="0"/>
              </a:spcAft>
              <a:defRPr/>
            </a:pPr>
            <a:r>
              <a:rPr lang="fr-FR" sz="2000" dirty="0" smtClean="0"/>
              <a:t>E. Exemples de publications islamiques inclusives</a:t>
            </a: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11" name="Sous-titre 2"/>
          <p:cNvSpPr txBox="1">
            <a:spLocks/>
          </p:cNvSpPr>
          <p:nvPr/>
        </p:nvSpPr>
        <p:spPr bwMode="auto">
          <a:xfrm>
            <a:off x="1979613" y="1484838"/>
            <a:ext cx="5976937" cy="5087412"/>
          </a:xfrm>
          <a:prstGeom prst="rect">
            <a:avLst/>
          </a:prstGeom>
          <a:noFill/>
          <a:ln w="9525">
            <a:noFill/>
            <a:miter lim="800000"/>
            <a:headEnd/>
            <a:tailEnd/>
          </a:ln>
        </p:spPr>
        <p:txBody>
          <a:bodyPr>
            <a:normAutofit lnSpcReduction="10000"/>
          </a:bodyPr>
          <a:lstStyle/>
          <a:p>
            <a:pPr marL="273050" indent="-273050" algn="just" fontAlgn="auto">
              <a:spcBef>
                <a:spcPts val="600"/>
              </a:spcBef>
              <a:spcAft>
                <a:spcPts val="0"/>
              </a:spcAft>
              <a:buClr>
                <a:schemeClr val="tx2"/>
              </a:buClr>
              <a:buSzPct val="73000"/>
              <a:defRPr/>
            </a:pPr>
            <a:r>
              <a:rPr lang="fr-FR" sz="1400" dirty="0" smtClean="0">
                <a:latin typeface="+mn-lt"/>
                <a:cs typeface="+mn-cs"/>
              </a:rPr>
              <a:t>Ces </a:t>
            </a:r>
            <a:r>
              <a:rPr lang="fr-FR" sz="1400" dirty="0">
                <a:latin typeface="+mn-lt"/>
                <a:cs typeface="+mn-cs"/>
              </a:rPr>
              <a:t>sujets sont essentiellement traités au sein de notre commission Réflexion Islam, et durant nos conférences CALEM ou nos séminaires.</a:t>
            </a:r>
          </a:p>
          <a:p>
            <a:pPr marL="273050" indent="-273050" algn="just" fontAlgn="auto">
              <a:spcBef>
                <a:spcPts val="600"/>
              </a:spcBef>
              <a:spcAft>
                <a:spcPts val="0"/>
              </a:spcAft>
              <a:buClr>
                <a:schemeClr val="tx2"/>
              </a:buClr>
              <a:buSzPct val="73000"/>
              <a:defRPr/>
            </a:pPr>
            <a:endParaRPr lang="fr-FR" sz="1000" dirty="0"/>
          </a:p>
          <a:p>
            <a:pPr marL="273050" indent="-273050" algn="ctr" fontAlgn="auto">
              <a:spcBef>
                <a:spcPts val="600"/>
              </a:spcBef>
              <a:spcAft>
                <a:spcPts val="0"/>
              </a:spcAft>
              <a:buClr>
                <a:schemeClr val="tx2"/>
              </a:buClr>
              <a:buSzPct val="73000"/>
              <a:defRPr/>
            </a:pPr>
            <a:r>
              <a:rPr lang="fr-FR" sz="1600" b="1" dirty="0" smtClean="0"/>
              <a:t>Khaled El-</a:t>
            </a:r>
            <a:r>
              <a:rPr lang="fr-FR" sz="1600" b="1" dirty="0" err="1" smtClean="0"/>
              <a:t>Rouayheb</a:t>
            </a:r>
            <a:r>
              <a:rPr lang="fr-FR" sz="1600" b="1" dirty="0" smtClean="0"/>
              <a:t> (2005)</a:t>
            </a:r>
            <a:endParaRPr lang="fr-FR" sz="1600" b="1" dirty="0"/>
          </a:p>
          <a:p>
            <a:pPr marL="273050" indent="-273050" algn="ctr" fontAlgn="auto">
              <a:spcBef>
                <a:spcPts val="600"/>
              </a:spcBef>
              <a:spcAft>
                <a:spcPts val="0"/>
              </a:spcAft>
              <a:buClr>
                <a:schemeClr val="tx2"/>
              </a:buClr>
              <a:buSzPct val="73000"/>
              <a:defRPr/>
            </a:pPr>
            <a:r>
              <a:rPr lang="fr-FR" b="1" i="1" dirty="0" smtClean="0">
                <a:solidFill>
                  <a:schemeClr val="accent1">
                    <a:lumMod val="50000"/>
                  </a:schemeClr>
                </a:solidFill>
              </a:rPr>
              <a:t>« </a:t>
            </a:r>
            <a:r>
              <a:rPr lang="fr-FR" b="1" i="1" dirty="0" err="1" smtClean="0">
                <a:solidFill>
                  <a:schemeClr val="accent1">
                    <a:lumMod val="50000"/>
                  </a:schemeClr>
                </a:solidFill>
              </a:rPr>
              <a:t>Before</a:t>
            </a:r>
            <a:r>
              <a:rPr lang="fr-FR" b="1" i="1" dirty="0" smtClean="0">
                <a:solidFill>
                  <a:schemeClr val="accent1">
                    <a:lumMod val="50000"/>
                  </a:schemeClr>
                </a:solidFill>
              </a:rPr>
              <a:t> </a:t>
            </a:r>
            <a:r>
              <a:rPr lang="fr-FR" b="1" i="1" dirty="0" err="1">
                <a:solidFill>
                  <a:schemeClr val="accent1">
                    <a:lumMod val="50000"/>
                  </a:schemeClr>
                </a:solidFill>
              </a:rPr>
              <a:t>homosexuality</a:t>
            </a:r>
            <a:r>
              <a:rPr lang="fr-FR" b="1" i="1" dirty="0">
                <a:solidFill>
                  <a:schemeClr val="accent1">
                    <a:lumMod val="50000"/>
                  </a:schemeClr>
                </a:solidFill>
              </a:rPr>
              <a:t> in the </a:t>
            </a:r>
            <a:r>
              <a:rPr lang="fr-FR" b="1" i="1" dirty="0" err="1">
                <a:solidFill>
                  <a:schemeClr val="accent1">
                    <a:lumMod val="50000"/>
                  </a:schemeClr>
                </a:solidFill>
              </a:rPr>
              <a:t>Arab</a:t>
            </a:r>
            <a:r>
              <a:rPr lang="fr-FR" b="1" i="1" dirty="0">
                <a:solidFill>
                  <a:schemeClr val="accent1">
                    <a:lumMod val="50000"/>
                  </a:schemeClr>
                </a:solidFill>
              </a:rPr>
              <a:t>- </a:t>
            </a:r>
            <a:r>
              <a:rPr lang="fr-FR" b="1" i="1" dirty="0" err="1">
                <a:solidFill>
                  <a:schemeClr val="accent1">
                    <a:lumMod val="50000"/>
                  </a:schemeClr>
                </a:solidFill>
              </a:rPr>
              <a:t>Islamic</a:t>
            </a:r>
            <a:r>
              <a:rPr lang="fr-FR" b="1" i="1" dirty="0">
                <a:solidFill>
                  <a:schemeClr val="accent1">
                    <a:lumMod val="50000"/>
                  </a:schemeClr>
                </a:solidFill>
              </a:rPr>
              <a:t> </a:t>
            </a:r>
            <a:r>
              <a:rPr lang="fr-FR" b="1" i="1" dirty="0" smtClean="0">
                <a:solidFill>
                  <a:schemeClr val="accent1">
                    <a:lumMod val="50000"/>
                  </a:schemeClr>
                </a:solidFill>
              </a:rPr>
              <a:t>world »</a:t>
            </a:r>
            <a:endParaRPr lang="fr-FR" sz="1100" i="1" dirty="0"/>
          </a:p>
          <a:p>
            <a:pPr marL="273050" indent="-273050" algn="ctr" fontAlgn="auto">
              <a:spcBef>
                <a:spcPts val="600"/>
              </a:spcBef>
              <a:spcAft>
                <a:spcPts val="0"/>
              </a:spcAft>
              <a:buClr>
                <a:schemeClr val="tx2"/>
              </a:buClr>
              <a:buSzPct val="73000"/>
              <a:defRPr/>
            </a:pPr>
            <a:endParaRPr lang="fr-FR" sz="1200" i="1" dirty="0"/>
          </a:p>
          <a:p>
            <a:pPr marL="273050" indent="-273050" algn="ctr" fontAlgn="auto">
              <a:spcBef>
                <a:spcPts val="600"/>
              </a:spcBef>
              <a:spcAft>
                <a:spcPts val="0"/>
              </a:spcAft>
              <a:buClr>
                <a:schemeClr val="tx2"/>
              </a:buClr>
              <a:buSzPct val="73000"/>
              <a:defRPr/>
            </a:pPr>
            <a:r>
              <a:rPr lang="fr-FR" sz="1600" dirty="0"/>
              <a:t>L’auteur donne d’excellente références bibliographiques sur la façon dont la diversité sexuelle et des identités de genre était vécue l’ère moderne.</a:t>
            </a:r>
            <a:endParaRPr lang="fr-FR" sz="2000" dirty="0"/>
          </a:p>
          <a:p>
            <a:pPr marL="273050" indent="-273050" algn="ctr" fontAlgn="auto">
              <a:spcBef>
                <a:spcPts val="600"/>
              </a:spcBef>
              <a:spcAft>
                <a:spcPts val="0"/>
              </a:spcAft>
              <a:buClr>
                <a:schemeClr val="tx2"/>
              </a:buClr>
              <a:buSzPct val="73000"/>
              <a:defRPr/>
            </a:pPr>
            <a:r>
              <a:rPr lang="fr-FR" sz="1050" dirty="0"/>
              <a:t>        </a:t>
            </a:r>
            <a:r>
              <a:rPr lang="fr-FR" sz="1200" dirty="0">
                <a:hlinkClick r:id="rId3"/>
              </a:rPr>
              <a:t>http://www.homosexuels-musulmans.org/compte_rendu_RI.html</a:t>
            </a:r>
            <a:endParaRPr lang="fr-FR" sz="1050" dirty="0"/>
          </a:p>
          <a:p>
            <a:pPr marL="273050" indent="-273050" algn="ctr" fontAlgn="auto">
              <a:spcBef>
                <a:spcPts val="600"/>
              </a:spcBef>
              <a:spcAft>
                <a:spcPts val="0"/>
              </a:spcAft>
              <a:buClr>
                <a:schemeClr val="tx2"/>
              </a:buClr>
              <a:buSzPct val="73000"/>
              <a:defRPr/>
            </a:pPr>
            <a:endParaRPr lang="fr-FR" sz="1050" dirty="0">
              <a:latin typeface="+mn-lt"/>
              <a:cs typeface="+mn-cs"/>
            </a:endParaRPr>
          </a:p>
          <a:p>
            <a:pPr marL="273050" indent="-273050" algn="ctr" fontAlgn="auto">
              <a:spcBef>
                <a:spcPts val="600"/>
              </a:spcBef>
              <a:spcAft>
                <a:spcPts val="0"/>
              </a:spcAft>
              <a:buClr>
                <a:schemeClr val="tx2"/>
              </a:buClr>
              <a:buSzPct val="73000"/>
              <a:defRPr/>
            </a:pPr>
            <a:endParaRPr lang="fr-FR" sz="1050" dirty="0">
              <a:latin typeface="+mn-lt"/>
              <a:cs typeface="+mn-cs"/>
            </a:endParaRPr>
          </a:p>
          <a:p>
            <a:pPr marL="273050" indent="-273050" algn="ctr" fontAlgn="auto">
              <a:spcBef>
                <a:spcPts val="600"/>
              </a:spcBef>
              <a:spcAft>
                <a:spcPts val="0"/>
              </a:spcAft>
              <a:buClr>
                <a:schemeClr val="tx2"/>
              </a:buClr>
              <a:buSzPct val="73000"/>
              <a:defRPr/>
            </a:pPr>
            <a:endParaRPr lang="fr-FR" sz="1050" dirty="0">
              <a:latin typeface="+mn-lt"/>
              <a:cs typeface="+mn-cs"/>
            </a:endParaRPr>
          </a:p>
          <a:p>
            <a:pPr marL="273050" indent="-273050" algn="ctr" fontAlgn="auto">
              <a:spcBef>
                <a:spcPts val="600"/>
              </a:spcBef>
              <a:spcAft>
                <a:spcPts val="0"/>
              </a:spcAft>
              <a:buClr>
                <a:schemeClr val="tx2"/>
              </a:buClr>
              <a:buSzPct val="73000"/>
              <a:defRPr/>
            </a:pPr>
            <a:r>
              <a:rPr lang="fr-FR" sz="1600" b="1" dirty="0">
                <a:latin typeface="Arial" charset="0"/>
                <a:cs typeface="Arial" charset="0"/>
              </a:rPr>
              <a:t>Samar </a:t>
            </a:r>
            <a:r>
              <a:rPr lang="fr-FR" sz="1600" b="1" dirty="0" smtClean="0">
                <a:latin typeface="Arial" charset="0"/>
                <a:cs typeface="Arial" charset="0"/>
              </a:rPr>
              <a:t>Habib (2010)</a:t>
            </a:r>
            <a:endParaRPr lang="fr-FR" sz="1600" b="1" dirty="0">
              <a:latin typeface="Arial" charset="0"/>
              <a:cs typeface="Arial" charset="0"/>
            </a:endParaRPr>
          </a:p>
          <a:p>
            <a:pPr marL="273050" indent="-273050" algn="ctr" fontAlgn="auto">
              <a:spcBef>
                <a:spcPts val="600"/>
              </a:spcBef>
              <a:spcAft>
                <a:spcPts val="0"/>
              </a:spcAft>
              <a:buClr>
                <a:schemeClr val="tx2"/>
              </a:buClr>
              <a:buSzPct val="73000"/>
              <a:defRPr/>
            </a:pPr>
            <a:r>
              <a:rPr lang="fr-FR" sz="1600" b="1" i="1" dirty="0">
                <a:solidFill>
                  <a:schemeClr val="accent1">
                    <a:lumMod val="50000"/>
                  </a:schemeClr>
                </a:solidFill>
                <a:latin typeface="Arial" charset="0"/>
                <a:cs typeface="Arial" charset="0"/>
              </a:rPr>
              <a:t>"Islam and </a:t>
            </a:r>
            <a:r>
              <a:rPr lang="fr-FR" sz="1600" b="1" i="1" dirty="0" err="1">
                <a:solidFill>
                  <a:schemeClr val="accent1">
                    <a:lumMod val="50000"/>
                  </a:schemeClr>
                </a:solidFill>
                <a:latin typeface="Arial" charset="0"/>
                <a:cs typeface="Arial" charset="0"/>
              </a:rPr>
              <a:t>homosexuality</a:t>
            </a:r>
            <a:r>
              <a:rPr lang="fr-FR" sz="1600" b="1" i="1" dirty="0">
                <a:solidFill>
                  <a:schemeClr val="accent1">
                    <a:lumMod val="50000"/>
                  </a:schemeClr>
                </a:solidFill>
                <a:latin typeface="Arial" charset="0"/>
                <a:cs typeface="Arial" charset="0"/>
              </a:rPr>
              <a:t>"</a:t>
            </a:r>
            <a:endParaRPr lang="fr-FR" sz="1050" i="1" dirty="0">
              <a:latin typeface="Arial" charset="0"/>
              <a:cs typeface="Arial" charset="0"/>
            </a:endParaRPr>
          </a:p>
          <a:p>
            <a:pPr marL="273050" indent="-273050" algn="ctr" fontAlgn="auto">
              <a:spcBef>
                <a:spcPts val="600"/>
              </a:spcBef>
              <a:spcAft>
                <a:spcPts val="0"/>
              </a:spcAft>
              <a:buClr>
                <a:schemeClr val="tx2"/>
              </a:buClr>
              <a:buSzPct val="73000"/>
              <a:defRPr/>
            </a:pPr>
            <a:r>
              <a:rPr lang="fr-FR" sz="1600" dirty="0">
                <a:latin typeface="Arial" charset="0"/>
                <a:cs typeface="Arial" charset="0"/>
              </a:rPr>
              <a:t>L’auteur met en exergue l’autodétermination des queer du monde arabo-musulman (principalement résidant en Occident) et de leur émancipation par rapport au néocolonialisme.</a:t>
            </a:r>
          </a:p>
          <a:p>
            <a:pPr marL="273050" indent="-273050" algn="ctr" fontAlgn="auto">
              <a:spcBef>
                <a:spcPts val="600"/>
              </a:spcBef>
              <a:spcAft>
                <a:spcPts val="0"/>
              </a:spcAft>
              <a:buClr>
                <a:schemeClr val="tx2"/>
              </a:buClr>
              <a:buSzPct val="73000"/>
              <a:defRPr/>
            </a:pPr>
            <a:endParaRPr lang="fr-FR" sz="1050" dirty="0">
              <a:latin typeface="+mn-lt"/>
              <a:cs typeface="+mn-cs"/>
            </a:endParaRPr>
          </a:p>
        </p:txBody>
      </p:sp>
      <p:pic>
        <p:nvPicPr>
          <p:cNvPr id="12" name="Picture 2"/>
          <p:cNvPicPr>
            <a:picLocks noChangeAspect="1" noChangeArrowheads="1"/>
          </p:cNvPicPr>
          <p:nvPr/>
        </p:nvPicPr>
        <p:blipFill>
          <a:blip r:embed="rId4" cstate="print"/>
          <a:srcRect l="18947" r="18963"/>
          <a:stretch>
            <a:fillRect/>
          </a:stretch>
        </p:blipFill>
        <p:spPr bwMode="auto">
          <a:xfrm>
            <a:off x="395652" y="1484838"/>
            <a:ext cx="1512126" cy="2433838"/>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a:blip r:embed="rId5" cstate="print"/>
          <a:srcRect l="19125" r="17026"/>
          <a:stretch>
            <a:fillRect/>
          </a:stretch>
        </p:blipFill>
        <p:spPr bwMode="auto">
          <a:xfrm>
            <a:off x="395652" y="4221066"/>
            <a:ext cx="1512126" cy="237182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460324" y="6453252"/>
            <a:ext cx="516957" cy="404748"/>
          </a:xfrm>
          <a:prstGeom prst="rect">
            <a:avLst/>
          </a:prstGeom>
          <a:noFill/>
          <a:ln>
            <a:noFill/>
          </a:ln>
        </p:spPr>
        <p:txBody>
          <a:bodyPr/>
          <a:lstStyle/>
          <a:p>
            <a:fld id="{BB28F3C4-E0FA-4069-85D4-CAC7C41F1E2E}" type="slidenum">
              <a:rPr lang="fr-FR" altLang="zh-CN"/>
              <a:pPr/>
              <a:t>27</a:t>
            </a:fld>
            <a:endParaRPr lang="fr-FR" altLang="zh-CN" dirty="0"/>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10" name="Sous-titre 2"/>
          <p:cNvSpPr txBox="1">
            <a:spLocks/>
          </p:cNvSpPr>
          <p:nvPr/>
        </p:nvSpPr>
        <p:spPr bwMode="auto">
          <a:xfrm>
            <a:off x="2286000" y="1484313"/>
            <a:ext cx="5670550" cy="5087937"/>
          </a:xfrm>
          <a:prstGeom prst="rect">
            <a:avLst/>
          </a:prstGeom>
          <a:noFill/>
          <a:ln w="9525">
            <a:noFill/>
            <a:miter lim="800000"/>
            <a:headEnd/>
            <a:tailEnd/>
          </a:ln>
        </p:spPr>
        <p:txBody>
          <a:bodyPr>
            <a:normAutofit fontScale="92500" lnSpcReduction="20000"/>
          </a:bodyPr>
          <a:lstStyle/>
          <a:p>
            <a:pPr marL="273050" indent="-273050" algn="just" fontAlgn="auto">
              <a:spcBef>
                <a:spcPts val="600"/>
              </a:spcBef>
              <a:spcAft>
                <a:spcPts val="0"/>
              </a:spcAft>
              <a:buClr>
                <a:schemeClr val="tx2"/>
              </a:buClr>
              <a:buSzPct val="73000"/>
              <a:defRPr/>
            </a:pPr>
            <a:endParaRPr lang="fr-FR" sz="1100" dirty="0">
              <a:latin typeface="+mn-lt"/>
              <a:cs typeface="+mn-cs"/>
            </a:endParaRPr>
          </a:p>
          <a:p>
            <a:pPr marL="273050" indent="-273050" algn="ctr" fontAlgn="auto">
              <a:spcBef>
                <a:spcPts val="600"/>
              </a:spcBef>
              <a:spcAft>
                <a:spcPts val="0"/>
              </a:spcAft>
              <a:buClr>
                <a:schemeClr val="tx2"/>
              </a:buClr>
              <a:buSzPct val="73000"/>
              <a:defRPr/>
            </a:pPr>
            <a:r>
              <a:rPr lang="fr-FR" sz="2000" b="1" dirty="0"/>
              <a:t>Scott </a:t>
            </a:r>
            <a:r>
              <a:rPr lang="fr-FR" sz="2000" b="1" dirty="0" err="1"/>
              <a:t>Siraj</a:t>
            </a:r>
            <a:r>
              <a:rPr lang="fr-FR" sz="2000" b="1" dirty="0"/>
              <a:t> </a:t>
            </a:r>
            <a:r>
              <a:rPr lang="fr-FR" sz="2000" b="1" dirty="0" smtClean="0"/>
              <a:t>Kugle (2010)</a:t>
            </a:r>
            <a:endParaRPr lang="fr-FR" sz="2000" b="1" dirty="0"/>
          </a:p>
          <a:p>
            <a:pPr marL="273050" indent="-273050" algn="ctr" fontAlgn="auto">
              <a:spcBef>
                <a:spcPts val="600"/>
              </a:spcBef>
              <a:spcAft>
                <a:spcPts val="0"/>
              </a:spcAft>
              <a:buClr>
                <a:schemeClr val="tx2"/>
              </a:buClr>
              <a:buSzPct val="73000"/>
              <a:defRPr/>
            </a:pPr>
            <a:r>
              <a:rPr lang="fr-FR" sz="2000" b="1" i="1" dirty="0">
                <a:solidFill>
                  <a:schemeClr val="accent1">
                    <a:lumMod val="50000"/>
                  </a:schemeClr>
                </a:solidFill>
              </a:rPr>
              <a:t>« </a:t>
            </a:r>
            <a:r>
              <a:rPr lang="fr-FR" sz="2000" b="1" i="1" dirty="0" err="1">
                <a:solidFill>
                  <a:schemeClr val="accent1">
                    <a:lumMod val="50000"/>
                  </a:schemeClr>
                </a:solidFill>
              </a:rPr>
              <a:t>Homosexuality</a:t>
            </a:r>
            <a:r>
              <a:rPr lang="fr-FR" sz="2000" b="1" i="1" dirty="0">
                <a:solidFill>
                  <a:schemeClr val="accent1">
                    <a:lumMod val="50000"/>
                  </a:schemeClr>
                </a:solidFill>
              </a:rPr>
              <a:t> in Islam </a:t>
            </a:r>
            <a:r>
              <a:rPr lang="fr-FR" sz="2000" b="1" i="1" dirty="0" smtClean="0">
                <a:solidFill>
                  <a:schemeClr val="accent1">
                    <a:lumMod val="50000"/>
                  </a:schemeClr>
                </a:solidFill>
              </a:rPr>
              <a:t>»</a:t>
            </a:r>
            <a:endParaRPr lang="fr-FR" sz="1200" i="1" dirty="0"/>
          </a:p>
          <a:p>
            <a:pPr marL="273050" indent="-273050" algn="ctr" fontAlgn="auto">
              <a:spcBef>
                <a:spcPts val="600"/>
              </a:spcBef>
              <a:spcAft>
                <a:spcPts val="0"/>
              </a:spcAft>
              <a:buClr>
                <a:schemeClr val="tx2"/>
              </a:buClr>
              <a:buSzPct val="73000"/>
              <a:defRPr/>
            </a:pPr>
            <a:r>
              <a:rPr lang="fr-FR" sz="1600" dirty="0"/>
              <a:t>L’auteur retrace de manière brillante, mais toute personnelle, l’évolution de la représentation des rapports entre individus de même sexe au sein du monde arabo-islamique, d’un point de vue essentiellement théologique.</a:t>
            </a:r>
          </a:p>
          <a:p>
            <a:pPr marL="273050" indent="-273050" algn="ctr" fontAlgn="auto">
              <a:spcBef>
                <a:spcPts val="600"/>
              </a:spcBef>
              <a:spcAft>
                <a:spcPts val="0"/>
              </a:spcAft>
              <a:buClr>
                <a:schemeClr val="tx2"/>
              </a:buClr>
              <a:buSzPct val="73000"/>
              <a:defRPr/>
            </a:pPr>
            <a:endParaRPr lang="fr-FR" sz="1600" dirty="0"/>
          </a:p>
          <a:p>
            <a:pPr marL="273050" indent="-273050" algn="ctr" fontAlgn="auto">
              <a:spcBef>
                <a:spcPts val="600"/>
              </a:spcBef>
              <a:spcAft>
                <a:spcPts val="0"/>
              </a:spcAft>
              <a:buClr>
                <a:schemeClr val="tx2"/>
              </a:buClr>
              <a:buSzPct val="73000"/>
              <a:defRPr/>
            </a:pPr>
            <a:endParaRPr lang="fr-FR" sz="1200" dirty="0" smtClean="0"/>
          </a:p>
          <a:p>
            <a:pPr marL="273050" indent="-273050" algn="ctr" fontAlgn="auto">
              <a:spcBef>
                <a:spcPts val="600"/>
              </a:spcBef>
              <a:spcAft>
                <a:spcPts val="0"/>
              </a:spcAft>
              <a:buClr>
                <a:schemeClr val="tx2"/>
              </a:buClr>
              <a:buSzPct val="73000"/>
              <a:defRPr/>
            </a:pPr>
            <a:endParaRPr lang="fr-FR" sz="1200" dirty="0" smtClean="0"/>
          </a:p>
          <a:p>
            <a:pPr marL="273050" indent="-273050" algn="ctr" fontAlgn="auto">
              <a:spcBef>
                <a:spcPts val="600"/>
              </a:spcBef>
              <a:spcAft>
                <a:spcPts val="0"/>
              </a:spcAft>
              <a:buClr>
                <a:schemeClr val="tx2"/>
              </a:buClr>
              <a:buSzPct val="73000"/>
              <a:defRPr/>
            </a:pPr>
            <a:endParaRPr lang="fr-FR" sz="1200" dirty="0"/>
          </a:p>
          <a:p>
            <a:pPr marL="273050" indent="-273050" algn="ctr" fontAlgn="auto">
              <a:spcBef>
                <a:spcPts val="600"/>
              </a:spcBef>
              <a:spcAft>
                <a:spcPts val="0"/>
              </a:spcAft>
              <a:buClr>
                <a:schemeClr val="tx2"/>
              </a:buClr>
              <a:buSzPct val="73000"/>
              <a:defRPr/>
            </a:pPr>
            <a:endParaRPr lang="fr-FR" sz="1200" dirty="0"/>
          </a:p>
          <a:p>
            <a:pPr marL="273050" indent="-273050" algn="ctr" fontAlgn="auto">
              <a:spcBef>
                <a:spcPts val="600"/>
              </a:spcBef>
              <a:spcAft>
                <a:spcPts val="0"/>
              </a:spcAft>
              <a:buClr>
                <a:schemeClr val="tx2"/>
              </a:buClr>
              <a:buSzPct val="73000"/>
              <a:defRPr/>
            </a:pPr>
            <a:r>
              <a:rPr lang="fr-FR" sz="1900" b="1" dirty="0" smtClean="0"/>
              <a:t>CALEM éditions - </a:t>
            </a:r>
            <a:r>
              <a:rPr lang="fr-FR" sz="1700" b="1" dirty="0" smtClean="0">
                <a:hlinkClick r:id="rId3"/>
              </a:rPr>
              <a:t>WWW.CALEM.EU</a:t>
            </a:r>
            <a:r>
              <a:rPr lang="fr-FR" sz="1700" b="1" dirty="0" smtClean="0"/>
              <a:t> (2017)</a:t>
            </a:r>
            <a:endParaRPr lang="fr-FR" sz="1900" b="1" dirty="0"/>
          </a:p>
          <a:p>
            <a:pPr marL="273050" indent="-273050" algn="ctr" fontAlgn="auto">
              <a:spcBef>
                <a:spcPts val="600"/>
              </a:spcBef>
              <a:spcAft>
                <a:spcPts val="0"/>
              </a:spcAft>
              <a:buClr>
                <a:schemeClr val="tx2"/>
              </a:buClr>
              <a:buSzPct val="73000"/>
              <a:defRPr/>
            </a:pPr>
            <a:r>
              <a:rPr lang="fr-FR" sz="1900" b="1" i="1" dirty="0">
                <a:solidFill>
                  <a:schemeClr val="accent1">
                    <a:lumMod val="50000"/>
                  </a:schemeClr>
                </a:solidFill>
              </a:rPr>
              <a:t>« </a:t>
            </a:r>
            <a:r>
              <a:rPr lang="fr-FR" sz="1900" b="1" i="1" dirty="0" smtClean="0">
                <a:solidFill>
                  <a:schemeClr val="accent1">
                    <a:lumMod val="50000"/>
                  </a:schemeClr>
                </a:solidFill>
              </a:rPr>
              <a:t>Homosexualité, transidentité &amp; Islam</a:t>
            </a:r>
            <a:r>
              <a:rPr lang="fr-FR" sz="1900" b="1" i="1" dirty="0">
                <a:solidFill>
                  <a:schemeClr val="accent1">
                    <a:lumMod val="50000"/>
                  </a:schemeClr>
                </a:solidFill>
              </a:rPr>
              <a:t> </a:t>
            </a:r>
            <a:r>
              <a:rPr lang="fr-FR" sz="1900" b="1" i="1" dirty="0" smtClean="0">
                <a:solidFill>
                  <a:schemeClr val="accent1">
                    <a:lumMod val="50000"/>
                  </a:schemeClr>
                </a:solidFill>
              </a:rPr>
              <a:t>»</a:t>
            </a:r>
            <a:endParaRPr lang="fr-FR" sz="1200" dirty="0"/>
          </a:p>
          <a:p>
            <a:pPr marL="273050" indent="-273050" algn="ctr" fontAlgn="auto">
              <a:spcBef>
                <a:spcPts val="600"/>
              </a:spcBef>
              <a:spcAft>
                <a:spcPts val="0"/>
              </a:spcAft>
              <a:buClr>
                <a:schemeClr val="tx2"/>
              </a:buClr>
              <a:buSzPct val="73000"/>
              <a:defRPr/>
            </a:pPr>
            <a:r>
              <a:rPr lang="fr-FR" sz="1700" dirty="0"/>
              <a:t>Les éditions CALEM (une structure qui existe depuis le début des années 2000) ont pour objectif de proposer un catalogue approfondi de références traitant des thématiques théologiques, sociologiques, sexuelles et culturelles, en lien tout particulièrement avec les religiosités islamiques, les cultures dites "arabes", les féminismes, les homosexualités et les </a:t>
            </a:r>
            <a:r>
              <a:rPr lang="fr-FR" sz="1700" dirty="0" err="1"/>
              <a:t>trans</a:t>
            </a:r>
            <a:r>
              <a:rPr lang="fr-FR" sz="1700" dirty="0"/>
              <a:t>-identités</a:t>
            </a:r>
            <a:r>
              <a:rPr lang="fr-FR" sz="1700" dirty="0" smtClean="0"/>
              <a:t>.</a:t>
            </a:r>
          </a:p>
          <a:p>
            <a:pPr marL="273050" indent="-273050" algn="ctr" fontAlgn="auto">
              <a:spcBef>
                <a:spcPts val="600"/>
              </a:spcBef>
              <a:spcAft>
                <a:spcPts val="0"/>
              </a:spcAft>
              <a:buClr>
                <a:schemeClr val="tx2"/>
              </a:buClr>
              <a:buSzPct val="73000"/>
              <a:defRPr/>
            </a:pPr>
            <a:r>
              <a:rPr lang="fr-FR" sz="1700" b="1" dirty="0" smtClean="0">
                <a:solidFill>
                  <a:schemeClr val="accent1">
                    <a:lumMod val="50000"/>
                  </a:schemeClr>
                </a:solidFill>
              </a:rPr>
              <a:t>(Free PDF online)</a:t>
            </a:r>
            <a:endParaRPr lang="fr-FR" sz="1700" dirty="0">
              <a:latin typeface="+mn-lt"/>
              <a:cs typeface="Arial" charset="0"/>
            </a:endParaRPr>
          </a:p>
          <a:p>
            <a:pPr marL="273050" indent="-273050" algn="ctr" fontAlgn="auto">
              <a:spcBef>
                <a:spcPts val="600"/>
              </a:spcBef>
              <a:spcAft>
                <a:spcPts val="0"/>
              </a:spcAft>
              <a:buClr>
                <a:schemeClr val="tx2"/>
              </a:buClr>
              <a:buSzPct val="73000"/>
              <a:defRPr/>
            </a:pPr>
            <a:endParaRPr lang="fr-FR" sz="1600" dirty="0">
              <a:latin typeface="+mn-lt"/>
              <a:cs typeface="+mn-cs"/>
            </a:endParaRPr>
          </a:p>
        </p:txBody>
      </p:sp>
      <p:pic>
        <p:nvPicPr>
          <p:cNvPr id="14" name="Picture 3"/>
          <p:cNvPicPr>
            <a:picLocks noChangeAspect="1" noChangeArrowheads="1"/>
          </p:cNvPicPr>
          <p:nvPr/>
        </p:nvPicPr>
        <p:blipFill>
          <a:blip r:embed="rId4" cstate="print"/>
          <a:srcRect/>
          <a:stretch>
            <a:fillRect/>
          </a:stretch>
        </p:blipFill>
        <p:spPr bwMode="auto">
          <a:xfrm>
            <a:off x="395652" y="1160811"/>
            <a:ext cx="1800150" cy="2700225"/>
          </a:xfrm>
          <a:prstGeom prst="rect">
            <a:avLst/>
          </a:prstGeom>
          <a:ln>
            <a:noFill/>
          </a:ln>
          <a:effectLst>
            <a:outerShdw blurRad="292100" dist="139700" dir="2700000" algn="tl" rotWithShape="0">
              <a:srgbClr val="333333">
                <a:alpha val="65000"/>
              </a:srgbClr>
            </a:outerShdw>
          </a:effectLst>
        </p:spPr>
      </p:pic>
      <p:pic>
        <p:nvPicPr>
          <p:cNvPr id="11" name="Image 10" descr="Homosexualite__Tran_Cover_for_Kindle.jpg"/>
          <p:cNvPicPr>
            <a:picLocks noChangeAspect="1"/>
          </p:cNvPicPr>
          <p:nvPr/>
        </p:nvPicPr>
        <p:blipFill>
          <a:blip r:embed="rId5" cstate="print"/>
          <a:stretch>
            <a:fillRect/>
          </a:stretch>
        </p:blipFill>
        <p:spPr>
          <a:xfrm>
            <a:off x="395652" y="4005048"/>
            <a:ext cx="1781386" cy="2672747"/>
          </a:xfrm>
          <a:prstGeom prst="rect">
            <a:avLst/>
          </a:prstGeom>
          <a:ln>
            <a:noFill/>
          </a:ln>
          <a:effectLst>
            <a:outerShdw blurRad="292100" dist="139700" dir="2700000" algn="tl" rotWithShape="0">
              <a:srgbClr val="333333">
                <a:alpha val="65000"/>
              </a:srgbClr>
            </a:outerShdw>
          </a:effectLst>
        </p:spPr>
      </p:pic>
      <p:sp>
        <p:nvSpPr>
          <p:cNvPr id="12" name="Titre 6"/>
          <p:cNvSpPr>
            <a:spLocks noGrp="1" noChangeArrowheads="1"/>
          </p:cNvSpPr>
          <p:nvPr>
            <p:ph type="title" idx="4294967295"/>
          </p:nvPr>
        </p:nvSpPr>
        <p:spPr>
          <a:xfrm>
            <a:off x="395652" y="320675"/>
            <a:ext cx="7704642" cy="588115"/>
          </a:xfrm>
          <a:ln/>
        </p:spPr>
        <p:txBody>
          <a:bodyPr/>
          <a:lstStyle/>
          <a:p>
            <a:pPr marL="273050" indent="-273050" fontAlgn="auto">
              <a:spcBef>
                <a:spcPts val="600"/>
              </a:spcBef>
              <a:spcAft>
                <a:spcPts val="0"/>
              </a:spcAft>
              <a:defRPr/>
            </a:pPr>
            <a:r>
              <a:rPr lang="fr-FR" sz="2000" dirty="0" smtClean="0"/>
              <a:t>E. Exemples de publications islamiques inclusives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460324" y="6453252"/>
            <a:ext cx="516957" cy="404748"/>
          </a:xfrm>
          <a:prstGeom prst="rect">
            <a:avLst/>
          </a:prstGeom>
          <a:noFill/>
          <a:ln>
            <a:noFill/>
          </a:ln>
        </p:spPr>
        <p:txBody>
          <a:bodyPr/>
          <a:lstStyle/>
          <a:p>
            <a:fld id="{BB28F3C4-E0FA-4069-85D4-CAC7C41F1E2E}" type="slidenum">
              <a:rPr lang="fr-FR" altLang="zh-CN"/>
              <a:pPr/>
              <a:t>28</a:t>
            </a:fld>
            <a:endParaRPr lang="fr-FR" altLang="zh-CN" dirty="0"/>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12" name="Titre 6"/>
          <p:cNvSpPr>
            <a:spLocks noGrp="1" noChangeArrowheads="1"/>
          </p:cNvSpPr>
          <p:nvPr>
            <p:ph type="title" idx="4294967295"/>
          </p:nvPr>
        </p:nvSpPr>
        <p:spPr>
          <a:xfrm>
            <a:off x="395652" y="0"/>
            <a:ext cx="7704642" cy="588115"/>
          </a:xfrm>
          <a:ln/>
        </p:spPr>
        <p:txBody>
          <a:bodyPr/>
          <a:lstStyle/>
          <a:p>
            <a:pPr marL="273050" indent="-273050" fontAlgn="auto">
              <a:spcBef>
                <a:spcPts val="600"/>
              </a:spcBef>
              <a:spcAft>
                <a:spcPts val="0"/>
              </a:spcAft>
              <a:defRPr/>
            </a:pPr>
            <a:r>
              <a:rPr lang="fr-FR" sz="2000" dirty="0" smtClean="0"/>
              <a:t>E. Exemples de publications islamiques inclusives</a:t>
            </a:r>
          </a:p>
        </p:txBody>
      </p:sp>
      <p:pic>
        <p:nvPicPr>
          <p:cNvPr id="2050" name="Picture 2"/>
          <p:cNvPicPr>
            <a:picLocks noChangeAspect="1" noChangeArrowheads="1"/>
          </p:cNvPicPr>
          <p:nvPr/>
        </p:nvPicPr>
        <p:blipFill>
          <a:blip r:embed="rId3" cstate="print"/>
          <a:srcRect t="16309" r="13777" b="68992"/>
          <a:stretch>
            <a:fillRect/>
          </a:stretch>
        </p:blipFill>
        <p:spPr bwMode="auto">
          <a:xfrm>
            <a:off x="971700" y="764778"/>
            <a:ext cx="6194788" cy="792066"/>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a:stretch>
            <a:fillRect/>
          </a:stretch>
        </p:blipFill>
        <p:spPr bwMode="auto">
          <a:xfrm>
            <a:off x="179633" y="1440416"/>
            <a:ext cx="7848655" cy="530085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88963" cy="404748"/>
          </a:xfrm>
          <a:prstGeom prst="rect">
            <a:avLst/>
          </a:prstGeom>
          <a:noFill/>
          <a:ln>
            <a:noFill/>
          </a:ln>
        </p:spPr>
        <p:txBody>
          <a:bodyPr/>
          <a:lstStyle/>
          <a:p>
            <a:fld id="{BB28F3C4-E0FA-4069-85D4-CAC7C41F1E2E}" type="slidenum">
              <a:rPr lang="fr-FR" altLang="zh-CN"/>
              <a:pPr/>
              <a:t>29</a:t>
            </a:fld>
            <a:endParaRPr lang="fr-FR" altLang="zh-CN" dirty="0"/>
          </a:p>
        </p:txBody>
      </p:sp>
      <p:sp>
        <p:nvSpPr>
          <p:cNvPr id="8" name="Titre 6"/>
          <p:cNvSpPr>
            <a:spLocks noGrp="1" noChangeArrowheads="1"/>
          </p:cNvSpPr>
          <p:nvPr>
            <p:ph type="title" idx="4294967295"/>
          </p:nvPr>
        </p:nvSpPr>
        <p:spPr>
          <a:xfrm>
            <a:off x="467658" y="476754"/>
            <a:ext cx="7239000" cy="1596199"/>
          </a:xfrm>
          <a:ln/>
        </p:spPr>
        <p:txBody>
          <a:bodyPr/>
          <a:lstStyle/>
          <a:p>
            <a:pPr algn="ctr"/>
            <a:r>
              <a:rPr lang="fr-FR" altLang="zh-CN" dirty="0" smtClean="0">
                <a:solidFill>
                  <a:schemeClr val="accent1">
                    <a:lumMod val="50000"/>
                  </a:schemeClr>
                </a:solidFill>
              </a:rPr>
              <a:t>5. Le fascisme : produit du contexte social, façade culturelle et/ou religiosité</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12" name="Image 11" descr="C:\Users\Ludovic-Mohamed\Desktop\Documents\Couvertures livres islam avant garde homosex\islam_homosexualite_coran_inside.jpg"/>
          <p:cNvPicPr/>
          <p:nvPr/>
        </p:nvPicPr>
        <p:blipFill>
          <a:blip r:embed="rId4" cstate="print"/>
          <a:srcRect/>
          <a:stretch>
            <a:fillRect/>
          </a:stretch>
        </p:blipFill>
        <p:spPr bwMode="auto">
          <a:xfrm>
            <a:off x="2483826" y="2852952"/>
            <a:ext cx="3055905" cy="31707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sndAc>
      <p:stSnd>
        <p:snd r:embed="rId2" name="wind.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1" y="6453252"/>
            <a:ext cx="611670" cy="404748"/>
          </a:xfrm>
          <a:prstGeom prst="rect">
            <a:avLst/>
          </a:prstGeom>
          <a:noFill/>
          <a:ln>
            <a:noFill/>
          </a:ln>
        </p:spPr>
        <p:txBody>
          <a:bodyPr/>
          <a:lstStyle/>
          <a:p>
            <a:fld id="{BB28F3C4-E0FA-4069-85D4-CAC7C41F1E2E}" type="slidenum">
              <a:rPr lang="fr-FR" altLang="zh-CN"/>
              <a:pPr/>
              <a:t>3</a:t>
            </a:fld>
            <a:endParaRPr lang="fr-FR" altLang="zh-CN" dirty="0"/>
          </a:p>
        </p:txBody>
      </p:sp>
      <p:sp>
        <p:nvSpPr>
          <p:cNvPr id="7" name="Sous-titre 2"/>
          <p:cNvSpPr>
            <a:spLocks noChangeArrowheads="1"/>
          </p:cNvSpPr>
          <p:nvPr/>
        </p:nvSpPr>
        <p:spPr bwMode="auto">
          <a:xfrm>
            <a:off x="323646" y="1340826"/>
            <a:ext cx="7632636" cy="5217780"/>
          </a:xfrm>
          <a:prstGeom prst="rect">
            <a:avLst/>
          </a:prstGeom>
          <a:noFill/>
          <a:ln w="9525" cmpd="sng">
            <a:noFill/>
            <a:miter lim="800000"/>
            <a:headEnd/>
            <a:tailEnd/>
          </a:ln>
        </p:spPr>
        <p:txBody>
          <a:bodyPr/>
          <a:lstStyle/>
          <a:p>
            <a:endParaRPr lang="fr-FR" sz="2000" dirty="0" smtClean="0"/>
          </a:p>
          <a:p>
            <a:pPr marL="457200" indent="-457200" algn="ctr"/>
            <a:r>
              <a:rPr lang="fr-FR" sz="2000" b="1" dirty="0" smtClean="0"/>
              <a:t>Tout commence dans les années 1980, </a:t>
            </a:r>
          </a:p>
          <a:p>
            <a:pPr marL="457200" indent="-457200" algn="ctr"/>
            <a:r>
              <a:rPr lang="fr-FR" sz="2000" b="1" dirty="0" smtClean="0"/>
              <a:t>une impasse éthique et politique ?</a:t>
            </a:r>
          </a:p>
          <a:p>
            <a:endParaRPr lang="fr-FR" sz="2000" dirty="0"/>
          </a:p>
          <a:p>
            <a:pPr algn="just"/>
            <a:r>
              <a:rPr lang="fr-FR" sz="2000" b="1" dirty="0" smtClean="0"/>
              <a:t>Judith Butler </a:t>
            </a:r>
            <a:r>
              <a:rPr lang="fr-FR" sz="1400" dirty="0" smtClean="0"/>
              <a:t>(« papesse du </a:t>
            </a:r>
            <a:r>
              <a:rPr lang="fr-FR" sz="1400" dirty="0" err="1" smtClean="0"/>
              <a:t>queer</a:t>
            </a:r>
            <a:r>
              <a:rPr lang="fr-FR" sz="1400" dirty="0" smtClean="0"/>
              <a:t> », des identités de genre diversifiées)</a:t>
            </a:r>
            <a:r>
              <a:rPr lang="fr-FR" sz="2000" dirty="0" smtClean="0"/>
              <a:t> </a:t>
            </a:r>
            <a:r>
              <a:rPr lang="fr-FR" sz="2000" dirty="0"/>
              <a:t>décrit </a:t>
            </a:r>
            <a:r>
              <a:rPr lang="fr-FR" sz="2000" dirty="0" smtClean="0"/>
              <a:t>le « </a:t>
            </a:r>
            <a:r>
              <a:rPr lang="fr-FR" sz="2000" b="1" dirty="0" smtClean="0"/>
              <a:t>biopouvoir</a:t>
            </a:r>
            <a:r>
              <a:rPr lang="fr-FR" sz="2000" dirty="0" smtClean="0"/>
              <a:t> » (le contrôle sur les identités et sur les corps des citoyen-nes) </a:t>
            </a:r>
            <a:r>
              <a:rPr lang="fr-FR" sz="2000" dirty="0"/>
              <a:t>comme étant </a:t>
            </a:r>
            <a:r>
              <a:rPr lang="fr-FR" sz="2000" b="1" dirty="0"/>
              <a:t>à repenser de nouveau</a:t>
            </a:r>
            <a:r>
              <a:rPr lang="fr-FR" sz="2000" dirty="0"/>
              <a:t>, afin de dépasser ce qu’elle qualifie </a:t>
            </a:r>
            <a:r>
              <a:rPr lang="fr-FR" sz="2000" dirty="0" smtClean="0"/>
              <a:t>« </a:t>
            </a:r>
            <a:r>
              <a:rPr lang="fr-FR" sz="2000" b="1" dirty="0" smtClean="0"/>
              <a:t>d’impasse </a:t>
            </a:r>
            <a:r>
              <a:rPr lang="fr-FR" sz="2000" b="1" dirty="0"/>
              <a:t>politique</a:t>
            </a:r>
            <a:r>
              <a:rPr lang="fr-FR" sz="2000" dirty="0"/>
              <a:t> </a:t>
            </a:r>
            <a:r>
              <a:rPr lang="fr-FR" sz="2000" dirty="0" smtClean="0"/>
              <a:t>» </a:t>
            </a:r>
            <a:r>
              <a:rPr lang="fr-FR" sz="1400" dirty="0" smtClean="0"/>
              <a:t>(dépénalisation de l’homosexualité en France : 1981 ; criminalisations accrues de l’homosexualité en MENA).</a:t>
            </a:r>
            <a:r>
              <a:rPr lang="fr-FR" sz="2000" dirty="0" smtClean="0"/>
              <a:t> </a:t>
            </a:r>
          </a:p>
          <a:p>
            <a:pPr algn="just"/>
            <a:endParaRPr lang="fr-FR" sz="2000" dirty="0"/>
          </a:p>
          <a:p>
            <a:pPr algn="just"/>
            <a:r>
              <a:rPr lang="fr-FR" sz="2000" dirty="0" smtClean="0"/>
              <a:t>Le </a:t>
            </a:r>
            <a:r>
              <a:rPr lang="fr-FR" sz="2000" b="1" dirty="0"/>
              <a:t>façonnage </a:t>
            </a:r>
            <a:r>
              <a:rPr lang="fr-FR" sz="2000" b="1" dirty="0" smtClean="0"/>
              <a:t>identitaire </a:t>
            </a:r>
            <a:r>
              <a:rPr lang="fr-FR" sz="1400" dirty="0" smtClean="0"/>
              <a:t>(le fascisme = imposer un faisceau identitaire monolithique) </a:t>
            </a:r>
            <a:r>
              <a:rPr lang="fr-FR" sz="2000" dirty="0"/>
              <a:t>est en effet représenté désormais comme organisé </a:t>
            </a:r>
            <a:r>
              <a:rPr lang="fr-FR" sz="2000" b="1" dirty="0"/>
              <a:t>depuis des centres d’influence diffus, non localisés</a:t>
            </a:r>
            <a:r>
              <a:rPr lang="fr-FR" sz="2000" dirty="0"/>
              <a:t>, au sein de communautés et d’espaces sociétaux </a:t>
            </a:r>
            <a:r>
              <a:rPr lang="fr-FR" sz="2000" dirty="0" smtClean="0"/>
              <a:t>divers - </a:t>
            </a:r>
            <a:r>
              <a:rPr lang="fr-FR" sz="2000" dirty="0"/>
              <a:t>en l’occurrence </a:t>
            </a:r>
            <a:r>
              <a:rPr lang="fr-FR" sz="2000" b="1" dirty="0" smtClean="0"/>
              <a:t>religieux</a:t>
            </a:r>
            <a:r>
              <a:rPr lang="fr-FR" sz="2000" dirty="0" smtClean="0"/>
              <a:t>, </a:t>
            </a:r>
            <a:r>
              <a:rPr lang="fr-FR" sz="2000" dirty="0"/>
              <a:t>en ce qui concerne notre réflexion </a:t>
            </a:r>
            <a:r>
              <a:rPr lang="fr-FR" sz="2000" dirty="0" smtClean="0"/>
              <a:t>présente, </a:t>
            </a:r>
            <a:r>
              <a:rPr lang="fr-FR" sz="2000" b="1" dirty="0" smtClean="0"/>
              <a:t>mais aussi à l’école, à l’université, à l’hôpital </a:t>
            </a:r>
            <a:r>
              <a:rPr lang="fr-FR" sz="1400" dirty="0" smtClean="0"/>
              <a:t>(Michel Foucault – </a:t>
            </a:r>
            <a:r>
              <a:rPr lang="fr-FR" sz="1400" i="1" dirty="0" smtClean="0"/>
              <a:t>Les Anormaux, </a:t>
            </a:r>
            <a:r>
              <a:rPr lang="fr-FR" sz="1400" dirty="0" smtClean="0"/>
              <a:t>1976).</a:t>
            </a:r>
            <a:endParaRPr lang="fr-FR" sz="2000" dirty="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1. ETUDES DE GENRE ET RELIGIONS</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30</a:t>
            </a:fld>
            <a:endParaRPr lang="fr-FR" altLang="zh-CN" dirty="0"/>
          </a:p>
        </p:txBody>
      </p:sp>
      <p:sp>
        <p:nvSpPr>
          <p:cNvPr id="7" name="Sous-titre 2"/>
          <p:cNvSpPr>
            <a:spLocks noChangeArrowheads="1"/>
          </p:cNvSpPr>
          <p:nvPr/>
        </p:nvSpPr>
        <p:spPr bwMode="auto">
          <a:xfrm>
            <a:off x="323646" y="620766"/>
            <a:ext cx="7632636" cy="6120510"/>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a:pPr>
            <a:r>
              <a:rPr lang="fr-FR" sz="2000" b="1" dirty="0" smtClean="0"/>
              <a:t>Qu’est-ce que la « </a:t>
            </a:r>
            <a:r>
              <a:rPr lang="fr-FR" sz="2000" b="1" i="1" dirty="0" smtClean="0"/>
              <a:t>Shari’a » </a:t>
            </a:r>
            <a:r>
              <a:rPr lang="fr-FR" sz="2000" b="1" dirty="0" smtClean="0"/>
              <a:t>?</a:t>
            </a:r>
            <a:endParaRPr lang="fr-FR" sz="2000" b="1" dirty="0" smtClean="0"/>
          </a:p>
          <a:p>
            <a:pPr marL="457200" indent="-457200"/>
            <a:endParaRPr lang="fr-FR" sz="2000" b="1" dirty="0" smtClean="0"/>
          </a:p>
          <a:p>
            <a:pPr marL="457200" indent="-457200"/>
            <a:r>
              <a:rPr lang="en-US" dirty="0" smtClean="0"/>
              <a:t>Nous </a:t>
            </a:r>
            <a:r>
              <a:rPr lang="en-US" dirty="0" err="1" smtClean="0"/>
              <a:t>avons</a:t>
            </a:r>
            <a:r>
              <a:rPr lang="en-US" dirty="0" smtClean="0"/>
              <a:t> déjà </a:t>
            </a:r>
            <a:r>
              <a:rPr lang="en-US" dirty="0" err="1" smtClean="0"/>
              <a:t>discuté</a:t>
            </a:r>
            <a:r>
              <a:rPr lang="en-US" dirty="0" smtClean="0"/>
              <a:t> de </a:t>
            </a:r>
            <a:r>
              <a:rPr lang="en-US" dirty="0" err="1" smtClean="0"/>
              <a:t>plusieurs</a:t>
            </a:r>
            <a:r>
              <a:rPr lang="en-US" dirty="0" smtClean="0"/>
              <a:t> concepts :</a:t>
            </a:r>
            <a:endParaRPr lang="en-US" dirty="0" smtClean="0"/>
          </a:p>
          <a:p>
            <a:pPr marL="457200" indent="-457200"/>
            <a:endParaRPr lang="en-US" dirty="0" smtClean="0"/>
          </a:p>
          <a:p>
            <a:pPr marL="457200" indent="-457200">
              <a:buFontTx/>
              <a:buChar char="-"/>
            </a:pPr>
            <a:r>
              <a:rPr lang="en-US" b="1" i="1" dirty="0" err="1" smtClean="0"/>
              <a:t>Shari’a</a:t>
            </a:r>
            <a:r>
              <a:rPr lang="en-US" dirty="0" smtClean="0"/>
              <a:t> = </a:t>
            </a:r>
            <a:r>
              <a:rPr lang="en-US" b="1" dirty="0" err="1" smtClean="0"/>
              <a:t>voie</a:t>
            </a:r>
            <a:r>
              <a:rPr lang="en-US" b="1" dirty="0" smtClean="0"/>
              <a:t> </a:t>
            </a:r>
            <a:r>
              <a:rPr lang="en-US" dirty="0" err="1" smtClean="0"/>
              <a:t>vers</a:t>
            </a:r>
            <a:r>
              <a:rPr lang="en-US" dirty="0" smtClean="0"/>
              <a:t> “</a:t>
            </a:r>
            <a:r>
              <a:rPr lang="en-US" dirty="0" err="1" smtClean="0"/>
              <a:t>l’Illumination</a:t>
            </a:r>
            <a:r>
              <a:rPr lang="en-US" dirty="0" smtClean="0"/>
              <a:t>” </a:t>
            </a:r>
            <a:r>
              <a:rPr lang="en-US" dirty="0" smtClean="0"/>
              <a:t>(pas </a:t>
            </a:r>
            <a:r>
              <a:rPr lang="en-US" dirty="0" err="1" smtClean="0"/>
              <a:t>une</a:t>
            </a:r>
            <a:r>
              <a:rPr lang="en-US" dirty="0" smtClean="0"/>
              <a:t> “prison” </a:t>
            </a:r>
            <a:r>
              <a:rPr lang="en-US" dirty="0" err="1" smtClean="0"/>
              <a:t>dogmatique</a:t>
            </a:r>
            <a:r>
              <a:rPr lang="en-US" dirty="0" smtClean="0"/>
              <a:t>)</a:t>
            </a:r>
            <a:endParaRPr lang="en-US" dirty="0" smtClean="0"/>
          </a:p>
          <a:p>
            <a:pPr marL="457200" indent="-457200">
              <a:buFontTx/>
              <a:buChar char="-"/>
            </a:pPr>
            <a:endParaRPr lang="en-US" dirty="0" smtClean="0"/>
          </a:p>
          <a:p>
            <a:pPr marL="457200" indent="-457200">
              <a:buFontTx/>
              <a:buChar char="-"/>
            </a:pPr>
            <a:r>
              <a:rPr lang="en-US" b="1" i="1" dirty="0" smtClean="0"/>
              <a:t>Fiqh</a:t>
            </a:r>
            <a:r>
              <a:rPr lang="en-US" dirty="0" smtClean="0"/>
              <a:t> = </a:t>
            </a:r>
            <a:r>
              <a:rPr lang="en-US" b="1" dirty="0" err="1" smtClean="0"/>
              <a:t>compréhension</a:t>
            </a:r>
            <a:r>
              <a:rPr lang="en-US" b="1" dirty="0" smtClean="0"/>
              <a:t> </a:t>
            </a:r>
            <a:r>
              <a:rPr lang="en-US" dirty="0" smtClean="0"/>
              <a:t>des musulman-es du message </a:t>
            </a:r>
            <a:r>
              <a:rPr lang="en-US" dirty="0" err="1" smtClean="0"/>
              <a:t>Divin</a:t>
            </a:r>
            <a:r>
              <a:rPr lang="en-US" dirty="0" smtClean="0"/>
              <a:t> (pas </a:t>
            </a:r>
            <a:r>
              <a:rPr lang="en-US" dirty="0" err="1" smtClean="0"/>
              <a:t>une</a:t>
            </a:r>
            <a:r>
              <a:rPr lang="en-US" dirty="0" smtClean="0"/>
              <a:t> “</a:t>
            </a:r>
            <a:r>
              <a:rPr lang="en-US" dirty="0" err="1" smtClean="0"/>
              <a:t>loi</a:t>
            </a:r>
            <a:r>
              <a:rPr lang="en-US" dirty="0" smtClean="0"/>
              <a:t>”)</a:t>
            </a:r>
            <a:endParaRPr lang="en-US" dirty="0" smtClean="0"/>
          </a:p>
          <a:p>
            <a:pPr marL="457200" indent="-457200">
              <a:buFontTx/>
              <a:buChar char="-"/>
            </a:pPr>
            <a:endParaRPr lang="en-US" dirty="0" smtClean="0"/>
          </a:p>
          <a:p>
            <a:pPr marL="457200" indent="-457200">
              <a:buFontTx/>
              <a:buChar char="-"/>
            </a:pPr>
            <a:r>
              <a:rPr lang="en-US" b="1" dirty="0" smtClean="0"/>
              <a:t>Culture</a:t>
            </a:r>
            <a:r>
              <a:rPr lang="en-US" dirty="0" smtClean="0"/>
              <a:t> = </a:t>
            </a:r>
            <a:r>
              <a:rPr lang="en-US" dirty="0" smtClean="0"/>
              <a:t>le </a:t>
            </a:r>
            <a:r>
              <a:rPr lang="en-US" dirty="0" err="1" smtClean="0"/>
              <a:t>produit</a:t>
            </a:r>
            <a:r>
              <a:rPr lang="en-US" dirty="0" smtClean="0"/>
              <a:t> des interactions </a:t>
            </a:r>
            <a:r>
              <a:rPr lang="en-US" dirty="0" err="1" smtClean="0"/>
              <a:t>interindividuelles</a:t>
            </a:r>
            <a:r>
              <a:rPr lang="en-US" dirty="0" smtClean="0"/>
              <a:t> (</a:t>
            </a:r>
            <a:r>
              <a:rPr lang="en-US" b="1" dirty="0" err="1" smtClean="0"/>
              <a:t>évoluant</a:t>
            </a:r>
            <a:r>
              <a:rPr lang="en-US" b="1" dirty="0" smtClean="0"/>
              <a:t> </a:t>
            </a:r>
            <a:r>
              <a:rPr lang="en-US" dirty="0" smtClean="0"/>
              <a:t>en </a:t>
            </a:r>
            <a:r>
              <a:rPr lang="en-US" dirty="0" err="1" smtClean="0"/>
              <a:t>fonction</a:t>
            </a:r>
            <a:r>
              <a:rPr lang="en-US" dirty="0" smtClean="0"/>
              <a:t> de </a:t>
            </a:r>
            <a:r>
              <a:rPr lang="en-US" dirty="0" err="1" smtClean="0"/>
              <a:t>facteurs</a:t>
            </a:r>
            <a:r>
              <a:rPr lang="en-US" dirty="0" smtClean="0"/>
              <a:t> </a:t>
            </a:r>
            <a:r>
              <a:rPr lang="en-US" dirty="0" err="1" smtClean="0"/>
              <a:t>historiques</a:t>
            </a:r>
            <a:r>
              <a:rPr lang="en-US" dirty="0" smtClean="0"/>
              <a:t>, </a:t>
            </a:r>
            <a:r>
              <a:rPr lang="en-US" dirty="0" err="1" smtClean="0"/>
              <a:t>economiques</a:t>
            </a:r>
            <a:r>
              <a:rPr lang="en-US" dirty="0" smtClean="0"/>
              <a:t>, </a:t>
            </a:r>
            <a:r>
              <a:rPr lang="en-US" dirty="0" err="1" smtClean="0"/>
              <a:t>educationnels</a:t>
            </a:r>
            <a:r>
              <a:rPr lang="en-US" dirty="0" smtClean="0"/>
              <a:t>, </a:t>
            </a:r>
            <a:r>
              <a:rPr lang="en-US" dirty="0" err="1" smtClean="0"/>
              <a:t>politiques</a:t>
            </a:r>
            <a:r>
              <a:rPr lang="en-US" dirty="0" smtClean="0"/>
              <a:t>, etc.).</a:t>
            </a:r>
          </a:p>
          <a:p>
            <a:pPr marL="457200" indent="-457200"/>
            <a:endParaRPr lang="fr-FR" sz="2000" dirty="0" smtClean="0"/>
          </a:p>
          <a:p>
            <a:pPr marL="457200" indent="-457200"/>
            <a:r>
              <a:rPr lang="fr-FR" sz="2000" dirty="0" smtClean="0"/>
              <a:t>NB: La seule loi est la </a:t>
            </a:r>
            <a:r>
              <a:rPr lang="fr-FR" sz="2000" i="1" dirty="0" err="1" smtClean="0"/>
              <a:t>Respublica</a:t>
            </a:r>
            <a:r>
              <a:rPr lang="fr-FR" sz="2000" dirty="0" smtClean="0"/>
              <a:t> </a:t>
            </a:r>
            <a:r>
              <a:rPr lang="fr-FR" sz="2000" dirty="0" smtClean="0"/>
              <a:t>(appartenance </a:t>
            </a:r>
            <a:r>
              <a:rPr lang="fr-FR" sz="2000" dirty="0" smtClean="0"/>
              <a:t>/ décidée </a:t>
            </a:r>
            <a:r>
              <a:rPr lang="fr-FR" sz="2000" dirty="0" smtClean="0"/>
              <a:t>par tou-tes) au sein de sociétés démocratique et laïques de nos jours, </a:t>
            </a:r>
            <a:r>
              <a:rPr lang="fr-FR" sz="2000" dirty="0" smtClean="0"/>
              <a:t>et Dieu voulait qu'il en soit </a:t>
            </a:r>
            <a:r>
              <a:rPr lang="fr-FR" sz="2000" dirty="0" smtClean="0"/>
              <a:t>ainsi ; </a:t>
            </a:r>
            <a:r>
              <a:rPr lang="fr-FR" sz="2000" dirty="0" smtClean="0"/>
              <a:t>voir </a:t>
            </a:r>
            <a:r>
              <a:rPr lang="fr-FR" sz="2000" dirty="0" smtClean="0"/>
              <a:t>Platon</a:t>
            </a:r>
            <a:endParaRPr lang="fr-FR" sz="2000" dirty="0" smtClean="0"/>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1"/>
            <a:ext cx="8100294" cy="548759"/>
          </a:xfrm>
          <a:ln/>
        </p:spPr>
        <p:txBody>
          <a:bodyPr/>
          <a:lstStyle/>
          <a:p>
            <a:pPr algn="ctr"/>
            <a:r>
              <a:rPr lang="fr-FR" altLang="zh-CN" sz="2400" dirty="0" smtClean="0">
                <a:solidFill>
                  <a:schemeClr val="accent1">
                    <a:lumMod val="50000"/>
                  </a:schemeClr>
                </a:solidFill>
              </a:rPr>
              <a:t>5. Fascisme : </a:t>
            </a:r>
            <a:r>
              <a:rPr lang="fr-FR" altLang="zh-CN" sz="2400" dirty="0" smtClean="0">
                <a:solidFill>
                  <a:schemeClr val="accent1">
                    <a:lumMod val="50000"/>
                  </a:schemeClr>
                </a:solidFill>
              </a:rPr>
              <a:t>facteurs sociaux, culturels </a:t>
            </a:r>
            <a:r>
              <a:rPr lang="fr-FR" altLang="zh-CN" sz="2400" dirty="0" smtClean="0">
                <a:solidFill>
                  <a:schemeClr val="accent1">
                    <a:lumMod val="50000"/>
                  </a:schemeClr>
                </a:solidFill>
              </a:rPr>
              <a:t>et religieux</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31</a:t>
            </a:fld>
            <a:endParaRPr lang="fr-FR" altLang="zh-CN" dirty="0"/>
          </a:p>
        </p:txBody>
      </p:sp>
      <p:sp>
        <p:nvSpPr>
          <p:cNvPr id="7" name="Sous-titre 2"/>
          <p:cNvSpPr>
            <a:spLocks noChangeArrowheads="1"/>
          </p:cNvSpPr>
          <p:nvPr/>
        </p:nvSpPr>
        <p:spPr bwMode="auto">
          <a:xfrm>
            <a:off x="323646" y="620766"/>
            <a:ext cx="7632636" cy="6120510"/>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a:pPr>
            <a:r>
              <a:rPr lang="fr-FR" sz="2000" b="1" dirty="0" smtClean="0"/>
              <a:t>Qu’est-ce que la « </a:t>
            </a:r>
            <a:r>
              <a:rPr lang="fr-FR" sz="2000" b="1" i="1" dirty="0" smtClean="0"/>
              <a:t>Shari’a » </a:t>
            </a:r>
            <a:r>
              <a:rPr lang="fr-FR" sz="2000" b="1" dirty="0" smtClean="0"/>
              <a:t>?</a:t>
            </a:r>
            <a:endParaRPr lang="fr-FR" sz="2000" b="1" dirty="0" smtClean="0"/>
          </a:p>
          <a:p>
            <a:pPr marL="457200" indent="-457200"/>
            <a:endParaRPr lang="fr-FR" sz="2000" b="1" dirty="0" smtClean="0"/>
          </a:p>
          <a:p>
            <a:pPr marL="457200" indent="-457200"/>
            <a:r>
              <a:rPr lang="en-US" dirty="0" smtClean="0"/>
              <a:t>Nous </a:t>
            </a:r>
            <a:r>
              <a:rPr lang="en-US" dirty="0" err="1" smtClean="0"/>
              <a:t>avons</a:t>
            </a:r>
            <a:r>
              <a:rPr lang="en-US" dirty="0" smtClean="0"/>
              <a:t> déjà </a:t>
            </a:r>
            <a:r>
              <a:rPr lang="en-US" dirty="0" err="1" smtClean="0"/>
              <a:t>discuté</a:t>
            </a:r>
            <a:r>
              <a:rPr lang="en-US" dirty="0" smtClean="0"/>
              <a:t> de </a:t>
            </a:r>
            <a:r>
              <a:rPr lang="en-US" dirty="0" err="1" smtClean="0"/>
              <a:t>plusieurs</a:t>
            </a:r>
            <a:r>
              <a:rPr lang="en-US" dirty="0" smtClean="0"/>
              <a:t> concepts :</a:t>
            </a:r>
            <a:endParaRPr lang="en-US" dirty="0" smtClean="0"/>
          </a:p>
          <a:p>
            <a:pPr marL="457200" indent="-457200"/>
            <a:endParaRPr lang="en-US" dirty="0" smtClean="0"/>
          </a:p>
          <a:p>
            <a:pPr marL="457200" indent="-457200">
              <a:buFontTx/>
              <a:buChar char="-"/>
            </a:pPr>
            <a:r>
              <a:rPr lang="en-US" b="1" i="1" dirty="0" err="1" smtClean="0"/>
              <a:t>Shari’a</a:t>
            </a:r>
            <a:r>
              <a:rPr lang="en-US" dirty="0" smtClean="0"/>
              <a:t> = </a:t>
            </a:r>
            <a:r>
              <a:rPr lang="en-US" b="1" dirty="0" err="1" smtClean="0">
                <a:solidFill>
                  <a:srgbClr val="FF0000"/>
                </a:solidFill>
              </a:rPr>
              <a:t>voie</a:t>
            </a:r>
            <a:r>
              <a:rPr lang="en-US" b="1" dirty="0" smtClean="0"/>
              <a:t> </a:t>
            </a:r>
            <a:r>
              <a:rPr lang="en-US" dirty="0" err="1" smtClean="0"/>
              <a:t>vers</a:t>
            </a:r>
            <a:r>
              <a:rPr lang="en-US" dirty="0" smtClean="0"/>
              <a:t> “</a:t>
            </a:r>
            <a:r>
              <a:rPr lang="en-US" dirty="0" err="1" smtClean="0"/>
              <a:t>l’Illumination</a:t>
            </a:r>
            <a:r>
              <a:rPr lang="en-US" dirty="0" smtClean="0"/>
              <a:t>” </a:t>
            </a:r>
            <a:r>
              <a:rPr lang="en-US" dirty="0" smtClean="0"/>
              <a:t>(pas </a:t>
            </a:r>
            <a:r>
              <a:rPr lang="en-US" dirty="0" err="1" smtClean="0"/>
              <a:t>une</a:t>
            </a:r>
            <a:r>
              <a:rPr lang="en-US" dirty="0" smtClean="0"/>
              <a:t> “prison” </a:t>
            </a:r>
            <a:r>
              <a:rPr lang="en-US" dirty="0" err="1" smtClean="0"/>
              <a:t>dogmatique</a:t>
            </a:r>
            <a:r>
              <a:rPr lang="en-US" dirty="0" smtClean="0"/>
              <a:t>)</a:t>
            </a:r>
            <a:endParaRPr lang="en-US" dirty="0" smtClean="0"/>
          </a:p>
          <a:p>
            <a:pPr marL="457200" indent="-457200">
              <a:buFontTx/>
              <a:buChar char="-"/>
            </a:pPr>
            <a:endParaRPr lang="en-US" dirty="0" smtClean="0"/>
          </a:p>
          <a:p>
            <a:pPr marL="457200" indent="-457200">
              <a:buFontTx/>
              <a:buChar char="-"/>
            </a:pPr>
            <a:r>
              <a:rPr lang="en-US" b="1" i="1" dirty="0" smtClean="0"/>
              <a:t>Fiqh</a:t>
            </a:r>
            <a:r>
              <a:rPr lang="en-US" dirty="0" smtClean="0"/>
              <a:t> = </a:t>
            </a:r>
            <a:r>
              <a:rPr lang="en-US" b="1" dirty="0" err="1" smtClean="0">
                <a:solidFill>
                  <a:srgbClr val="FF0000"/>
                </a:solidFill>
              </a:rPr>
              <a:t>compréhension</a:t>
            </a:r>
            <a:r>
              <a:rPr lang="en-US" b="1" dirty="0" smtClean="0"/>
              <a:t> </a:t>
            </a:r>
            <a:r>
              <a:rPr lang="en-US" dirty="0" smtClean="0"/>
              <a:t>des musulman-es du message </a:t>
            </a:r>
            <a:r>
              <a:rPr lang="en-US" dirty="0" err="1" smtClean="0"/>
              <a:t>Divin</a:t>
            </a:r>
            <a:r>
              <a:rPr lang="en-US" dirty="0" smtClean="0"/>
              <a:t> (pas </a:t>
            </a:r>
            <a:r>
              <a:rPr lang="en-US" dirty="0" err="1" smtClean="0"/>
              <a:t>une</a:t>
            </a:r>
            <a:r>
              <a:rPr lang="en-US" dirty="0" smtClean="0"/>
              <a:t> “</a:t>
            </a:r>
            <a:r>
              <a:rPr lang="en-US" dirty="0" err="1" smtClean="0"/>
              <a:t>loi</a:t>
            </a:r>
            <a:r>
              <a:rPr lang="en-US" dirty="0" smtClean="0"/>
              <a:t>”)</a:t>
            </a:r>
            <a:endParaRPr lang="en-US" dirty="0" smtClean="0"/>
          </a:p>
          <a:p>
            <a:pPr marL="457200" indent="-457200">
              <a:buFontTx/>
              <a:buChar char="-"/>
            </a:pPr>
            <a:endParaRPr lang="en-US" dirty="0" smtClean="0"/>
          </a:p>
          <a:p>
            <a:pPr marL="457200" indent="-457200">
              <a:buFontTx/>
              <a:buChar char="-"/>
            </a:pPr>
            <a:r>
              <a:rPr lang="en-US" b="1" dirty="0" smtClean="0"/>
              <a:t>Culture</a:t>
            </a:r>
            <a:r>
              <a:rPr lang="en-US" dirty="0" smtClean="0"/>
              <a:t> = </a:t>
            </a:r>
            <a:r>
              <a:rPr lang="en-US" dirty="0" smtClean="0"/>
              <a:t>le </a:t>
            </a:r>
            <a:r>
              <a:rPr lang="en-US" dirty="0" err="1" smtClean="0"/>
              <a:t>produit</a:t>
            </a:r>
            <a:r>
              <a:rPr lang="en-US" dirty="0" smtClean="0"/>
              <a:t> des interactions </a:t>
            </a:r>
            <a:r>
              <a:rPr lang="en-US" dirty="0" err="1" smtClean="0"/>
              <a:t>interindividuelles</a:t>
            </a:r>
            <a:r>
              <a:rPr lang="en-US" dirty="0" smtClean="0"/>
              <a:t> (</a:t>
            </a:r>
            <a:r>
              <a:rPr lang="en-US" b="1" dirty="0" err="1" smtClean="0">
                <a:solidFill>
                  <a:srgbClr val="FF0000"/>
                </a:solidFill>
              </a:rPr>
              <a:t>évoluant</a:t>
            </a:r>
            <a:r>
              <a:rPr lang="en-US" b="1" dirty="0" smtClean="0"/>
              <a:t> </a:t>
            </a:r>
            <a:r>
              <a:rPr lang="en-US" dirty="0" smtClean="0"/>
              <a:t>en </a:t>
            </a:r>
            <a:r>
              <a:rPr lang="en-US" dirty="0" err="1" smtClean="0"/>
              <a:t>fonction</a:t>
            </a:r>
            <a:r>
              <a:rPr lang="en-US" dirty="0" smtClean="0"/>
              <a:t> de </a:t>
            </a:r>
            <a:r>
              <a:rPr lang="en-US" dirty="0" err="1" smtClean="0"/>
              <a:t>facteurs</a:t>
            </a:r>
            <a:r>
              <a:rPr lang="en-US" dirty="0" smtClean="0"/>
              <a:t> </a:t>
            </a:r>
            <a:r>
              <a:rPr lang="en-US" dirty="0" err="1" smtClean="0"/>
              <a:t>historiques</a:t>
            </a:r>
            <a:r>
              <a:rPr lang="en-US" dirty="0" smtClean="0"/>
              <a:t>, </a:t>
            </a:r>
            <a:r>
              <a:rPr lang="en-US" dirty="0" err="1" smtClean="0"/>
              <a:t>economiques</a:t>
            </a:r>
            <a:r>
              <a:rPr lang="en-US" dirty="0" smtClean="0"/>
              <a:t>, </a:t>
            </a:r>
            <a:r>
              <a:rPr lang="en-US" dirty="0" err="1" smtClean="0"/>
              <a:t>educationnels</a:t>
            </a:r>
            <a:r>
              <a:rPr lang="en-US" dirty="0" smtClean="0"/>
              <a:t>, </a:t>
            </a:r>
            <a:r>
              <a:rPr lang="en-US" dirty="0" err="1" smtClean="0"/>
              <a:t>politiques</a:t>
            </a:r>
            <a:r>
              <a:rPr lang="en-US" dirty="0" smtClean="0"/>
              <a:t>, etc.).</a:t>
            </a:r>
          </a:p>
          <a:p>
            <a:pPr marL="457200" indent="-457200"/>
            <a:endParaRPr lang="fr-FR" sz="1200" dirty="0" smtClean="0"/>
          </a:p>
          <a:p>
            <a:pPr marL="457200" indent="-457200"/>
            <a:r>
              <a:rPr lang="fr-FR" sz="2000" dirty="0" smtClean="0"/>
              <a:t>NB: La seule loi est la </a:t>
            </a:r>
            <a:r>
              <a:rPr lang="fr-FR" sz="2000" i="1" dirty="0" err="1" smtClean="0"/>
              <a:t>Respublica</a:t>
            </a:r>
            <a:r>
              <a:rPr lang="fr-FR" sz="2000" dirty="0" smtClean="0"/>
              <a:t> </a:t>
            </a:r>
            <a:r>
              <a:rPr lang="fr-FR" sz="2000" dirty="0" smtClean="0"/>
              <a:t>(appartenance </a:t>
            </a:r>
            <a:r>
              <a:rPr lang="fr-FR" sz="2000" dirty="0" smtClean="0"/>
              <a:t>/ décidée </a:t>
            </a:r>
            <a:r>
              <a:rPr lang="fr-FR" sz="2000" dirty="0" smtClean="0"/>
              <a:t>par tou-tes) au sein de sociétés démocratique et laïques de nos jours, </a:t>
            </a:r>
            <a:r>
              <a:rPr lang="fr-FR" sz="2000" dirty="0" smtClean="0"/>
              <a:t>et Dieu voulait qu'il en soit </a:t>
            </a:r>
            <a:r>
              <a:rPr lang="fr-FR" sz="2000" dirty="0" smtClean="0"/>
              <a:t>ainsi ; </a:t>
            </a:r>
            <a:r>
              <a:rPr lang="fr-FR" sz="2000" dirty="0" smtClean="0"/>
              <a:t>voir </a:t>
            </a:r>
            <a:r>
              <a:rPr lang="fr-FR" sz="2000" dirty="0" smtClean="0"/>
              <a:t>Platon</a:t>
            </a:r>
            <a:r>
              <a:rPr lang="en-US" sz="2000" b="1" dirty="0" smtClean="0">
                <a:solidFill>
                  <a:srgbClr val="FF0000"/>
                </a:solidFill>
              </a:rPr>
              <a:t> </a:t>
            </a:r>
            <a:endParaRPr lang="en-US" sz="2000" b="1" dirty="0" smtClean="0">
              <a:solidFill>
                <a:srgbClr val="FF0000"/>
              </a:solidFill>
            </a:endParaRPr>
          </a:p>
          <a:p>
            <a:pPr marL="457200" indent="-457200"/>
            <a:endParaRPr lang="en-US" b="1" dirty="0" smtClean="0">
              <a:solidFill>
                <a:srgbClr val="FF0000"/>
              </a:solidFill>
            </a:endParaRPr>
          </a:p>
          <a:p>
            <a:pPr marL="457200" indent="-457200" algn="ctr"/>
            <a:r>
              <a:rPr lang="en-US" sz="2000" b="1" dirty="0" smtClean="0">
                <a:solidFill>
                  <a:srgbClr val="FF0000"/>
                </a:solidFill>
              </a:rPr>
              <a:t>-&gt; </a:t>
            </a:r>
            <a:r>
              <a:rPr lang="fr-FR" sz="2000" b="1" dirty="0" smtClean="0">
                <a:solidFill>
                  <a:srgbClr val="FF0000"/>
                </a:solidFill>
              </a:rPr>
              <a:t>Les </a:t>
            </a:r>
            <a:r>
              <a:rPr lang="fr-FR" sz="2000" b="1" dirty="0" smtClean="0">
                <a:solidFill>
                  <a:srgbClr val="FF0000"/>
                </a:solidFill>
              </a:rPr>
              <a:t>cultures humaines évoluent sur ce chemin «naturel», décidé par la sagesse du Divin pour sa création, ou disparaissent </a:t>
            </a:r>
            <a:r>
              <a:rPr lang="fr-FR" sz="1600" dirty="0" smtClean="0">
                <a:solidFill>
                  <a:srgbClr val="FF0000"/>
                </a:solidFill>
              </a:rPr>
              <a:t>(Coran: 49.13</a:t>
            </a:r>
            <a:r>
              <a:rPr lang="fr-FR" sz="1600" dirty="0" smtClean="0">
                <a:solidFill>
                  <a:srgbClr val="FF0000"/>
                </a:solidFill>
              </a:rPr>
              <a:t>).</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1"/>
            <a:ext cx="8100294" cy="548759"/>
          </a:xfrm>
          <a:ln/>
        </p:spPr>
        <p:txBody>
          <a:bodyPr/>
          <a:lstStyle/>
          <a:p>
            <a:pPr algn="ctr"/>
            <a:r>
              <a:rPr lang="fr-FR" altLang="zh-CN" sz="2400" dirty="0" smtClean="0">
                <a:solidFill>
                  <a:schemeClr val="accent1">
                    <a:lumMod val="50000"/>
                  </a:schemeClr>
                </a:solidFill>
              </a:rPr>
              <a:t>5. Fascisme : </a:t>
            </a:r>
            <a:r>
              <a:rPr lang="fr-FR" altLang="zh-CN" sz="2400" dirty="0" smtClean="0">
                <a:solidFill>
                  <a:schemeClr val="accent1">
                    <a:lumMod val="50000"/>
                  </a:schemeClr>
                </a:solidFill>
              </a:rPr>
              <a:t>facteurs sociaux, culturels </a:t>
            </a:r>
            <a:r>
              <a:rPr lang="fr-FR" altLang="zh-CN" sz="2400" dirty="0" smtClean="0">
                <a:solidFill>
                  <a:schemeClr val="accent1">
                    <a:lumMod val="50000"/>
                  </a:schemeClr>
                </a:solidFill>
              </a:rPr>
              <a:t>et religieux</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spTree>
  </p:cSld>
  <p:clrMapOvr>
    <a:masterClrMapping/>
  </p:clrMapOvr>
  <p:transition>
    <p:dissolve/>
    <p:sndAc>
      <p:stSnd>
        <p:snd r:embed="rId2" name="suction.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32</a:t>
            </a:fld>
            <a:endParaRPr lang="fr-FR" altLang="zh-CN" dirty="0"/>
          </a:p>
        </p:txBody>
      </p:sp>
      <p:sp>
        <p:nvSpPr>
          <p:cNvPr id="7" name="Sous-titre 2"/>
          <p:cNvSpPr>
            <a:spLocks noChangeArrowheads="1"/>
          </p:cNvSpPr>
          <p:nvPr/>
        </p:nvSpPr>
        <p:spPr bwMode="auto">
          <a:xfrm>
            <a:off x="323646" y="620766"/>
            <a:ext cx="7632636" cy="6120510"/>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startAt="2"/>
            </a:pPr>
            <a:r>
              <a:rPr lang="fr-FR" sz="2000" b="1" dirty="0" smtClean="0"/>
              <a:t>DAESCH, l’</a:t>
            </a:r>
            <a:r>
              <a:rPr lang="fr-FR" sz="2800" b="1" dirty="0" smtClean="0">
                <a:solidFill>
                  <a:srgbClr val="00B050"/>
                </a:solidFill>
              </a:rPr>
              <a:t>i</a:t>
            </a:r>
            <a:r>
              <a:rPr lang="fr-FR" sz="2000" b="1" dirty="0" smtClean="0"/>
              <a:t>slam (</a:t>
            </a:r>
            <a:r>
              <a:rPr lang="fr-FR" sz="2000" b="1" u="sng" dirty="0" smtClean="0"/>
              <a:t>spiritualité</a:t>
            </a:r>
            <a:r>
              <a:rPr lang="fr-FR" sz="2000" b="1" dirty="0" smtClean="0"/>
              <a:t>) ou l’</a:t>
            </a:r>
            <a:r>
              <a:rPr lang="fr-FR" sz="3200" b="1" dirty="0" smtClean="0">
                <a:solidFill>
                  <a:srgbClr val="00B050"/>
                </a:solidFill>
              </a:rPr>
              <a:t>I</a:t>
            </a:r>
            <a:r>
              <a:rPr lang="fr-FR" sz="2000" b="1" dirty="0" smtClean="0"/>
              <a:t>slam (</a:t>
            </a:r>
            <a:r>
              <a:rPr lang="fr-FR" sz="2000" b="1" u="sng" dirty="0" smtClean="0"/>
              <a:t>civilisation</a:t>
            </a:r>
            <a:r>
              <a:rPr lang="fr-FR" sz="2000" b="1" dirty="0" smtClean="0"/>
              <a:t>) ?</a:t>
            </a:r>
          </a:p>
          <a:p>
            <a:endParaRPr lang="fr-FR" sz="2000" dirty="0"/>
          </a:p>
          <a:p>
            <a:r>
              <a:rPr lang="fr-FR" sz="1600" b="1" dirty="0" smtClean="0"/>
              <a:t>Khaled </a:t>
            </a:r>
            <a:r>
              <a:rPr lang="fr-FR" sz="1600" b="1" dirty="0" err="1" smtClean="0"/>
              <a:t>Rouayheb</a:t>
            </a:r>
            <a:r>
              <a:rPr lang="fr-FR" sz="1600" b="1" dirty="0" smtClean="0"/>
              <a:t> </a:t>
            </a:r>
            <a:r>
              <a:rPr lang="fr-FR" sz="1600" dirty="0" smtClean="0"/>
              <a:t>(2009), ou encore Walter G. Andrews et Mehmet </a:t>
            </a:r>
            <a:r>
              <a:rPr lang="fr-FR" sz="1600" dirty="0" err="1" smtClean="0"/>
              <a:t>Kalpakli</a:t>
            </a:r>
            <a:r>
              <a:rPr lang="fr-FR" sz="1600" dirty="0" smtClean="0"/>
              <a:t>, mettent en exergue de manière remarquable </a:t>
            </a:r>
            <a:r>
              <a:rPr lang="fr-FR" sz="1600" b="1" dirty="0" smtClean="0"/>
              <a:t>l’influence</a:t>
            </a:r>
            <a:r>
              <a:rPr lang="fr-FR" sz="1600" dirty="0" smtClean="0"/>
              <a:t> qu’a eut par la suite de la </a:t>
            </a:r>
            <a:r>
              <a:rPr lang="fr-FR" sz="1600" b="1" dirty="0" smtClean="0"/>
              <a:t>médecine moderne d’une Europe puritaine</a:t>
            </a:r>
            <a:r>
              <a:rPr lang="fr-FR" sz="1600" dirty="0" smtClean="0"/>
              <a:t>, </a:t>
            </a:r>
            <a:r>
              <a:rPr lang="fr-FR" sz="1600" b="1" dirty="0" smtClean="0"/>
              <a:t>sur un empire ottoman </a:t>
            </a:r>
            <a:r>
              <a:rPr lang="fr-FR" sz="1600" dirty="0" smtClean="0"/>
              <a:t>que d’aucuns décrivent, au tournant du XX</a:t>
            </a:r>
            <a:r>
              <a:rPr lang="fr-FR" sz="1600" baseline="30000" dirty="0" smtClean="0"/>
              <a:t>e</a:t>
            </a:r>
            <a:r>
              <a:rPr lang="fr-FR" sz="1600" dirty="0" smtClean="0"/>
              <a:t> siècle, comme </a:t>
            </a:r>
            <a:r>
              <a:rPr lang="fr-FR" sz="1600" b="1" dirty="0" smtClean="0"/>
              <a:t>en déclin</a:t>
            </a:r>
            <a:r>
              <a:rPr lang="fr-FR" sz="1600" dirty="0" smtClean="0"/>
              <a:t>, ou du moins en </a:t>
            </a:r>
            <a:r>
              <a:rPr lang="fr-FR" sz="1600" b="1" dirty="0" smtClean="0"/>
              <a:t>recherche d’expertise scientifique </a:t>
            </a:r>
            <a:r>
              <a:rPr lang="fr-FR" sz="1600" b="1" i="1" dirty="0" err="1" smtClean="0"/>
              <a:t>médicalisante</a:t>
            </a:r>
            <a:r>
              <a:rPr lang="fr-FR" sz="1600" b="1" dirty="0" smtClean="0"/>
              <a:t> ailleurs qu’en son sein</a:t>
            </a:r>
            <a:r>
              <a:rPr lang="fr-FR" sz="1600" dirty="0" smtClean="0"/>
              <a:t>. </a:t>
            </a:r>
          </a:p>
          <a:p>
            <a:endParaRPr lang="fr-FR" sz="1600" dirty="0" smtClean="0"/>
          </a:p>
          <a:p>
            <a:r>
              <a:rPr lang="fr-FR" sz="1600" dirty="0" smtClean="0"/>
              <a:t>Le XIX</a:t>
            </a:r>
            <a:r>
              <a:rPr lang="fr-FR" sz="1600" baseline="30000" dirty="0" smtClean="0"/>
              <a:t>e</a:t>
            </a:r>
            <a:r>
              <a:rPr lang="fr-FR" sz="1600" dirty="0" smtClean="0"/>
              <a:t> puis le début du XX</a:t>
            </a:r>
            <a:r>
              <a:rPr lang="fr-FR" sz="1600" baseline="30000" dirty="0" smtClean="0"/>
              <a:t>e</a:t>
            </a:r>
            <a:r>
              <a:rPr lang="fr-FR" sz="1600" dirty="0" smtClean="0"/>
              <a:t> siècle semblent avoir été ceux, de ce point de vue, de </a:t>
            </a:r>
            <a:r>
              <a:rPr lang="fr-FR" sz="1600" b="1" dirty="0" smtClean="0"/>
              <a:t>l’émergence de la catégorie sociale des « anormaux », </a:t>
            </a:r>
            <a:r>
              <a:rPr lang="fr-FR" sz="1600" dirty="0" smtClean="0"/>
              <a:t>comme le décrit très précisément M. Foucault dans son ouvrage éponyme (1976). </a:t>
            </a:r>
          </a:p>
          <a:p>
            <a:endParaRPr lang="fr-FR" sz="1600" dirty="0" smtClean="0"/>
          </a:p>
          <a:p>
            <a:r>
              <a:rPr lang="fr-FR" sz="1600" dirty="0" smtClean="0"/>
              <a:t>Une description des mécanismes sociaux liés au pouvoir encore pertinent aujourd’hui, à la différence que, </a:t>
            </a:r>
            <a:r>
              <a:rPr lang="fr-FR" sz="1600" b="1" dirty="0" smtClean="0"/>
              <a:t>de nos jours, l’individu est décrit fondamentalement comme un agent</a:t>
            </a:r>
            <a:r>
              <a:rPr lang="fr-FR" sz="1600" dirty="0" smtClean="0"/>
              <a:t>, et non plus comme par essence vulnérable (</a:t>
            </a:r>
            <a:r>
              <a:rPr lang="fr-FR" sz="1600" dirty="0" err="1" smtClean="0"/>
              <a:t>Becerra</a:t>
            </a:r>
            <a:r>
              <a:rPr lang="fr-FR" sz="1600" dirty="0" smtClean="0"/>
              <a:t> &amp; Peltier 2009 : 117-128), bien que subissant plus que jamais l’oppression d’une corporalité assujettie à un « biopouvoir » (Foucault op. </a:t>
            </a:r>
            <a:r>
              <a:rPr lang="fr-FR" sz="1600" dirty="0" err="1" smtClean="0"/>
              <a:t>cit</a:t>
            </a:r>
            <a:r>
              <a:rPr lang="fr-FR" sz="1600" dirty="0" smtClean="0"/>
              <a:t>.) politique omniprésent ; </a:t>
            </a:r>
            <a:r>
              <a:rPr lang="fr-FR" sz="1600" b="1" dirty="0" smtClean="0"/>
              <a:t>biopouvoir qui agit désormais sous couvert de démocratie et afin d’assurer les libertés individuelles </a:t>
            </a:r>
            <a:r>
              <a:rPr lang="fr-FR" sz="1600" dirty="0" smtClean="0"/>
              <a:t>pour tou-tes, en réalité peut parfois accroitre la pression du contrôle identitaire fasciste sur </a:t>
            </a:r>
            <a:r>
              <a:rPr lang="fr-FR" sz="1600" dirty="0" err="1" smtClean="0"/>
              <a:t>certain-es</a:t>
            </a:r>
            <a:r>
              <a:rPr lang="fr-FR" sz="1600" dirty="0" smtClean="0"/>
              <a:t>. </a:t>
            </a:r>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300091"/>
          </a:xfrm>
          <a:ln/>
        </p:spPr>
        <p:txBody>
          <a:bodyPr/>
          <a:lstStyle/>
          <a:p>
            <a:pPr algn="ctr"/>
            <a:r>
              <a:rPr lang="fr-FR" altLang="zh-CN" sz="2400" dirty="0" smtClean="0">
                <a:solidFill>
                  <a:schemeClr val="accent1">
                    <a:lumMod val="50000"/>
                  </a:schemeClr>
                </a:solidFill>
              </a:rPr>
              <a:t>5. Fascisme : facteurs sociaux, culturels et religieux</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33</a:t>
            </a:fld>
            <a:endParaRPr lang="fr-FR" altLang="zh-CN" dirty="0"/>
          </a:p>
        </p:txBody>
      </p:sp>
      <p:sp>
        <p:nvSpPr>
          <p:cNvPr id="7" name="Sous-titre 2"/>
          <p:cNvSpPr>
            <a:spLocks noChangeArrowheads="1"/>
          </p:cNvSpPr>
          <p:nvPr/>
        </p:nvSpPr>
        <p:spPr bwMode="auto">
          <a:xfrm>
            <a:off x="323646" y="620766"/>
            <a:ext cx="7632636" cy="6120510"/>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startAt="2"/>
            </a:pPr>
            <a:r>
              <a:rPr lang="fr-FR" sz="2000" b="1" dirty="0" smtClean="0"/>
              <a:t>DAESCH, l’</a:t>
            </a:r>
            <a:r>
              <a:rPr lang="fr-FR" sz="2800" b="1" dirty="0" smtClean="0">
                <a:solidFill>
                  <a:srgbClr val="00B050"/>
                </a:solidFill>
              </a:rPr>
              <a:t>i</a:t>
            </a:r>
            <a:r>
              <a:rPr lang="fr-FR" sz="2000" b="1" dirty="0" smtClean="0"/>
              <a:t>slam (</a:t>
            </a:r>
            <a:r>
              <a:rPr lang="fr-FR" sz="2000" b="1" u="sng" dirty="0" smtClean="0"/>
              <a:t>spiritualité</a:t>
            </a:r>
            <a:r>
              <a:rPr lang="fr-FR" sz="2000" b="1" dirty="0" smtClean="0"/>
              <a:t>) ou l’</a:t>
            </a:r>
            <a:r>
              <a:rPr lang="fr-FR" sz="3200" b="1" dirty="0" smtClean="0">
                <a:solidFill>
                  <a:srgbClr val="00B050"/>
                </a:solidFill>
              </a:rPr>
              <a:t>I</a:t>
            </a:r>
            <a:r>
              <a:rPr lang="fr-FR" sz="2000" b="1" dirty="0" smtClean="0"/>
              <a:t>slam (</a:t>
            </a:r>
            <a:r>
              <a:rPr lang="fr-FR" sz="2000" b="1" u="sng" dirty="0" smtClean="0"/>
              <a:t>civilisation</a:t>
            </a:r>
            <a:r>
              <a:rPr lang="fr-FR" sz="2000" b="1" dirty="0" smtClean="0"/>
              <a:t>) ?</a:t>
            </a:r>
          </a:p>
          <a:p>
            <a:endParaRPr lang="fr-FR" sz="2000" dirty="0"/>
          </a:p>
          <a:p>
            <a:r>
              <a:rPr lang="fr-FR" sz="1600" b="1" dirty="0" smtClean="0"/>
              <a:t>Conséquences de cette modernité ? Quelques exemples :</a:t>
            </a:r>
          </a:p>
          <a:p>
            <a:endParaRPr lang="fr-FR" sz="1600" b="1" dirty="0" smtClean="0"/>
          </a:p>
          <a:p>
            <a:r>
              <a:rPr lang="fr-FR" sz="1600" dirty="0" smtClean="0"/>
              <a:t>1 - au </a:t>
            </a:r>
            <a:r>
              <a:rPr lang="fr-FR" sz="1600" b="1" dirty="0" smtClean="0"/>
              <a:t>Caire en 1925</a:t>
            </a:r>
            <a:r>
              <a:rPr lang="fr-FR" sz="1600" dirty="0" smtClean="0"/>
              <a:t>, le recueil des</a:t>
            </a:r>
            <a:r>
              <a:rPr lang="fr-FR" sz="1600" i="1" dirty="0" smtClean="0"/>
              <a:t> </a:t>
            </a:r>
            <a:r>
              <a:rPr lang="fr-FR" sz="1600" b="1" i="1" dirty="0" smtClean="0"/>
              <a:t>Mille et Une Nuits</a:t>
            </a:r>
            <a:r>
              <a:rPr lang="fr-FR" sz="1600" b="1" dirty="0" smtClean="0"/>
              <a:t> </a:t>
            </a:r>
            <a:r>
              <a:rPr lang="fr-FR" sz="1600" dirty="0" smtClean="0"/>
              <a:t>est publié, pour la premières fois depuis plus de mille ans, </a:t>
            </a:r>
            <a:r>
              <a:rPr lang="fr-FR" sz="1600" b="1" dirty="0" smtClean="0"/>
              <a:t>expurgés</a:t>
            </a:r>
            <a:r>
              <a:rPr lang="fr-FR" sz="1600" dirty="0" smtClean="0"/>
              <a:t> de l’ensemble des références liées à la corporalité, à la </a:t>
            </a:r>
            <a:r>
              <a:rPr lang="fr-FR" sz="1600" b="1" dirty="0" smtClean="0"/>
              <a:t>sexualité des femmes ou à l’homoérotisme masculin</a:t>
            </a:r>
            <a:r>
              <a:rPr lang="fr-FR" sz="1600" dirty="0" smtClean="0"/>
              <a:t>. </a:t>
            </a:r>
          </a:p>
          <a:p>
            <a:endParaRPr lang="fr-FR" sz="1600" dirty="0" smtClean="0"/>
          </a:p>
          <a:p>
            <a:r>
              <a:rPr lang="fr-FR" sz="1600" dirty="0" smtClean="0"/>
              <a:t>2 - une telle pudeur ne semblait pas exister au sein des sphères publiques arabo-musulmanes (</a:t>
            </a:r>
            <a:r>
              <a:rPr lang="fr-FR" sz="1600" dirty="0" err="1" smtClean="0"/>
              <a:t>Tifashi</a:t>
            </a:r>
            <a:r>
              <a:rPr lang="fr-FR" sz="1600" dirty="0" smtClean="0"/>
              <a:t> 1981). Par exemple, s’inspirant d’une tradition remontant a l’époque médiévale, le </a:t>
            </a:r>
            <a:r>
              <a:rPr lang="fr-FR" sz="1600" b="1" dirty="0" smtClean="0"/>
              <a:t>juge damascène Muhammad </a:t>
            </a:r>
            <a:r>
              <a:rPr lang="fr-FR" sz="1600" b="1" dirty="0" err="1" smtClean="0"/>
              <a:t>Akmal</a:t>
            </a:r>
            <a:r>
              <a:rPr lang="fr-FR" sz="1600" b="1" dirty="0" smtClean="0"/>
              <a:t> Al-</a:t>
            </a:r>
            <a:r>
              <a:rPr lang="fr-FR" sz="1600" b="1" dirty="0" err="1" smtClean="0"/>
              <a:t>Dîn</a:t>
            </a:r>
            <a:r>
              <a:rPr lang="fr-FR" sz="1600" b="1" dirty="0" smtClean="0"/>
              <a:t> </a:t>
            </a:r>
            <a:r>
              <a:rPr lang="fr-FR" sz="1600" dirty="0" smtClean="0"/>
              <a:t>rapporta l’histoire suivante : </a:t>
            </a:r>
          </a:p>
          <a:p>
            <a:endParaRPr lang="fr-FR" sz="1600" dirty="0" smtClean="0"/>
          </a:p>
          <a:p>
            <a:pPr lvl="1"/>
            <a:r>
              <a:rPr lang="fr-FR" sz="1600" i="1" dirty="0" smtClean="0"/>
              <a:t>« Un homme aimait un relieur imberbe appelé ‘Ali mais celui-ci se révéla en fait hermaphrodite. Les médecins statuèrent et le déclarèrent plutôt de genre féminin, ce qui permit au juge local de considérer dès lors que le relieur était une femme ; ‘</a:t>
            </a:r>
            <a:r>
              <a:rPr lang="fr-FR" sz="1600" b="1" i="1" dirty="0" smtClean="0"/>
              <a:t>Ali devenant aussitôt ‘</a:t>
            </a:r>
            <a:r>
              <a:rPr lang="fr-FR" sz="1600" b="1" i="1" dirty="0" err="1" smtClean="0"/>
              <a:t>Aliya</a:t>
            </a:r>
            <a:r>
              <a:rPr lang="fr-FR" sz="1600" b="1" i="1" dirty="0" smtClean="0"/>
              <a:t>, et pouvait donc devenir l’époux (ou plutôt l’épouse) de son soupirant » </a:t>
            </a:r>
            <a:r>
              <a:rPr lang="fr-FR" sz="1600" i="1" dirty="0" smtClean="0"/>
              <a:t>(</a:t>
            </a:r>
            <a:r>
              <a:rPr lang="fr-FR" sz="1600" i="1" dirty="0" err="1" smtClean="0"/>
              <a:t>Rouayheb</a:t>
            </a:r>
            <a:r>
              <a:rPr lang="fr-FR" sz="1600" i="1" dirty="0" smtClean="0"/>
              <a:t> op. </a:t>
            </a:r>
            <a:r>
              <a:rPr lang="fr-FR" sz="1600" i="1" dirty="0" err="1" smtClean="0"/>
              <a:t>cit</a:t>
            </a:r>
            <a:r>
              <a:rPr lang="fr-FR" sz="1600" i="1" dirty="0" smtClean="0"/>
              <a:t>.). </a:t>
            </a:r>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300091"/>
          </a:xfrm>
          <a:ln/>
        </p:spPr>
        <p:txBody>
          <a:bodyPr/>
          <a:lstStyle/>
          <a:p>
            <a:pPr algn="ctr"/>
            <a:r>
              <a:rPr lang="fr-FR" altLang="zh-CN" sz="2400" dirty="0" smtClean="0">
                <a:solidFill>
                  <a:schemeClr val="accent1">
                    <a:lumMod val="50000"/>
                  </a:schemeClr>
                </a:solidFill>
              </a:rPr>
              <a:t>5. Fascisme : facteurs sociaux, culturels et religieux</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34</a:t>
            </a:fld>
            <a:endParaRPr lang="fr-FR" altLang="zh-CN" dirty="0"/>
          </a:p>
        </p:txBody>
      </p:sp>
      <p:sp>
        <p:nvSpPr>
          <p:cNvPr id="7" name="Sous-titre 2"/>
          <p:cNvSpPr>
            <a:spLocks noChangeArrowheads="1"/>
          </p:cNvSpPr>
          <p:nvPr/>
        </p:nvSpPr>
        <p:spPr bwMode="auto">
          <a:xfrm>
            <a:off x="323646" y="620766"/>
            <a:ext cx="7632636" cy="6120510"/>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startAt="2"/>
            </a:pPr>
            <a:r>
              <a:rPr lang="fr-FR" sz="2000" b="1" dirty="0" smtClean="0"/>
              <a:t>DAESCH, l’</a:t>
            </a:r>
            <a:r>
              <a:rPr lang="fr-FR" sz="2800" b="1" dirty="0" smtClean="0">
                <a:solidFill>
                  <a:srgbClr val="00B050"/>
                </a:solidFill>
              </a:rPr>
              <a:t>i</a:t>
            </a:r>
            <a:r>
              <a:rPr lang="fr-FR" sz="2000" b="1" dirty="0" smtClean="0"/>
              <a:t>slam (</a:t>
            </a:r>
            <a:r>
              <a:rPr lang="fr-FR" sz="2000" b="1" u="sng" dirty="0" smtClean="0"/>
              <a:t>spiritualité</a:t>
            </a:r>
            <a:r>
              <a:rPr lang="fr-FR" sz="2000" b="1" dirty="0" smtClean="0"/>
              <a:t>) ou l’</a:t>
            </a:r>
            <a:r>
              <a:rPr lang="fr-FR" sz="3200" b="1" dirty="0" smtClean="0">
                <a:solidFill>
                  <a:srgbClr val="00B050"/>
                </a:solidFill>
              </a:rPr>
              <a:t>I</a:t>
            </a:r>
            <a:r>
              <a:rPr lang="fr-FR" sz="2000" b="1" dirty="0" smtClean="0"/>
              <a:t>slam (</a:t>
            </a:r>
            <a:r>
              <a:rPr lang="fr-FR" sz="2000" b="1" u="sng" dirty="0" smtClean="0"/>
              <a:t>civilisation</a:t>
            </a:r>
            <a:r>
              <a:rPr lang="fr-FR" sz="2000" b="1" dirty="0" smtClean="0"/>
              <a:t>) ?</a:t>
            </a:r>
          </a:p>
          <a:p>
            <a:endParaRPr lang="fr-FR" sz="2000" dirty="0"/>
          </a:p>
          <a:p>
            <a:r>
              <a:rPr lang="fr-FR" sz="1600" dirty="0" smtClean="0"/>
              <a:t>Avant l’ère moderne donc, au XVIIIe siècle, le rapport au genre, à la corporalité et à l’homoérotisme ne posait pas autant de problèmes. </a:t>
            </a:r>
            <a:r>
              <a:rPr lang="fr-FR" sz="1600" b="1" dirty="0" smtClean="0"/>
              <a:t>Puis :</a:t>
            </a:r>
          </a:p>
          <a:p>
            <a:pPr lvl="1"/>
            <a:r>
              <a:rPr lang="fr-FR" sz="1600" b="1" dirty="0" smtClean="0"/>
              <a:t>« </a:t>
            </a:r>
            <a:r>
              <a:rPr lang="fr-FR" sz="1600" b="1" i="1" dirty="0" smtClean="0"/>
              <a:t>en moins d’un siècle, l’attitude antipathique envers l’amour pédéraste [jusqu’à une époque récente] attribuée aux Français fut adoptée par les classes évoluées de la société arabe</a:t>
            </a:r>
            <a:r>
              <a:rPr lang="fr-FR" sz="1600" b="1" dirty="0" smtClean="0"/>
              <a:t> » </a:t>
            </a:r>
            <a:r>
              <a:rPr lang="fr-FR" sz="1600" dirty="0" smtClean="0"/>
              <a:t>(Idem). </a:t>
            </a:r>
          </a:p>
          <a:p>
            <a:endParaRPr lang="fr-FR" sz="1600" dirty="0" smtClean="0"/>
          </a:p>
          <a:p>
            <a:r>
              <a:rPr lang="fr-FR" sz="1600" b="1" dirty="0" smtClean="0"/>
              <a:t>Le début du XXe siècle est ainsi caractérisé de ce point de vue par une remise en question identitaire décrite comme fasciste </a:t>
            </a:r>
            <a:r>
              <a:rPr lang="fr-FR" sz="1600" dirty="0" smtClean="0"/>
              <a:t>(un faisceau identitaire), </a:t>
            </a:r>
            <a:r>
              <a:rPr lang="fr-FR" sz="1600" b="1" dirty="0" smtClean="0"/>
              <a:t>voire totalitaire </a:t>
            </a:r>
            <a:r>
              <a:rPr lang="fr-FR" sz="1600" dirty="0" smtClean="0"/>
              <a:t>(dans la totalité de l’espace public), au sein de sociétés arabo-musulmanes colonisées, décolonisées pour certaines, traumatisées, à la dynamique sociale fragilisée, en proie aux doutes et aux phobies en tous genres, en recherche actives - à la limite d’une correspondance parfaite avec le tableau psychopathologique de l’hystérie - de bouc-émissaires, tels que les femmes émancipées ou les individus appartenant de fait à une minorité sexuelle.</a:t>
            </a:r>
          </a:p>
          <a:p>
            <a:endParaRPr lang="fr-FR" sz="1600" dirty="0" smtClean="0"/>
          </a:p>
          <a:p>
            <a:r>
              <a:rPr lang="fr-FR" sz="1600" b="1" dirty="0" smtClean="0"/>
              <a:t>Un processus de recherche de bouc-émissaire classique, a priori, au vu des données disponibles en sociologie </a:t>
            </a:r>
            <a:r>
              <a:rPr lang="fr-FR" sz="1600" dirty="0" smtClean="0"/>
              <a:t>de la dynamique intergroupes par exemple, en ce qui concerne nommément la condition des minorités au sein de groupe sociaux se considérant, à tort ou à raison, en danger. </a:t>
            </a:r>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476754"/>
            <a:ext cx="8100294" cy="72006"/>
          </a:xfrm>
          <a:ln/>
        </p:spPr>
        <p:txBody>
          <a:bodyPr/>
          <a:lstStyle/>
          <a:p>
            <a:pPr algn="ctr"/>
            <a:r>
              <a:rPr lang="fr-FR" altLang="zh-CN" sz="2400" dirty="0" smtClean="0">
                <a:solidFill>
                  <a:schemeClr val="accent1">
                    <a:lumMod val="50000"/>
                  </a:schemeClr>
                </a:solidFill>
              </a:rPr>
              <a:t>5. Fascisme : facteurs sociaux, culturels et religieux</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460324" y="6453252"/>
            <a:ext cx="444951" cy="404748"/>
          </a:xfrm>
          <a:prstGeom prst="rect">
            <a:avLst/>
          </a:prstGeom>
          <a:noFill/>
          <a:ln>
            <a:noFill/>
          </a:ln>
        </p:spPr>
        <p:txBody>
          <a:bodyPr/>
          <a:lstStyle/>
          <a:p>
            <a:fld id="{BB28F3C4-E0FA-4069-85D4-CAC7C41F1E2E}" type="slidenum">
              <a:rPr lang="fr-FR" altLang="zh-CN"/>
              <a:pPr/>
              <a:t>35</a:t>
            </a:fld>
            <a:endParaRPr lang="fr-FR" altLang="zh-CN" dirty="0"/>
          </a:p>
        </p:txBody>
      </p:sp>
      <p:sp>
        <p:nvSpPr>
          <p:cNvPr id="8" name="Titre 6"/>
          <p:cNvSpPr>
            <a:spLocks noGrp="1" noChangeArrowheads="1"/>
          </p:cNvSpPr>
          <p:nvPr>
            <p:ph type="title" idx="4294967295"/>
          </p:nvPr>
        </p:nvSpPr>
        <p:spPr>
          <a:xfrm>
            <a:off x="457200" y="320675"/>
            <a:ext cx="7239000" cy="1452187"/>
          </a:xfrm>
          <a:ln/>
        </p:spPr>
        <p:txBody>
          <a:bodyPr/>
          <a:lstStyle/>
          <a:p>
            <a:pPr algn="ctr"/>
            <a:r>
              <a:rPr lang="fr-FR" altLang="zh-CN" sz="3200" dirty="0" smtClean="0">
                <a:solidFill>
                  <a:schemeClr val="accent1">
                    <a:lumMod val="50000"/>
                  </a:schemeClr>
                </a:solidFill>
              </a:rPr>
              <a:t>6. Infrahumanisation des minorités en tant de crise sociale, identitaire, puis politique</a:t>
            </a:r>
            <a:endParaRPr lang="fr-FR" altLang="zh-CN" sz="3200"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7" name="Image 13" descr="bouche_bee.bmp"/>
          <p:cNvPicPr>
            <a:picLocks noChangeAspect="1"/>
          </p:cNvPicPr>
          <p:nvPr/>
        </p:nvPicPr>
        <p:blipFill>
          <a:blip r:embed="rId4" cstate="print"/>
          <a:srcRect/>
          <a:stretch>
            <a:fillRect/>
          </a:stretch>
        </p:blipFill>
        <p:spPr bwMode="auto">
          <a:xfrm>
            <a:off x="2987868" y="2492922"/>
            <a:ext cx="2214562" cy="29289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sndAc>
      <p:stSnd>
        <p:snd r:embed="rId2" name="wind.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428596" y="428604"/>
            <a:ext cx="7239000" cy="408108"/>
          </a:xfrm>
        </p:spPr>
        <p:txBody>
          <a:bodyPr>
            <a:normAutofit fontScale="90000"/>
          </a:bodyPr>
          <a:lstStyle/>
          <a:p>
            <a:pPr eaLnBrk="1" fontAlgn="auto" hangingPunct="1">
              <a:spcAft>
                <a:spcPts val="0"/>
              </a:spcAft>
              <a:defRPr/>
            </a:pPr>
            <a:r>
              <a:rPr lang="fr-FR" dirty="0" smtClean="0">
                <a:solidFill>
                  <a:schemeClr val="accent1"/>
                </a:solidFill>
              </a:rPr>
              <a:t>résumé</a:t>
            </a:r>
            <a:endParaRPr lang="fr-FR" dirty="0">
              <a:solidFill>
                <a:schemeClr val="accent1"/>
              </a:solidFill>
            </a:endParaRPr>
          </a:p>
        </p:txBody>
      </p:sp>
      <p:sp>
        <p:nvSpPr>
          <p:cNvPr id="19461"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1F60EB1-3EFC-4EE6-8952-60661FC078D3}" type="slidenum">
              <a:rPr lang="fr-FR" smtClean="0"/>
              <a:pPr/>
              <a:t>36</a:t>
            </a:fld>
            <a:endParaRPr lang="fr-FR" smtClean="0"/>
          </a:p>
        </p:txBody>
      </p:sp>
      <p:sp>
        <p:nvSpPr>
          <p:cNvPr id="9" name="Sous-titre 2"/>
          <p:cNvSpPr txBox="1">
            <a:spLocks/>
          </p:cNvSpPr>
          <p:nvPr/>
        </p:nvSpPr>
        <p:spPr bwMode="auto">
          <a:xfrm>
            <a:off x="357188" y="1700857"/>
            <a:ext cx="7429500" cy="4657082"/>
          </a:xfrm>
          <a:prstGeom prst="rect">
            <a:avLst/>
          </a:prstGeom>
          <a:noFill/>
          <a:ln w="9525">
            <a:noFill/>
            <a:miter lim="800000"/>
            <a:headEnd/>
            <a:tailEnd/>
          </a:ln>
        </p:spPr>
        <p:txBody>
          <a:bodyPr>
            <a:normAutofit/>
          </a:bodyPr>
          <a:lstStyle/>
          <a:p>
            <a:pPr marL="273050" indent="-273050" algn="ctr" fontAlgn="auto">
              <a:spcBef>
                <a:spcPts val="600"/>
              </a:spcBef>
              <a:spcAft>
                <a:spcPts val="0"/>
              </a:spcAft>
              <a:buClr>
                <a:schemeClr val="tx2"/>
              </a:buClr>
              <a:buSzPct val="73000"/>
              <a:buFont typeface="Arial" pitchFamily="34" charset="0"/>
              <a:buNone/>
              <a:defRPr/>
            </a:pPr>
            <a:endParaRPr lang="en-US" sz="2600" dirty="0">
              <a:latin typeface="+mn-lt"/>
              <a:cs typeface="+mn-cs"/>
            </a:endParaRPr>
          </a:p>
          <a:p>
            <a:pPr marL="273050" indent="-273050" fontAlgn="auto">
              <a:spcBef>
                <a:spcPts val="600"/>
              </a:spcBef>
              <a:spcAft>
                <a:spcPts val="0"/>
              </a:spcAft>
              <a:buClr>
                <a:schemeClr val="tx2"/>
              </a:buClr>
              <a:buSzPct val="73000"/>
              <a:buFont typeface="Arial" pitchFamily="34" charset="0"/>
              <a:buNone/>
              <a:defRPr/>
            </a:pPr>
            <a:endParaRPr lang="en-US" sz="2600" dirty="0" smtClean="0"/>
          </a:p>
          <a:p>
            <a:pPr marL="273050" indent="-273050" fontAlgn="auto">
              <a:spcBef>
                <a:spcPts val="600"/>
              </a:spcBef>
              <a:spcAft>
                <a:spcPts val="0"/>
              </a:spcAft>
              <a:buClr>
                <a:schemeClr val="tx2"/>
              </a:buClr>
              <a:buSzPct val="73000"/>
              <a:buFont typeface="Arial" pitchFamily="34" charset="0"/>
              <a:buNone/>
              <a:defRPr/>
            </a:pPr>
            <a:endParaRPr lang="en-US" sz="2600" dirty="0" smtClean="0"/>
          </a:p>
          <a:p>
            <a:pPr marL="273050" indent="-273050" fontAlgn="auto">
              <a:spcBef>
                <a:spcPts val="600"/>
              </a:spcBef>
              <a:spcAft>
                <a:spcPts val="0"/>
              </a:spcAft>
              <a:buClr>
                <a:schemeClr val="tx2"/>
              </a:buClr>
              <a:buSzPct val="73000"/>
              <a:buFont typeface="Arial" pitchFamily="34" charset="0"/>
              <a:buNone/>
              <a:defRPr/>
            </a:pPr>
            <a:r>
              <a:rPr lang="en-US" sz="2600" dirty="0" smtClean="0"/>
              <a:t>A </a:t>
            </a:r>
            <a:r>
              <a:rPr lang="en-US" sz="2600" b="1" dirty="0">
                <a:solidFill>
                  <a:schemeClr val="accent4"/>
                </a:solidFill>
              </a:rPr>
              <a:t>–</a:t>
            </a:r>
            <a:r>
              <a:rPr lang="en-US" sz="2600" dirty="0"/>
              <a:t> Infrahumanisation, </a:t>
            </a:r>
            <a:r>
              <a:rPr lang="en-US" sz="2600" dirty="0" err="1"/>
              <a:t>théoriquement</a:t>
            </a:r>
            <a:endParaRPr lang="en-US" sz="2600" dirty="0"/>
          </a:p>
          <a:p>
            <a:pPr marL="273050" indent="-273050" fontAlgn="auto">
              <a:spcBef>
                <a:spcPts val="600"/>
              </a:spcBef>
              <a:spcAft>
                <a:spcPts val="0"/>
              </a:spcAft>
              <a:buClr>
                <a:schemeClr val="tx2"/>
              </a:buClr>
              <a:buSzPct val="73000"/>
              <a:buFont typeface="Arial" pitchFamily="34" charset="0"/>
              <a:buNone/>
              <a:defRPr/>
            </a:pPr>
            <a:endParaRPr lang="en-US" sz="2600" dirty="0">
              <a:latin typeface="+mn-lt"/>
              <a:cs typeface="+mn-cs"/>
            </a:endParaRPr>
          </a:p>
          <a:p>
            <a:pPr marL="273050" indent="-273050" fontAlgn="auto">
              <a:spcBef>
                <a:spcPts val="600"/>
              </a:spcBef>
              <a:spcAft>
                <a:spcPts val="0"/>
              </a:spcAft>
              <a:buClr>
                <a:schemeClr val="tx2"/>
              </a:buClr>
              <a:buSzPct val="73000"/>
              <a:defRPr/>
            </a:pPr>
            <a:r>
              <a:rPr lang="en-US" sz="2600" dirty="0"/>
              <a:t>B </a:t>
            </a:r>
            <a:r>
              <a:rPr lang="en-US" sz="2600" b="1" dirty="0">
                <a:solidFill>
                  <a:schemeClr val="accent4"/>
                </a:solidFill>
              </a:rPr>
              <a:t>–</a:t>
            </a:r>
            <a:r>
              <a:rPr lang="en-US" sz="2600" dirty="0"/>
              <a:t> Infrahumaniser les </a:t>
            </a:r>
            <a:r>
              <a:rPr lang="en-US" sz="2600" dirty="0" err="1"/>
              <a:t>minorités</a:t>
            </a:r>
            <a:r>
              <a:rPr lang="en-US" sz="2600" dirty="0"/>
              <a:t> </a:t>
            </a:r>
            <a:r>
              <a:rPr lang="en-US" sz="2600" dirty="0" err="1"/>
              <a:t>sexuelles</a:t>
            </a:r>
            <a:endParaRPr lang="en-US" sz="2600" dirty="0"/>
          </a:p>
          <a:p>
            <a:pPr marL="273050" indent="-273050" fontAlgn="auto">
              <a:spcBef>
                <a:spcPts val="600"/>
              </a:spcBef>
              <a:spcAft>
                <a:spcPts val="0"/>
              </a:spcAft>
              <a:buClr>
                <a:schemeClr val="tx2"/>
              </a:buClr>
              <a:buSzPct val="73000"/>
              <a:buFont typeface="Arial" pitchFamily="34" charset="0"/>
              <a:buNone/>
              <a:defRPr/>
            </a:pPr>
            <a:endParaRPr lang="en-US" sz="3200" dirty="0">
              <a:latin typeface="+mn-lt"/>
              <a:cs typeface="+mn-cs"/>
            </a:endParaRPr>
          </a:p>
          <a:p>
            <a:pPr marL="273050" indent="-273050" fontAlgn="auto">
              <a:spcBef>
                <a:spcPts val="600"/>
              </a:spcBef>
              <a:spcAft>
                <a:spcPts val="0"/>
              </a:spcAft>
              <a:buClr>
                <a:schemeClr val="tx2"/>
              </a:buClr>
              <a:buSzPct val="73000"/>
              <a:buFont typeface="Arial" pitchFamily="34" charset="0"/>
              <a:buNone/>
              <a:defRPr/>
            </a:pPr>
            <a:endParaRPr lang="en-US" sz="3200" dirty="0">
              <a:latin typeface="+mn-lt"/>
              <a:cs typeface="+mn-cs"/>
            </a:endParaRPr>
          </a:p>
          <a:p>
            <a:pPr marL="273050" indent="-273050" fontAlgn="auto">
              <a:spcBef>
                <a:spcPts val="600"/>
              </a:spcBef>
              <a:spcAft>
                <a:spcPts val="0"/>
              </a:spcAft>
              <a:buClr>
                <a:schemeClr val="tx2"/>
              </a:buClr>
              <a:buSzPct val="73000"/>
              <a:buFont typeface="Arial" pitchFamily="34" charset="0"/>
              <a:buNone/>
              <a:defRPr/>
            </a:pPr>
            <a:endParaRPr lang="en-US" sz="7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en-US" sz="3200" dirty="0">
              <a:latin typeface="+mn-lt"/>
              <a:cs typeface="+mn-cs"/>
            </a:endParaRPr>
          </a:p>
        </p:txBody>
      </p:sp>
      <p:pic>
        <p:nvPicPr>
          <p:cNvPr id="11" name="Image 10" descr="CALEM-SA-logo 2.jpg"/>
          <p:cNvPicPr>
            <a:picLocks noChangeAspect="1"/>
          </p:cNvPicPr>
          <p:nvPr/>
        </p:nvPicPr>
        <p:blipFill>
          <a:blip r:embed="rId4" cstate="print"/>
          <a:stretch>
            <a:fillRect/>
          </a:stretch>
        </p:blipFill>
        <p:spPr>
          <a:xfrm>
            <a:off x="8316312" y="476754"/>
            <a:ext cx="624670" cy="529784"/>
          </a:xfrm>
          <a:prstGeom prst="rect">
            <a:avLst/>
          </a:prstGeom>
        </p:spPr>
      </p:pic>
      <p:sp>
        <p:nvSpPr>
          <p:cNvPr id="12"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A971679-D986-4BF8-B342-24E1A5576F45}" type="slidenum">
              <a:rPr lang="fr-FR" smtClean="0"/>
              <a:pPr/>
              <a:t>37</a:t>
            </a:fld>
            <a:endParaRPr lang="fr-FR" smtClean="0"/>
          </a:p>
        </p:txBody>
      </p:sp>
      <p:sp>
        <p:nvSpPr>
          <p:cNvPr id="9" name="Sous-titre 2"/>
          <p:cNvSpPr txBox="1">
            <a:spLocks/>
          </p:cNvSpPr>
          <p:nvPr/>
        </p:nvSpPr>
        <p:spPr bwMode="auto">
          <a:xfrm>
            <a:off x="1403350" y="2060575"/>
            <a:ext cx="5448300" cy="3643313"/>
          </a:xfrm>
          <a:prstGeom prst="rect">
            <a:avLst/>
          </a:prstGeom>
          <a:noFill/>
          <a:ln w="9525">
            <a:noFill/>
            <a:miter lim="800000"/>
            <a:headEnd/>
            <a:tailEnd/>
          </a:ln>
        </p:spPr>
        <p:txBody>
          <a:bodyPr>
            <a:normAutofit/>
          </a:bodyPr>
          <a:lstStyle/>
          <a:p>
            <a:pPr marL="273050" indent="-273050" algn="ctr" fontAlgn="auto">
              <a:spcBef>
                <a:spcPts val="600"/>
              </a:spcBef>
              <a:spcAft>
                <a:spcPts val="0"/>
              </a:spcAft>
              <a:buClr>
                <a:schemeClr val="tx2"/>
              </a:buClr>
              <a:buSzPct val="73000"/>
              <a:buFont typeface="Arial" pitchFamily="34" charset="0"/>
              <a:buNone/>
              <a:defRPr/>
            </a:pPr>
            <a:endParaRPr lang="en-US" sz="26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en-US" sz="32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en-US" sz="32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r>
              <a:rPr lang="en-US" sz="3600" dirty="0" smtClean="0">
                <a:solidFill>
                  <a:schemeClr val="accent1">
                    <a:lumMod val="50000"/>
                  </a:schemeClr>
                </a:solidFill>
                <a:latin typeface="+mn-lt"/>
                <a:cs typeface="+mn-cs"/>
              </a:rPr>
              <a:t>6 A</a:t>
            </a:r>
            <a:r>
              <a:rPr lang="en-US" sz="3600" dirty="0" smtClean="0">
                <a:latin typeface="+mn-lt"/>
                <a:cs typeface="+mn-cs"/>
              </a:rPr>
              <a:t>  </a:t>
            </a:r>
            <a:r>
              <a:rPr lang="en-US" sz="4000" b="1" dirty="0">
                <a:solidFill>
                  <a:srgbClr val="C9A6E4"/>
                </a:solidFill>
                <a:latin typeface="+mn-lt"/>
                <a:cs typeface="+mn-cs"/>
              </a:rPr>
              <a:t>-</a:t>
            </a:r>
            <a:r>
              <a:rPr lang="en-US" sz="3600" dirty="0">
                <a:latin typeface="+mn-lt"/>
                <a:cs typeface="+mn-cs"/>
              </a:rPr>
              <a:t>  </a:t>
            </a:r>
            <a:r>
              <a:rPr lang="en-US" sz="3600" dirty="0">
                <a:solidFill>
                  <a:schemeClr val="accent1">
                    <a:lumMod val="50000"/>
                  </a:schemeClr>
                </a:solidFill>
                <a:latin typeface="+mn-lt"/>
                <a:cs typeface="+mn-cs"/>
              </a:rPr>
              <a:t>THEORIQUEMENT</a:t>
            </a:r>
            <a:endParaRPr lang="en-US" dirty="0">
              <a:solidFill>
                <a:schemeClr val="accent1">
                  <a:lumMod val="50000"/>
                </a:schemeClr>
              </a:solidFill>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en-US" sz="3200" dirty="0">
              <a:latin typeface="+mn-lt"/>
              <a:cs typeface="+mn-cs"/>
            </a:endParaRPr>
          </a:p>
        </p:txBody>
      </p:sp>
      <p:pic>
        <p:nvPicPr>
          <p:cNvPr id="8" name="Picture 3"/>
          <p:cNvPicPr>
            <a:picLocks noChangeAspect="1" noChangeArrowheads="1"/>
          </p:cNvPicPr>
          <p:nvPr/>
        </p:nvPicPr>
        <p:blipFill>
          <a:blip r:embed="rId4"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2"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transition>
    <p:fade thruBlk="1"/>
    <p:sndAc>
      <p:stSnd>
        <p:snd r:embed="rId3" name="suction.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428596" y="188640"/>
            <a:ext cx="7239000" cy="432048"/>
          </a:xfrm>
        </p:spPr>
        <p:txBody>
          <a:bodyPr>
            <a:noAutofit/>
          </a:bodyPr>
          <a:lstStyle/>
          <a:p>
            <a:pPr eaLnBrk="1" fontAlgn="auto" hangingPunct="1">
              <a:spcAft>
                <a:spcPts val="0"/>
              </a:spcAft>
              <a:defRPr/>
            </a:pPr>
            <a:r>
              <a:rPr lang="en-US" sz="2400" dirty="0" err="1" smtClean="0">
                <a:solidFill>
                  <a:schemeClr val="accent1"/>
                </a:solidFill>
              </a:rPr>
              <a:t>Qu’est-ce</a:t>
            </a:r>
            <a:r>
              <a:rPr lang="en-US" sz="2400" dirty="0" smtClean="0">
                <a:solidFill>
                  <a:schemeClr val="accent1"/>
                </a:solidFill>
              </a:rPr>
              <a:t> </a:t>
            </a:r>
            <a:r>
              <a:rPr lang="en-US" sz="2400" dirty="0" err="1" smtClean="0">
                <a:solidFill>
                  <a:schemeClr val="accent1"/>
                </a:solidFill>
              </a:rPr>
              <a:t>que</a:t>
            </a:r>
            <a:r>
              <a:rPr lang="en-US" sz="2400" dirty="0" smtClean="0">
                <a:solidFill>
                  <a:schemeClr val="accent1"/>
                </a:solidFill>
              </a:rPr>
              <a:t> </a:t>
            </a:r>
            <a:r>
              <a:rPr lang="en-US" sz="2400" dirty="0" err="1" smtClean="0">
                <a:solidFill>
                  <a:schemeClr val="accent1"/>
                </a:solidFill>
              </a:rPr>
              <a:t>l’infrahumanisation</a:t>
            </a:r>
            <a:r>
              <a:rPr lang="en-US" sz="2400" dirty="0" smtClean="0">
                <a:solidFill>
                  <a:schemeClr val="accent1"/>
                </a:solidFill>
              </a:rPr>
              <a:t> ?</a:t>
            </a:r>
            <a:endParaRPr lang="en-US" sz="2400" dirty="0">
              <a:solidFill>
                <a:schemeClr val="accent1"/>
              </a:solidFill>
            </a:endParaRPr>
          </a:p>
        </p:txBody>
      </p:sp>
      <p:sp>
        <p:nvSpPr>
          <p:cNvPr id="21509"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0A3E661-A332-4182-B313-225358B3218D}" type="slidenum">
              <a:rPr lang="fr-FR" smtClean="0"/>
              <a:pPr/>
              <a:t>38</a:t>
            </a:fld>
            <a:endParaRPr lang="fr-FR" smtClean="0"/>
          </a:p>
        </p:txBody>
      </p:sp>
      <p:sp>
        <p:nvSpPr>
          <p:cNvPr id="9" name="Sous-titre 2"/>
          <p:cNvSpPr txBox="1">
            <a:spLocks/>
          </p:cNvSpPr>
          <p:nvPr/>
        </p:nvSpPr>
        <p:spPr bwMode="auto">
          <a:xfrm>
            <a:off x="3071813" y="1844675"/>
            <a:ext cx="4857750" cy="4227513"/>
          </a:xfrm>
          <a:prstGeom prst="rect">
            <a:avLst/>
          </a:prstGeom>
          <a:noFill/>
          <a:ln w="9525">
            <a:noFill/>
            <a:miter lim="800000"/>
            <a:headEnd/>
            <a:tailEnd/>
          </a:ln>
        </p:spPr>
        <p:txBody>
          <a:bodyPr>
            <a:normAutofit/>
          </a:bodyPr>
          <a:lstStyle/>
          <a:p>
            <a:pPr marL="273050" indent="-273050" algn="ctr" fontAlgn="auto">
              <a:spcBef>
                <a:spcPts val="600"/>
              </a:spcBef>
              <a:spcAft>
                <a:spcPts val="0"/>
              </a:spcAft>
              <a:buClr>
                <a:schemeClr val="tx2"/>
              </a:buClr>
              <a:buSzPct val="73000"/>
              <a:buFont typeface="Arial" pitchFamily="34" charset="0"/>
              <a:buNone/>
              <a:defRPr/>
            </a:pPr>
            <a:endParaRPr lang="en-US" sz="26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r>
              <a:rPr lang="en-US" sz="3200" dirty="0">
                <a:latin typeface="+mn-lt"/>
                <a:cs typeface="+mn-cs"/>
              </a:rPr>
              <a:t>PHENOMENE</a:t>
            </a:r>
          </a:p>
          <a:p>
            <a:pPr marL="273050" indent="-273050" algn="ctr" fontAlgn="auto">
              <a:spcBef>
                <a:spcPts val="600"/>
              </a:spcBef>
              <a:spcAft>
                <a:spcPts val="0"/>
              </a:spcAft>
              <a:buClr>
                <a:schemeClr val="tx2"/>
              </a:buClr>
              <a:buSzPct val="73000"/>
              <a:buFont typeface="Arial" pitchFamily="34" charset="0"/>
              <a:buNone/>
              <a:defRPr/>
            </a:pPr>
            <a:r>
              <a:rPr lang="en-US" sz="3200" dirty="0">
                <a:latin typeface="+mn-lt"/>
                <a:cs typeface="+mn-cs"/>
              </a:rPr>
              <a:t>SOCIAL</a:t>
            </a:r>
          </a:p>
          <a:p>
            <a:pPr marL="273050" indent="-273050">
              <a:lnSpc>
                <a:spcPct val="90000"/>
              </a:lnSpc>
              <a:spcBef>
                <a:spcPts val="600"/>
              </a:spcBef>
              <a:buClr>
                <a:schemeClr val="tx2"/>
              </a:buClr>
              <a:buSzPct val="73000"/>
              <a:defRPr/>
            </a:pPr>
            <a:endParaRPr lang="en-US" sz="2400" dirty="0">
              <a:latin typeface="+mn-lt"/>
              <a:cs typeface="+mn-cs"/>
            </a:endParaRPr>
          </a:p>
          <a:p>
            <a:pPr marL="273050" indent="-273050">
              <a:lnSpc>
                <a:spcPct val="90000"/>
              </a:lnSpc>
              <a:spcBef>
                <a:spcPts val="600"/>
              </a:spcBef>
              <a:buClr>
                <a:schemeClr val="tx2"/>
              </a:buClr>
              <a:buSzPct val="73000"/>
              <a:defRPr/>
            </a:pPr>
            <a:endParaRPr lang="en-US" sz="2400" dirty="0">
              <a:latin typeface="+mn-lt"/>
              <a:cs typeface="+mn-cs"/>
            </a:endParaRPr>
          </a:p>
          <a:p>
            <a:pPr marL="273050" indent="-273050" algn="ctr">
              <a:lnSpc>
                <a:spcPct val="90000"/>
              </a:lnSpc>
              <a:spcBef>
                <a:spcPts val="600"/>
              </a:spcBef>
              <a:buClr>
                <a:schemeClr val="tx2"/>
              </a:buClr>
              <a:buSzPct val="73000"/>
              <a:defRPr/>
            </a:pPr>
            <a:r>
              <a:rPr lang="en-US" sz="2000" dirty="0">
                <a:latin typeface="Arial" pitchFamily="34" charset="0"/>
                <a:cs typeface="Arial" pitchFamily="34" charset="0"/>
              </a:rPr>
              <a:t>C</a:t>
            </a:r>
            <a:r>
              <a:rPr lang="fr-FR" sz="2400" dirty="0" err="1">
                <a:latin typeface="Arial" pitchFamily="34" charset="0"/>
                <a:cs typeface="Arial" pitchFamily="34" charset="0"/>
              </a:rPr>
              <a:t>royance</a:t>
            </a:r>
            <a:r>
              <a:rPr lang="fr-FR" sz="2400" dirty="0">
                <a:latin typeface="Arial" pitchFamily="34" charset="0"/>
                <a:cs typeface="Arial" pitchFamily="34" charset="0"/>
              </a:rPr>
              <a:t> inconsciente selon laquelle un groupe social est « plus humain » qu’un autre</a:t>
            </a:r>
          </a:p>
          <a:p>
            <a:pPr marL="273050" indent="-273050">
              <a:lnSpc>
                <a:spcPct val="90000"/>
              </a:lnSpc>
              <a:spcBef>
                <a:spcPts val="600"/>
              </a:spcBef>
              <a:buClr>
                <a:schemeClr val="tx2"/>
              </a:buClr>
              <a:buSzPct val="73000"/>
              <a:buFont typeface="Arial" charset="0"/>
              <a:buNone/>
              <a:defRPr/>
            </a:pPr>
            <a:endParaRPr lang="fr-FR" sz="2000" dirty="0">
              <a:latin typeface="Trebuchet MS" pitchFamily="34" charset="0"/>
            </a:endParaRPr>
          </a:p>
        </p:txBody>
      </p:sp>
      <p:pic>
        <p:nvPicPr>
          <p:cNvPr id="7177" name="Picture 12" descr="http://detentions.files.wordpress.com/2009/06/discrimination.jpg"/>
          <p:cNvPicPr>
            <a:picLocks noChangeAspect="1" noChangeArrowheads="1"/>
          </p:cNvPicPr>
          <p:nvPr/>
        </p:nvPicPr>
        <p:blipFill>
          <a:blip r:embed="rId4" cstate="print"/>
          <a:srcRect/>
          <a:stretch>
            <a:fillRect/>
          </a:stretch>
        </p:blipFill>
        <p:spPr bwMode="auto">
          <a:xfrm>
            <a:off x="468313" y="3213100"/>
            <a:ext cx="2286000" cy="1895475"/>
          </a:xfrm>
          <a:prstGeom prst="rect">
            <a:avLst/>
          </a:prstGeom>
          <a:ln>
            <a:noFill/>
          </a:ln>
          <a:effectLst>
            <a:outerShdw blurRad="292100" dist="139700" dir="2700000" algn="tl" rotWithShape="0">
              <a:srgbClr val="333333">
                <a:alpha val="65000"/>
              </a:srgbClr>
            </a:outerShdw>
          </a:effectLst>
        </p:spPr>
      </p:pic>
      <p:pic>
        <p:nvPicPr>
          <p:cNvPr id="12" name="Image 11"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3"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251520" y="0"/>
            <a:ext cx="7239000" cy="714380"/>
          </a:xfrm>
        </p:spPr>
        <p:txBody>
          <a:bodyPr/>
          <a:lstStyle/>
          <a:p>
            <a:pPr eaLnBrk="1" fontAlgn="auto" hangingPunct="1">
              <a:spcAft>
                <a:spcPts val="0"/>
              </a:spcAft>
              <a:defRPr/>
            </a:pPr>
            <a:r>
              <a:rPr lang="en-US" sz="3200" dirty="0" err="1" smtClean="0">
                <a:solidFill>
                  <a:schemeClr val="accent1"/>
                </a:solidFill>
              </a:rPr>
              <a:t>Groupes</a:t>
            </a:r>
            <a:r>
              <a:rPr lang="en-US" sz="3200" dirty="0" smtClean="0">
                <a:solidFill>
                  <a:schemeClr val="accent1"/>
                </a:solidFill>
              </a:rPr>
              <a:t>  </a:t>
            </a:r>
            <a:r>
              <a:rPr lang="en-US" sz="3200" dirty="0" err="1" smtClean="0">
                <a:solidFill>
                  <a:schemeClr val="accent1"/>
                </a:solidFill>
              </a:rPr>
              <a:t>menacés</a:t>
            </a:r>
            <a:endParaRPr lang="en-US" sz="3200" dirty="0">
              <a:solidFill>
                <a:schemeClr val="accent1"/>
              </a:solidFill>
            </a:endParaRPr>
          </a:p>
        </p:txBody>
      </p:sp>
      <p:sp>
        <p:nvSpPr>
          <p:cNvPr id="22533"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F973CA0-F746-43F4-92F9-67B507F51EFE}" type="slidenum">
              <a:rPr lang="fr-FR" smtClean="0"/>
              <a:pPr/>
              <a:t>39</a:t>
            </a:fld>
            <a:endParaRPr lang="fr-FR" smtClean="0"/>
          </a:p>
        </p:txBody>
      </p:sp>
      <p:sp>
        <p:nvSpPr>
          <p:cNvPr id="9" name="Sous-titre 2"/>
          <p:cNvSpPr txBox="1">
            <a:spLocks/>
          </p:cNvSpPr>
          <p:nvPr/>
        </p:nvSpPr>
        <p:spPr bwMode="auto">
          <a:xfrm>
            <a:off x="3071813" y="2143125"/>
            <a:ext cx="4857750" cy="3929063"/>
          </a:xfrm>
          <a:prstGeom prst="rect">
            <a:avLst/>
          </a:prstGeom>
          <a:noFill/>
          <a:ln w="9525">
            <a:noFill/>
            <a:miter lim="800000"/>
            <a:headEnd/>
            <a:tailEnd/>
          </a:ln>
        </p:spPr>
        <p:txBody>
          <a:bodyPr>
            <a:normAutofit lnSpcReduction="10000"/>
          </a:bodyPr>
          <a:lstStyle/>
          <a:p>
            <a:pPr marL="273050" indent="-273050" algn="ctr" fontAlgn="auto">
              <a:spcBef>
                <a:spcPts val="600"/>
              </a:spcBef>
              <a:spcAft>
                <a:spcPts val="0"/>
              </a:spcAft>
              <a:buClr>
                <a:schemeClr val="tx2"/>
              </a:buClr>
              <a:buSzPct val="73000"/>
              <a:buFont typeface="Arial" pitchFamily="34" charset="0"/>
              <a:buNone/>
              <a:defRPr/>
            </a:pPr>
            <a:endParaRPr lang="en-US" sz="26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r>
              <a:rPr lang="en-US" sz="3200" dirty="0">
                <a:latin typeface="+mn-lt"/>
                <a:cs typeface="+mn-cs"/>
              </a:rPr>
              <a:t>INSTINCT  ANIMAL</a:t>
            </a:r>
          </a:p>
          <a:p>
            <a:pPr marL="273050" indent="-273050" algn="ctr" fontAlgn="auto">
              <a:spcBef>
                <a:spcPts val="600"/>
              </a:spcBef>
              <a:spcAft>
                <a:spcPts val="0"/>
              </a:spcAft>
              <a:buClr>
                <a:schemeClr val="tx2"/>
              </a:buClr>
              <a:buSzPct val="73000"/>
              <a:buFont typeface="Arial" pitchFamily="34" charset="0"/>
              <a:buNone/>
              <a:defRPr/>
            </a:pPr>
            <a:endParaRPr lang="en-US" sz="32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r>
              <a:rPr lang="en-US" sz="2400" dirty="0">
                <a:latin typeface="+mn-lt"/>
                <a:cs typeface="+mn-cs"/>
              </a:rPr>
              <a:t>   </a:t>
            </a:r>
            <a:r>
              <a:rPr lang="en-US" sz="2400" dirty="0" err="1">
                <a:latin typeface="+mn-lt"/>
                <a:cs typeface="+mn-cs"/>
              </a:rPr>
              <a:t>L’infrahumanization</a:t>
            </a:r>
            <a:r>
              <a:rPr lang="en-US" sz="2400" dirty="0">
                <a:latin typeface="+mn-lt"/>
                <a:cs typeface="+mn-cs"/>
              </a:rPr>
              <a:t> </a:t>
            </a:r>
            <a:r>
              <a:rPr lang="en-US" sz="2400" dirty="0" err="1">
                <a:latin typeface="+mn-lt"/>
                <a:cs typeface="+mn-cs"/>
              </a:rPr>
              <a:t>est</a:t>
            </a:r>
            <a:r>
              <a:rPr lang="en-US" sz="2400" dirty="0">
                <a:latin typeface="+mn-lt"/>
                <a:cs typeface="+mn-cs"/>
              </a:rPr>
              <a:t> par </a:t>
            </a:r>
            <a:r>
              <a:rPr lang="en-US" sz="2400" dirty="0" err="1">
                <a:latin typeface="+mn-lt"/>
                <a:cs typeface="+mn-cs"/>
              </a:rPr>
              <a:t>conséquent</a:t>
            </a:r>
            <a:r>
              <a:rPr lang="en-US" sz="2400" dirty="0">
                <a:latin typeface="+mn-lt"/>
                <a:cs typeface="+mn-cs"/>
              </a:rPr>
              <a:t> </a:t>
            </a:r>
            <a:r>
              <a:rPr lang="en-US" sz="2400" dirty="0" err="1">
                <a:latin typeface="+mn-lt"/>
                <a:cs typeface="+mn-cs"/>
              </a:rPr>
              <a:t>une</a:t>
            </a:r>
            <a:r>
              <a:rPr lang="en-US" sz="2400" dirty="0">
                <a:latin typeface="+mn-lt"/>
                <a:cs typeface="+mn-cs"/>
              </a:rPr>
              <a:t> </a:t>
            </a:r>
            <a:r>
              <a:rPr lang="en-US" sz="2400" dirty="0" err="1">
                <a:latin typeface="+mn-lt"/>
                <a:cs typeface="+mn-cs"/>
              </a:rPr>
              <a:t>réaction</a:t>
            </a:r>
            <a:r>
              <a:rPr lang="en-US" sz="2400" dirty="0">
                <a:latin typeface="+mn-lt"/>
                <a:cs typeface="+mn-cs"/>
              </a:rPr>
              <a:t> </a:t>
            </a:r>
            <a:r>
              <a:rPr lang="en-US" sz="2400" dirty="0" err="1">
                <a:latin typeface="+mn-lt"/>
                <a:cs typeface="+mn-cs"/>
              </a:rPr>
              <a:t>basique</a:t>
            </a:r>
            <a:r>
              <a:rPr lang="en-US" sz="2400" dirty="0">
                <a:latin typeface="+mn-lt"/>
                <a:cs typeface="+mn-cs"/>
              </a:rPr>
              <a:t>, instinctive ;</a:t>
            </a:r>
          </a:p>
          <a:p>
            <a:pPr marL="273050" indent="-273050" algn="ctr" fontAlgn="auto">
              <a:spcBef>
                <a:spcPts val="600"/>
              </a:spcBef>
              <a:spcAft>
                <a:spcPts val="0"/>
              </a:spcAft>
              <a:buClr>
                <a:schemeClr val="tx2"/>
              </a:buClr>
              <a:buSzPct val="73000"/>
              <a:buFont typeface="Arial" pitchFamily="34" charset="0"/>
              <a:buNone/>
              <a:defRPr/>
            </a:pPr>
            <a:r>
              <a:rPr lang="en-US" sz="1900" dirty="0">
                <a:latin typeface="+mn-lt"/>
                <a:cs typeface="+mn-cs"/>
              </a:rPr>
              <a:t>Les </a:t>
            </a:r>
            <a:r>
              <a:rPr lang="en-US" sz="1900" dirty="0" err="1">
                <a:latin typeface="+mn-lt"/>
                <a:cs typeface="+mn-cs"/>
              </a:rPr>
              <a:t>groupes</a:t>
            </a:r>
            <a:r>
              <a:rPr lang="en-US" sz="1900" dirty="0">
                <a:latin typeface="+mn-lt"/>
                <a:cs typeface="+mn-cs"/>
              </a:rPr>
              <a:t> </a:t>
            </a:r>
            <a:r>
              <a:rPr lang="en-US" sz="1900" dirty="0" err="1">
                <a:latin typeface="+mn-lt"/>
                <a:cs typeface="+mn-cs"/>
              </a:rPr>
              <a:t>sociaux</a:t>
            </a:r>
            <a:r>
              <a:rPr lang="en-US" sz="1900" dirty="0">
                <a:latin typeface="+mn-lt"/>
                <a:cs typeface="+mn-cs"/>
              </a:rPr>
              <a:t> qui se </a:t>
            </a:r>
            <a:r>
              <a:rPr lang="en-US" sz="1900" dirty="0" err="1">
                <a:latin typeface="+mn-lt"/>
                <a:cs typeface="+mn-cs"/>
              </a:rPr>
              <a:t>sentent</a:t>
            </a:r>
            <a:r>
              <a:rPr lang="en-US" sz="1900" dirty="0">
                <a:latin typeface="+mn-lt"/>
                <a:cs typeface="+mn-cs"/>
              </a:rPr>
              <a:t> en danger </a:t>
            </a:r>
            <a:r>
              <a:rPr lang="en-US" sz="1900" dirty="0" err="1">
                <a:latin typeface="+mn-lt"/>
                <a:cs typeface="+mn-cs"/>
              </a:rPr>
              <a:t>renforcent</a:t>
            </a:r>
            <a:r>
              <a:rPr lang="en-US" sz="1900" dirty="0">
                <a:latin typeface="+mn-lt"/>
                <a:cs typeface="+mn-cs"/>
              </a:rPr>
              <a:t> </a:t>
            </a:r>
            <a:r>
              <a:rPr lang="en-US" sz="1900" dirty="0" err="1">
                <a:latin typeface="+mn-lt"/>
                <a:cs typeface="+mn-cs"/>
              </a:rPr>
              <a:t>ainsi</a:t>
            </a:r>
            <a:r>
              <a:rPr lang="en-US" sz="1900" dirty="0">
                <a:latin typeface="+mn-lt"/>
                <a:cs typeface="+mn-cs"/>
              </a:rPr>
              <a:t> </a:t>
            </a:r>
            <a:r>
              <a:rPr lang="en-US" sz="1900" dirty="0" err="1">
                <a:latin typeface="+mn-lt"/>
                <a:cs typeface="+mn-cs"/>
              </a:rPr>
              <a:t>leurs</a:t>
            </a:r>
            <a:r>
              <a:rPr lang="en-US" sz="1900" dirty="0">
                <a:latin typeface="+mn-lt"/>
                <a:cs typeface="+mn-cs"/>
              </a:rPr>
              <a:t> </a:t>
            </a:r>
            <a:r>
              <a:rPr lang="en-US" sz="1900" dirty="0" err="1">
                <a:latin typeface="+mn-lt"/>
                <a:cs typeface="+mn-cs"/>
              </a:rPr>
              <a:t>frontières</a:t>
            </a:r>
            <a:r>
              <a:rPr lang="en-US" sz="1900" dirty="0">
                <a:latin typeface="+mn-lt"/>
                <a:cs typeface="+mn-cs"/>
              </a:rPr>
              <a:t> </a:t>
            </a:r>
            <a:r>
              <a:rPr lang="en-US" sz="1900" dirty="0" err="1">
                <a:latin typeface="+mn-lt"/>
                <a:cs typeface="+mn-cs"/>
              </a:rPr>
              <a:t>exo-groupes</a:t>
            </a:r>
            <a:r>
              <a:rPr lang="en-US" sz="1900" dirty="0">
                <a:latin typeface="+mn-lt"/>
                <a:cs typeface="+mn-cs"/>
              </a:rPr>
              <a:t>, en </a:t>
            </a:r>
            <a:r>
              <a:rPr lang="en-US" sz="1900" dirty="0" err="1">
                <a:latin typeface="+mn-lt"/>
                <a:cs typeface="+mn-cs"/>
              </a:rPr>
              <a:t>appliquant</a:t>
            </a:r>
            <a:r>
              <a:rPr lang="en-US" sz="1900" dirty="0">
                <a:latin typeface="+mn-lt"/>
                <a:cs typeface="+mn-cs"/>
              </a:rPr>
              <a:t> in catharsis </a:t>
            </a:r>
            <a:r>
              <a:rPr lang="en-US" sz="1900" dirty="0" err="1">
                <a:latin typeface="+mn-lt"/>
                <a:cs typeface="+mn-cs"/>
              </a:rPr>
              <a:t>sur</a:t>
            </a:r>
            <a:r>
              <a:rPr lang="en-US" sz="1900" dirty="0">
                <a:latin typeface="+mn-lt"/>
                <a:cs typeface="+mn-cs"/>
              </a:rPr>
              <a:t> des </a:t>
            </a:r>
            <a:r>
              <a:rPr lang="en-US" sz="1900" dirty="0" err="1">
                <a:latin typeface="+mn-lt"/>
                <a:cs typeface="+mn-cs"/>
              </a:rPr>
              <a:t>bouc-émissaires</a:t>
            </a:r>
            <a:r>
              <a:rPr lang="en-US" sz="1900" dirty="0">
                <a:latin typeface="+mn-lt"/>
                <a:cs typeface="+mn-cs"/>
              </a:rPr>
              <a:t>.</a:t>
            </a:r>
          </a:p>
          <a:p>
            <a:pPr marL="273050" indent="-273050" algn="ctr" fontAlgn="auto">
              <a:spcBef>
                <a:spcPts val="600"/>
              </a:spcBef>
              <a:spcAft>
                <a:spcPts val="0"/>
              </a:spcAft>
              <a:buClr>
                <a:schemeClr val="tx2"/>
              </a:buClr>
              <a:buSzPct val="73000"/>
              <a:buFont typeface="Arial" pitchFamily="34" charset="0"/>
              <a:buNone/>
              <a:defRPr/>
            </a:pPr>
            <a:endParaRPr lang="en-US" sz="24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en-US" sz="3200" dirty="0">
              <a:latin typeface="+mn-lt"/>
              <a:cs typeface="+mn-cs"/>
            </a:endParaRPr>
          </a:p>
        </p:txBody>
      </p:sp>
      <p:pic>
        <p:nvPicPr>
          <p:cNvPr id="87042" name="Picture 2"/>
          <p:cNvPicPr>
            <a:picLocks noChangeAspect="1" noChangeArrowheads="1"/>
          </p:cNvPicPr>
          <p:nvPr/>
        </p:nvPicPr>
        <p:blipFill>
          <a:blip r:embed="rId4" cstate="print"/>
          <a:srcRect/>
          <a:stretch>
            <a:fillRect/>
          </a:stretch>
        </p:blipFill>
        <p:spPr bwMode="auto">
          <a:xfrm>
            <a:off x="357188" y="2714625"/>
            <a:ext cx="2884487" cy="2857500"/>
          </a:xfrm>
          <a:prstGeom prst="rect">
            <a:avLst/>
          </a:prstGeom>
          <a:ln>
            <a:noFill/>
          </a:ln>
          <a:effectLst>
            <a:outerShdw blurRad="292100" dist="139700" dir="2700000" algn="tl" rotWithShape="0">
              <a:srgbClr val="333333">
                <a:alpha val="65000"/>
              </a:srgbClr>
            </a:outerShdw>
          </a:effectLst>
        </p:spPr>
      </p:pic>
      <p:pic>
        <p:nvPicPr>
          <p:cNvPr id="12" name="Image 11"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3"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444951" cy="404748"/>
          </a:xfrm>
          <a:prstGeom prst="rect">
            <a:avLst/>
          </a:prstGeom>
          <a:noFill/>
          <a:ln>
            <a:noFill/>
          </a:ln>
        </p:spPr>
        <p:txBody>
          <a:bodyPr/>
          <a:lstStyle/>
          <a:p>
            <a:fld id="{BB28F3C4-E0FA-4069-85D4-CAC7C41F1E2E}" type="slidenum">
              <a:rPr lang="fr-FR" altLang="zh-CN"/>
              <a:pPr/>
              <a:t>4</a:t>
            </a:fld>
            <a:endParaRPr lang="fr-FR" altLang="zh-CN" dirty="0"/>
          </a:p>
        </p:txBody>
      </p:sp>
      <p:sp>
        <p:nvSpPr>
          <p:cNvPr id="8" name="Titre 6"/>
          <p:cNvSpPr>
            <a:spLocks noGrp="1" noChangeArrowheads="1"/>
          </p:cNvSpPr>
          <p:nvPr>
            <p:ph type="title" idx="4294967295"/>
          </p:nvPr>
        </p:nvSpPr>
        <p:spPr>
          <a:xfrm>
            <a:off x="457200" y="320675"/>
            <a:ext cx="7239000" cy="732127"/>
          </a:xfrm>
          <a:ln/>
        </p:spPr>
        <p:txBody>
          <a:bodyPr/>
          <a:lstStyle/>
          <a:p>
            <a:pPr algn="ctr"/>
            <a:r>
              <a:rPr lang="fr-FR" altLang="zh-CN" dirty="0" smtClean="0">
                <a:solidFill>
                  <a:schemeClr val="accent1">
                    <a:lumMod val="50000"/>
                  </a:schemeClr>
                </a:solidFill>
              </a:rPr>
              <a:t>2. La Torah</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24578" name="Picture 2" descr="Afficher l'image d'origine"/>
          <p:cNvPicPr>
            <a:picLocks noChangeAspect="1" noChangeArrowheads="1"/>
          </p:cNvPicPr>
          <p:nvPr/>
        </p:nvPicPr>
        <p:blipFill>
          <a:blip r:embed="rId4" cstate="print"/>
          <a:srcRect/>
          <a:stretch>
            <a:fillRect/>
          </a:stretch>
        </p:blipFill>
        <p:spPr bwMode="auto">
          <a:xfrm>
            <a:off x="3635922" y="3645018"/>
            <a:ext cx="4101939" cy="2843600"/>
          </a:xfrm>
          <a:prstGeom prst="rect">
            <a:avLst/>
          </a:prstGeom>
          <a:ln>
            <a:noFill/>
          </a:ln>
          <a:effectLst>
            <a:outerShdw blurRad="190500" algn="tl" rotWithShape="0">
              <a:srgbClr val="000000">
                <a:alpha val="70000"/>
              </a:srgbClr>
            </a:outerShdw>
          </a:effectLst>
        </p:spPr>
      </p:pic>
      <p:sp>
        <p:nvSpPr>
          <p:cNvPr id="10" name="Sous-titre 2"/>
          <p:cNvSpPr>
            <a:spLocks noChangeArrowheads="1"/>
          </p:cNvSpPr>
          <p:nvPr/>
        </p:nvSpPr>
        <p:spPr bwMode="auto">
          <a:xfrm>
            <a:off x="467658" y="4293072"/>
            <a:ext cx="7488624" cy="2265534"/>
          </a:xfrm>
          <a:prstGeom prst="rect">
            <a:avLst/>
          </a:prstGeom>
          <a:noFill/>
          <a:ln w="9525" cmpd="sng">
            <a:noFill/>
            <a:miter lim="800000"/>
            <a:headEnd/>
            <a:tailEnd/>
          </a:ln>
        </p:spPr>
        <p:txBody>
          <a:bodyPr/>
          <a:lstStyle/>
          <a:p>
            <a:r>
              <a:rPr lang="fr-FR" sz="1400" i="1" dirty="0" smtClean="0"/>
              <a:t>« Tu n’aimeras point », </a:t>
            </a:r>
            <a:r>
              <a:rPr lang="fr-FR" sz="1400" dirty="0" smtClean="0"/>
              <a:t>2009.</a:t>
            </a:r>
            <a:r>
              <a:rPr lang="fr-FR" sz="1400" i="1" dirty="0" smtClean="0"/>
              <a:t> </a:t>
            </a:r>
            <a:endParaRPr lang="fr-FR" altLang="en-US" sz="1400" i="1" dirty="0">
              <a:solidFill>
                <a:srgbClr val="000000"/>
              </a:solidFill>
              <a:latin typeface="Trebuchet MS" pitchFamily="34" charset="0"/>
              <a:sym typeface="Trebuchet MS" pitchFamily="34" charset="0"/>
            </a:endParaRPr>
          </a:p>
        </p:txBody>
      </p:sp>
      <p:pic>
        <p:nvPicPr>
          <p:cNvPr id="24580" name="Picture 4" descr="Afficher l'image d'origine"/>
          <p:cNvPicPr>
            <a:picLocks noChangeAspect="1" noChangeArrowheads="1"/>
          </p:cNvPicPr>
          <p:nvPr/>
        </p:nvPicPr>
        <p:blipFill>
          <a:blip r:embed="rId5" cstate="print"/>
          <a:srcRect l="6469" r="21446"/>
          <a:stretch>
            <a:fillRect/>
          </a:stretch>
        </p:blipFill>
        <p:spPr bwMode="auto">
          <a:xfrm>
            <a:off x="539664" y="1412832"/>
            <a:ext cx="4464372" cy="2839183"/>
          </a:xfrm>
          <a:prstGeom prst="rect">
            <a:avLst/>
          </a:prstGeom>
          <a:ln>
            <a:noFill/>
          </a:ln>
          <a:effectLst>
            <a:outerShdw blurRad="190500" algn="tl" rotWithShape="0">
              <a:srgbClr val="000000">
                <a:alpha val="70000"/>
              </a:srgbClr>
            </a:outerShdw>
          </a:effectLst>
        </p:spPr>
      </p:pic>
    </p:spTree>
  </p:cSld>
  <p:clrMapOvr>
    <a:masterClrMapping/>
  </p:clrMapOvr>
  <p:transition>
    <p:zoom/>
    <p:sndAc>
      <p:stSnd>
        <p:snd r:embed="rId2" name="wind.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323528" y="188640"/>
            <a:ext cx="7239000" cy="432048"/>
          </a:xfrm>
        </p:spPr>
        <p:txBody>
          <a:bodyPr/>
          <a:lstStyle/>
          <a:p>
            <a:pPr eaLnBrk="1" fontAlgn="auto" hangingPunct="1">
              <a:spcAft>
                <a:spcPts val="0"/>
              </a:spcAft>
              <a:defRPr/>
            </a:pPr>
            <a:r>
              <a:rPr lang="en-US" sz="2800" dirty="0" smtClean="0">
                <a:solidFill>
                  <a:schemeClr val="accent1"/>
                </a:solidFill>
              </a:rPr>
              <a:t>Unconscious  or  deliberate  ?</a:t>
            </a:r>
            <a:endParaRPr lang="en-US" sz="2800" dirty="0">
              <a:solidFill>
                <a:schemeClr val="accent1"/>
              </a:solidFill>
            </a:endParaRPr>
          </a:p>
        </p:txBody>
      </p:sp>
      <p:sp>
        <p:nvSpPr>
          <p:cNvPr id="23557"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09CBD83-DAA8-4C14-807F-7F5033A5A2D3}" type="slidenum">
              <a:rPr lang="fr-FR" smtClean="0"/>
              <a:pPr/>
              <a:t>40</a:t>
            </a:fld>
            <a:endParaRPr lang="fr-FR" smtClean="0"/>
          </a:p>
        </p:txBody>
      </p:sp>
      <p:sp>
        <p:nvSpPr>
          <p:cNvPr id="9" name="Sous-titre 2"/>
          <p:cNvSpPr txBox="1">
            <a:spLocks/>
          </p:cNvSpPr>
          <p:nvPr/>
        </p:nvSpPr>
        <p:spPr bwMode="auto">
          <a:xfrm>
            <a:off x="3071813" y="1857375"/>
            <a:ext cx="4857750" cy="4214813"/>
          </a:xfrm>
          <a:prstGeom prst="rect">
            <a:avLst/>
          </a:prstGeom>
          <a:noFill/>
          <a:ln w="9525">
            <a:noFill/>
            <a:miter lim="800000"/>
            <a:headEnd/>
            <a:tailEnd/>
          </a:ln>
        </p:spPr>
        <p:txBody>
          <a:bodyPr>
            <a:normAutofit fontScale="85000" lnSpcReduction="10000"/>
          </a:bodyPr>
          <a:lstStyle/>
          <a:p>
            <a:pPr marL="273050" indent="-273050" algn="ctr" fontAlgn="auto">
              <a:spcBef>
                <a:spcPts val="600"/>
              </a:spcBef>
              <a:spcAft>
                <a:spcPts val="0"/>
              </a:spcAft>
              <a:buClr>
                <a:schemeClr val="tx2"/>
              </a:buClr>
              <a:buSzPct val="73000"/>
              <a:buFont typeface="Arial" pitchFamily="34" charset="0"/>
              <a:buNone/>
              <a:defRPr/>
            </a:pPr>
            <a:endParaRPr lang="en-US" sz="26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r>
              <a:rPr lang="en-US" sz="3200" dirty="0">
                <a:latin typeface="+mn-lt"/>
                <a:cs typeface="+mn-cs"/>
              </a:rPr>
              <a:t>UNCONTROLABLE</a:t>
            </a:r>
          </a:p>
          <a:p>
            <a:pPr marL="273050" indent="-273050" algn="ctr" fontAlgn="auto">
              <a:spcBef>
                <a:spcPts val="600"/>
              </a:spcBef>
              <a:spcAft>
                <a:spcPts val="0"/>
              </a:spcAft>
              <a:buClr>
                <a:schemeClr val="tx2"/>
              </a:buClr>
              <a:buSzPct val="73000"/>
              <a:buFont typeface="Arial" pitchFamily="34" charset="0"/>
              <a:buNone/>
              <a:defRPr/>
            </a:pPr>
            <a:endParaRPr lang="en-US" sz="3200" dirty="0">
              <a:latin typeface="+mn-lt"/>
              <a:cs typeface="+mn-cs"/>
            </a:endParaRPr>
          </a:p>
          <a:p>
            <a:pPr marL="273050" indent="-273050" algn="ctr" fontAlgn="auto">
              <a:spcBef>
                <a:spcPts val="600"/>
              </a:spcBef>
              <a:spcAft>
                <a:spcPts val="0"/>
              </a:spcAft>
              <a:buClr>
                <a:schemeClr val="tx2"/>
              </a:buClr>
              <a:buSzPct val="73000"/>
              <a:defRPr/>
            </a:pPr>
            <a:r>
              <a:rPr lang="en-US" sz="2400" dirty="0">
                <a:latin typeface="+mn-lt"/>
                <a:cs typeface="+mn-cs"/>
              </a:rPr>
              <a:t>   </a:t>
            </a:r>
            <a:r>
              <a:rPr lang="fr-FR" sz="2000" dirty="0">
                <a:latin typeface="+mn-lt"/>
                <a:cs typeface="+mn-cs"/>
              </a:rPr>
              <a:t>Illusion perceptive produite par un individu ou un groupe d’individu ; </a:t>
            </a:r>
            <a:r>
              <a:rPr lang="fr-FR" dirty="0">
                <a:latin typeface="+mn-lt"/>
                <a:cs typeface="+mn-cs"/>
              </a:rPr>
              <a:t>C’est la recette « idéale » pour ostraciser un individus, sans se </a:t>
            </a:r>
            <a:r>
              <a:rPr lang="fr-FR" i="1" dirty="0">
                <a:latin typeface="+mn-lt"/>
                <a:cs typeface="+mn-cs"/>
              </a:rPr>
              <a:t>sentir </a:t>
            </a:r>
            <a:r>
              <a:rPr lang="fr-FR" dirty="0">
                <a:latin typeface="+mn-lt"/>
                <a:cs typeface="+mn-cs"/>
              </a:rPr>
              <a:t>pour autant de culpabilité…</a:t>
            </a:r>
          </a:p>
          <a:p>
            <a:pPr marL="273050" indent="-273050" algn="ctr" fontAlgn="auto">
              <a:spcBef>
                <a:spcPts val="600"/>
              </a:spcBef>
              <a:spcAft>
                <a:spcPts val="0"/>
              </a:spcAft>
              <a:buClr>
                <a:schemeClr val="tx2"/>
              </a:buClr>
              <a:buSzPct val="73000"/>
              <a:defRPr/>
            </a:pPr>
            <a:endParaRPr lang="fr-FR" dirty="0">
              <a:latin typeface="+mn-lt"/>
              <a:cs typeface="+mn-cs"/>
            </a:endParaRPr>
          </a:p>
          <a:p>
            <a:pPr marL="273050" indent="-273050" algn="ctr" fontAlgn="auto">
              <a:spcBef>
                <a:spcPts val="600"/>
              </a:spcBef>
              <a:spcAft>
                <a:spcPts val="0"/>
              </a:spcAft>
              <a:buClr>
                <a:schemeClr val="tx2"/>
              </a:buClr>
              <a:buSzPct val="73000"/>
              <a:defRPr/>
            </a:pPr>
            <a:r>
              <a:rPr lang="fr-FR" sz="1400" dirty="0"/>
              <a:t>Il ne veut pas dire qu'ils ne sont pas coupables, mais l'analyse </a:t>
            </a:r>
            <a:r>
              <a:rPr lang="fr-FR" sz="1400" dirty="0" err="1"/>
              <a:t>infrahumanization</a:t>
            </a:r>
            <a:r>
              <a:rPr lang="fr-FR" sz="1400" dirty="0"/>
              <a:t> qui est la source de la discrimination à partir d'un point de vue scientifique, nous permet de traite de la question de la discrimination, sans tomber dans le piège politique de </a:t>
            </a:r>
            <a:r>
              <a:rPr lang="fr-FR" sz="1400" dirty="0" err="1"/>
              <a:t>essentializating</a:t>
            </a:r>
            <a:r>
              <a:rPr lang="fr-FR" sz="1400" dirty="0"/>
              <a:t> une culture ou d'une croyance, en disant par exemple: «L'islam est homophobe", un point c'est tout. </a:t>
            </a:r>
          </a:p>
          <a:p>
            <a:pPr marL="273050" indent="-273050" algn="ctr" fontAlgn="auto">
              <a:spcBef>
                <a:spcPts val="600"/>
              </a:spcBef>
              <a:spcAft>
                <a:spcPts val="0"/>
              </a:spcAft>
              <a:buClr>
                <a:schemeClr val="tx2"/>
              </a:buClr>
              <a:buSzPct val="73000"/>
              <a:defRPr/>
            </a:pPr>
            <a:r>
              <a:rPr lang="fr-FR" sz="1400" dirty="0"/>
              <a:t>Cet écueil serait de clore le débat avec tous les musulmans sur l'homophobie; en plus, il doit nous faire apparaître -, nous LGBT et militants des droits humains - pour des racistes islamophobes.</a:t>
            </a:r>
            <a:endParaRPr lang="en-US" sz="1400" dirty="0">
              <a:latin typeface="+mn-lt"/>
              <a:cs typeface="+mn-cs"/>
            </a:endParaRPr>
          </a:p>
        </p:txBody>
      </p:sp>
      <p:pic>
        <p:nvPicPr>
          <p:cNvPr id="7177" name="Picture 12" descr="http://detentions.files.wordpress.com/2009/06/discrimination.jpg"/>
          <p:cNvPicPr>
            <a:picLocks noChangeAspect="1" noChangeArrowheads="1"/>
          </p:cNvPicPr>
          <p:nvPr/>
        </p:nvPicPr>
        <p:blipFill>
          <a:blip r:embed="rId4" cstate="print"/>
          <a:srcRect/>
          <a:stretch>
            <a:fillRect/>
          </a:stretch>
        </p:blipFill>
        <p:spPr bwMode="auto">
          <a:xfrm>
            <a:off x="285750" y="3357563"/>
            <a:ext cx="2286000" cy="1895475"/>
          </a:xfrm>
          <a:prstGeom prst="rect">
            <a:avLst/>
          </a:prstGeom>
          <a:ln>
            <a:noFill/>
          </a:ln>
          <a:effectLst>
            <a:outerShdw blurRad="292100" dist="139700" dir="2700000" algn="tl" rotWithShape="0">
              <a:srgbClr val="333333">
                <a:alpha val="65000"/>
              </a:srgbClr>
            </a:outerShdw>
          </a:effectLst>
        </p:spPr>
      </p:pic>
      <p:sp>
        <p:nvSpPr>
          <p:cNvPr id="11" name="Espace réservé du contenu 10"/>
          <p:cNvSpPr>
            <a:spLocks noGrp="1"/>
          </p:cNvSpPr>
          <p:nvPr>
            <p:ph idx="1"/>
          </p:nvPr>
        </p:nvSpPr>
        <p:spPr/>
        <p:txBody>
          <a:bodyPr/>
          <a:lstStyle/>
          <a:p>
            <a:endParaRPr lang="fr-FR"/>
          </a:p>
        </p:txBody>
      </p:sp>
      <p:pic>
        <p:nvPicPr>
          <p:cNvPr id="12" name="Image 11"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3"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251520" y="116724"/>
            <a:ext cx="7239000" cy="576048"/>
          </a:xfrm>
        </p:spPr>
        <p:txBody>
          <a:bodyPr>
            <a:normAutofit/>
          </a:bodyPr>
          <a:lstStyle/>
          <a:p>
            <a:pPr eaLnBrk="1" fontAlgn="auto" hangingPunct="1">
              <a:spcAft>
                <a:spcPts val="0"/>
              </a:spcAft>
              <a:defRPr/>
            </a:pPr>
            <a:r>
              <a:rPr lang="en-US" sz="2800" dirty="0" err="1" smtClean="0">
                <a:solidFill>
                  <a:schemeClr val="accent1"/>
                </a:solidFill>
              </a:rPr>
              <a:t>Rarement</a:t>
            </a:r>
            <a:r>
              <a:rPr lang="en-US" sz="2800" dirty="0" smtClean="0">
                <a:solidFill>
                  <a:schemeClr val="accent1"/>
                </a:solidFill>
              </a:rPr>
              <a:t>  </a:t>
            </a:r>
            <a:r>
              <a:rPr lang="en-US" sz="2800" dirty="0" err="1" smtClean="0">
                <a:solidFill>
                  <a:schemeClr val="accent1"/>
                </a:solidFill>
              </a:rPr>
              <a:t>assumée</a:t>
            </a:r>
            <a:r>
              <a:rPr lang="en-US" sz="2800" dirty="0" smtClean="0">
                <a:solidFill>
                  <a:schemeClr val="accent1"/>
                </a:solidFill>
              </a:rPr>
              <a:t>  par  un  </a:t>
            </a:r>
            <a:r>
              <a:rPr lang="en-US" sz="2800" dirty="0" err="1" smtClean="0">
                <a:solidFill>
                  <a:schemeClr val="accent1"/>
                </a:solidFill>
              </a:rPr>
              <a:t>seul</a:t>
            </a:r>
            <a:r>
              <a:rPr lang="en-US" sz="2800" dirty="0" smtClean="0">
                <a:solidFill>
                  <a:schemeClr val="accent1"/>
                </a:solidFill>
              </a:rPr>
              <a:t> </a:t>
            </a:r>
            <a:r>
              <a:rPr lang="en-US" sz="2800" dirty="0" err="1" smtClean="0">
                <a:solidFill>
                  <a:schemeClr val="accent1"/>
                </a:solidFill>
              </a:rPr>
              <a:t>individu</a:t>
            </a:r>
            <a:endParaRPr lang="en-US" sz="2800" dirty="0">
              <a:solidFill>
                <a:schemeClr val="accent1"/>
              </a:solidFill>
            </a:endParaRPr>
          </a:p>
        </p:txBody>
      </p:sp>
      <p:sp>
        <p:nvSpPr>
          <p:cNvPr id="24581"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3236FF5-9F24-421B-9AEC-768302C8C4CE}" type="slidenum">
              <a:rPr lang="fr-FR" smtClean="0"/>
              <a:pPr/>
              <a:t>41</a:t>
            </a:fld>
            <a:endParaRPr lang="fr-FR" smtClean="0"/>
          </a:p>
        </p:txBody>
      </p:sp>
      <p:sp>
        <p:nvSpPr>
          <p:cNvPr id="9" name="Sous-titre 2"/>
          <p:cNvSpPr txBox="1">
            <a:spLocks/>
          </p:cNvSpPr>
          <p:nvPr/>
        </p:nvSpPr>
        <p:spPr bwMode="auto">
          <a:xfrm>
            <a:off x="3071813" y="2000250"/>
            <a:ext cx="4857750" cy="3857625"/>
          </a:xfrm>
          <a:prstGeom prst="rect">
            <a:avLst/>
          </a:prstGeom>
          <a:noFill/>
          <a:ln w="9525">
            <a:noFill/>
            <a:miter lim="800000"/>
            <a:headEnd/>
            <a:tailEnd/>
          </a:ln>
        </p:spPr>
        <p:txBody>
          <a:bodyPr>
            <a:normAutofit fontScale="77500" lnSpcReduction="20000"/>
          </a:bodyPr>
          <a:lstStyle/>
          <a:p>
            <a:pPr marL="273050" indent="-273050" algn="ctr" fontAlgn="auto">
              <a:spcBef>
                <a:spcPts val="600"/>
              </a:spcBef>
              <a:spcAft>
                <a:spcPts val="0"/>
              </a:spcAft>
              <a:buClr>
                <a:schemeClr val="tx2"/>
              </a:buClr>
              <a:buSzPct val="73000"/>
              <a:buFont typeface="Arial" pitchFamily="34" charset="0"/>
              <a:buNone/>
              <a:defRPr/>
            </a:pPr>
            <a:r>
              <a:rPr lang="fr-FR" sz="3000" dirty="0">
                <a:latin typeface="+mn-lt"/>
                <a:cs typeface="+mn-cs"/>
              </a:rPr>
              <a:t>AUCUNE émotion, AUCUNE spiritualité</a:t>
            </a:r>
            <a:endParaRPr lang="fr-FR" sz="22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fr-FR" sz="2600" dirty="0">
              <a:latin typeface="+mn-lt"/>
              <a:cs typeface="+mn-cs"/>
            </a:endParaRPr>
          </a:p>
          <a:p>
            <a:pPr marL="273050" indent="-273050" fontAlgn="auto">
              <a:spcBef>
                <a:spcPts val="600"/>
              </a:spcBef>
              <a:spcAft>
                <a:spcPts val="0"/>
              </a:spcAft>
              <a:buClr>
                <a:schemeClr val="tx2"/>
              </a:buClr>
              <a:buSzPct val="73000"/>
              <a:buFontTx/>
              <a:buChar char="-"/>
              <a:defRPr/>
            </a:pPr>
            <a:r>
              <a:rPr lang="fr-FR" sz="1900" dirty="0">
                <a:latin typeface="+mn-lt"/>
                <a:cs typeface="+mn-cs"/>
              </a:rPr>
              <a:t>Assumée par une majorité, vis à vis d’une minorité</a:t>
            </a:r>
          </a:p>
          <a:p>
            <a:pPr marL="273050" indent="-273050" fontAlgn="auto">
              <a:spcBef>
                <a:spcPts val="600"/>
              </a:spcBef>
              <a:spcAft>
                <a:spcPts val="0"/>
              </a:spcAft>
              <a:buClr>
                <a:schemeClr val="tx2"/>
              </a:buClr>
              <a:buSzPct val="73000"/>
              <a:defRPr/>
            </a:pPr>
            <a:r>
              <a:rPr lang="fr-FR" i="1" dirty="0">
                <a:latin typeface="+mn-lt"/>
                <a:cs typeface="+mn-cs"/>
              </a:rPr>
              <a:t>	</a:t>
            </a:r>
            <a:r>
              <a:rPr lang="fr-FR" sz="1500" i="1" dirty="0">
                <a:latin typeface="+mn-lt"/>
                <a:cs typeface="+mn-cs"/>
              </a:rPr>
              <a:t>Être plus nombreux permet de croire que l’on est dans le vrai</a:t>
            </a:r>
          </a:p>
          <a:p>
            <a:pPr marL="273050" indent="-273050" fontAlgn="auto">
              <a:spcBef>
                <a:spcPts val="600"/>
              </a:spcBef>
              <a:spcAft>
                <a:spcPts val="0"/>
              </a:spcAft>
              <a:buClr>
                <a:schemeClr val="tx2"/>
              </a:buClr>
              <a:buSzPct val="73000"/>
              <a:defRPr/>
            </a:pPr>
            <a:endParaRPr lang="fr-FR" i="1" dirty="0">
              <a:latin typeface="+mn-lt"/>
              <a:cs typeface="+mn-cs"/>
            </a:endParaRPr>
          </a:p>
          <a:p>
            <a:pPr marL="273050" indent="-273050" fontAlgn="auto">
              <a:spcBef>
                <a:spcPts val="600"/>
              </a:spcBef>
              <a:spcAft>
                <a:spcPts val="0"/>
              </a:spcAft>
              <a:buClr>
                <a:schemeClr val="tx2"/>
              </a:buClr>
              <a:buSzPct val="73000"/>
              <a:buFontTx/>
              <a:buChar char="-"/>
              <a:defRPr/>
            </a:pPr>
            <a:r>
              <a:rPr lang="fr-FR" sz="2000" dirty="0">
                <a:latin typeface="+mn-lt"/>
                <a:cs typeface="+mn-cs"/>
              </a:rPr>
              <a:t>Dénie d’humanité </a:t>
            </a:r>
            <a:r>
              <a:rPr lang="fr-FR" sz="1400" i="1" dirty="0">
                <a:latin typeface="+mn-lt"/>
                <a:cs typeface="+mn-cs"/>
              </a:rPr>
              <a:t>(“ils n’ont pas d’émotions humaines” - “ce sont des animaux” - “ils n’ont aucune spiritualité humaine” - “ce n’est pas un péché de leur faire du mal”...)</a:t>
            </a:r>
          </a:p>
          <a:p>
            <a:pPr marL="273050" indent="-273050" fontAlgn="auto">
              <a:spcBef>
                <a:spcPts val="600"/>
              </a:spcBef>
              <a:spcAft>
                <a:spcPts val="0"/>
              </a:spcAft>
              <a:buClr>
                <a:schemeClr val="tx2"/>
              </a:buClr>
              <a:buSzPct val="73000"/>
              <a:buFontTx/>
              <a:buChar char="-"/>
              <a:defRPr/>
            </a:pPr>
            <a:endParaRPr lang="fr-FR" sz="2000" i="1" dirty="0">
              <a:latin typeface="+mn-lt"/>
              <a:cs typeface="+mn-cs"/>
            </a:endParaRPr>
          </a:p>
          <a:p>
            <a:pPr marL="273050" indent="-273050" fontAlgn="auto">
              <a:spcBef>
                <a:spcPts val="600"/>
              </a:spcBef>
              <a:spcAft>
                <a:spcPts val="0"/>
              </a:spcAft>
              <a:buClr>
                <a:schemeClr val="tx2"/>
              </a:buClr>
              <a:buSzPct val="73000"/>
              <a:buFontTx/>
              <a:buChar char="-"/>
              <a:defRPr/>
            </a:pPr>
            <a:r>
              <a:rPr lang="fr-FR" sz="2000" dirty="0"/>
              <a:t>Effet scientifique robuste</a:t>
            </a:r>
          </a:p>
          <a:p>
            <a:pPr marL="273050" indent="-273050" fontAlgn="auto">
              <a:spcBef>
                <a:spcPts val="600"/>
              </a:spcBef>
              <a:spcAft>
                <a:spcPts val="0"/>
              </a:spcAft>
              <a:buClr>
                <a:schemeClr val="tx2"/>
              </a:buClr>
              <a:buSzPct val="73000"/>
              <a:defRPr/>
            </a:pPr>
            <a:r>
              <a:rPr lang="fr-FR" sz="1500" i="1" dirty="0"/>
              <a:t>	Plus les membres du groupe majoritaire sont nombreux, moins il y aura de chance pour que les </a:t>
            </a:r>
            <a:r>
              <a:rPr lang="fr-FR" sz="1500" i="1" dirty="0" err="1"/>
              <a:t>discriminé-es</a:t>
            </a:r>
            <a:r>
              <a:rPr lang="fr-FR" sz="1500" i="1" dirty="0"/>
              <a:t> soient </a:t>
            </a:r>
            <a:r>
              <a:rPr lang="fr-FR" sz="1500" i="1" dirty="0" err="1"/>
              <a:t>aidé-es</a:t>
            </a:r>
            <a:endParaRPr lang="fr-FR" sz="1500" i="1" dirty="0">
              <a:latin typeface="+mn-lt"/>
              <a:cs typeface="+mn-cs"/>
            </a:endParaRPr>
          </a:p>
          <a:p>
            <a:pPr marL="273050" indent="-273050" fontAlgn="auto">
              <a:spcBef>
                <a:spcPts val="600"/>
              </a:spcBef>
              <a:spcAft>
                <a:spcPts val="0"/>
              </a:spcAft>
              <a:buClr>
                <a:schemeClr val="tx2"/>
              </a:buClr>
              <a:buSzPct val="73000"/>
              <a:buFontTx/>
              <a:buChar char="-"/>
              <a:defRPr/>
            </a:pPr>
            <a:endParaRPr lang="fr-FR" sz="2000" dirty="0">
              <a:latin typeface="+mn-lt"/>
              <a:cs typeface="+mn-cs"/>
            </a:endParaRPr>
          </a:p>
          <a:p>
            <a:pPr marL="273050" indent="-273050" fontAlgn="auto">
              <a:spcBef>
                <a:spcPts val="600"/>
              </a:spcBef>
              <a:spcAft>
                <a:spcPts val="0"/>
              </a:spcAft>
              <a:buClr>
                <a:schemeClr val="tx2"/>
              </a:buClr>
              <a:buSzPct val="73000"/>
              <a:buFontTx/>
              <a:buChar char="-"/>
              <a:defRPr/>
            </a:pPr>
            <a:endParaRPr lang="fr-FR" sz="2000" dirty="0">
              <a:latin typeface="+mn-lt"/>
              <a:cs typeface="+mn-cs"/>
            </a:endParaRPr>
          </a:p>
        </p:txBody>
      </p:sp>
      <p:pic>
        <p:nvPicPr>
          <p:cNvPr id="10" name="Picture 8" descr="http://echo.levillage.org/273/images/5333.jpg"/>
          <p:cNvPicPr>
            <a:picLocks noChangeAspect="1" noChangeArrowheads="1"/>
          </p:cNvPicPr>
          <p:nvPr/>
        </p:nvPicPr>
        <p:blipFill>
          <a:blip r:embed="rId4" cstate="print"/>
          <a:srcRect/>
          <a:stretch>
            <a:fillRect/>
          </a:stretch>
        </p:blipFill>
        <p:spPr bwMode="auto">
          <a:xfrm>
            <a:off x="285750" y="3143250"/>
            <a:ext cx="2286000" cy="2051050"/>
          </a:xfrm>
          <a:prstGeom prst="rect">
            <a:avLst/>
          </a:prstGeom>
          <a:ln>
            <a:noFill/>
          </a:ln>
          <a:effectLst>
            <a:outerShdw blurRad="292100" dist="139700" dir="2700000" algn="tl" rotWithShape="0">
              <a:srgbClr val="333333">
                <a:alpha val="65000"/>
              </a:srgbClr>
            </a:outerShdw>
          </a:effectLst>
        </p:spPr>
      </p:pic>
      <p:pic>
        <p:nvPicPr>
          <p:cNvPr id="13" name="Image 12"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4"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323528" y="0"/>
            <a:ext cx="7239000" cy="642942"/>
          </a:xfrm>
        </p:spPr>
        <p:txBody>
          <a:bodyPr/>
          <a:lstStyle/>
          <a:p>
            <a:pPr eaLnBrk="1" fontAlgn="auto" hangingPunct="1">
              <a:spcAft>
                <a:spcPts val="0"/>
              </a:spcAft>
              <a:defRPr/>
            </a:pPr>
            <a:r>
              <a:rPr lang="fr-FR" sz="3200" dirty="0" smtClean="0">
                <a:solidFill>
                  <a:schemeClr val="accent1"/>
                </a:solidFill>
              </a:rPr>
              <a:t>Jusqu’où ?</a:t>
            </a:r>
            <a:endParaRPr lang="fr-FR" sz="3200" dirty="0">
              <a:solidFill>
                <a:schemeClr val="accent1"/>
              </a:solidFill>
            </a:endParaRPr>
          </a:p>
        </p:txBody>
      </p:sp>
      <p:sp>
        <p:nvSpPr>
          <p:cNvPr id="25605"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DBBC830-4973-4F9A-8A94-B1FE8894E53A}" type="slidenum">
              <a:rPr lang="fr-FR" smtClean="0"/>
              <a:pPr/>
              <a:t>42</a:t>
            </a:fld>
            <a:endParaRPr lang="fr-FR" smtClean="0"/>
          </a:p>
        </p:txBody>
      </p:sp>
      <p:sp>
        <p:nvSpPr>
          <p:cNvPr id="9" name="Sous-titre 2"/>
          <p:cNvSpPr txBox="1">
            <a:spLocks/>
          </p:cNvSpPr>
          <p:nvPr/>
        </p:nvSpPr>
        <p:spPr bwMode="auto">
          <a:xfrm>
            <a:off x="2786063" y="2286000"/>
            <a:ext cx="5143500" cy="3786188"/>
          </a:xfrm>
          <a:prstGeom prst="rect">
            <a:avLst/>
          </a:prstGeom>
          <a:noFill/>
          <a:ln w="9525">
            <a:noFill/>
            <a:miter lim="800000"/>
            <a:headEnd/>
            <a:tailEnd/>
          </a:ln>
        </p:spPr>
        <p:txBody>
          <a:bodyPr>
            <a:normAutofit/>
          </a:bodyPr>
          <a:lstStyle/>
          <a:p>
            <a:pPr marL="273050" indent="-273050" algn="ctr" fontAlgn="auto">
              <a:spcBef>
                <a:spcPts val="600"/>
              </a:spcBef>
              <a:spcAft>
                <a:spcPts val="0"/>
              </a:spcAft>
              <a:buClr>
                <a:schemeClr val="tx2"/>
              </a:buClr>
              <a:buSzPct val="73000"/>
              <a:buFont typeface="Arial" pitchFamily="34" charset="0"/>
              <a:buNone/>
              <a:defRPr/>
            </a:pPr>
            <a:r>
              <a:rPr lang="en-ZA" sz="2800" dirty="0">
                <a:latin typeface="+mn-lt"/>
                <a:cs typeface="+mn-cs"/>
              </a:rPr>
              <a:t>  UNE  ILLUSION  SOCIALE  MORTELLE</a:t>
            </a:r>
          </a:p>
          <a:p>
            <a:pPr marL="273050" indent="-273050" algn="ctr" fontAlgn="auto">
              <a:spcBef>
                <a:spcPts val="600"/>
              </a:spcBef>
              <a:spcAft>
                <a:spcPts val="0"/>
              </a:spcAft>
              <a:buClr>
                <a:schemeClr val="tx2"/>
              </a:buClr>
              <a:buSzPct val="73000"/>
              <a:buFont typeface="Arial" pitchFamily="34" charset="0"/>
              <a:buNone/>
              <a:defRPr/>
            </a:pPr>
            <a:endParaRPr lang="en-US" sz="4800" dirty="0">
              <a:latin typeface="+mj-lt"/>
            </a:endParaRPr>
          </a:p>
          <a:p>
            <a:pPr marL="273050" indent="-273050" algn="ctr" fontAlgn="auto">
              <a:spcBef>
                <a:spcPts val="600"/>
              </a:spcBef>
              <a:spcAft>
                <a:spcPts val="0"/>
              </a:spcAft>
              <a:buClr>
                <a:schemeClr val="tx2"/>
              </a:buClr>
              <a:buSzPct val="73000"/>
              <a:buFont typeface="Arial" pitchFamily="34" charset="0"/>
              <a:buNone/>
              <a:defRPr/>
            </a:pPr>
            <a:r>
              <a:rPr lang="en-US" sz="2000" i="1" dirty="0">
                <a:latin typeface="+mj-lt"/>
              </a:rPr>
              <a:t>   “Le </a:t>
            </a:r>
            <a:r>
              <a:rPr lang="en-US" sz="2000" i="1" dirty="0" err="1">
                <a:latin typeface="+mj-lt"/>
              </a:rPr>
              <a:t>déni</a:t>
            </a:r>
            <a:r>
              <a:rPr lang="en-US" sz="2000" i="1" dirty="0">
                <a:latin typeface="+mj-lt"/>
              </a:rPr>
              <a:t> </a:t>
            </a:r>
            <a:r>
              <a:rPr lang="en-US" sz="2000" i="1" dirty="0" err="1">
                <a:latin typeface="+mj-lt"/>
              </a:rPr>
              <a:t>d’humanité</a:t>
            </a:r>
            <a:r>
              <a:rPr lang="en-US" sz="2000" i="1" dirty="0">
                <a:latin typeface="+mj-lt"/>
              </a:rPr>
              <a:t> </a:t>
            </a:r>
            <a:r>
              <a:rPr lang="en-US" sz="2000" i="1" dirty="0" err="1">
                <a:latin typeface="+mj-lt"/>
              </a:rPr>
              <a:t>associée</a:t>
            </a:r>
            <a:r>
              <a:rPr lang="en-US" sz="2000" i="1" dirty="0">
                <a:latin typeface="+mj-lt"/>
              </a:rPr>
              <a:t> à </a:t>
            </a:r>
            <a:r>
              <a:rPr lang="en-US" sz="2000" i="1" dirty="0" err="1">
                <a:latin typeface="+mj-lt"/>
              </a:rPr>
              <a:t>une</a:t>
            </a:r>
            <a:r>
              <a:rPr lang="en-US" sz="2000" i="1" dirty="0">
                <a:latin typeface="+mj-lt"/>
              </a:rPr>
              <a:t> violence intra-</a:t>
            </a:r>
            <a:r>
              <a:rPr lang="en-US" sz="2000" i="1" dirty="0" err="1">
                <a:latin typeface="+mj-lt"/>
              </a:rPr>
              <a:t>groupe</a:t>
            </a:r>
            <a:r>
              <a:rPr lang="en-US" sz="2000" i="1" dirty="0">
                <a:latin typeface="+mj-lt"/>
              </a:rPr>
              <a:t> </a:t>
            </a:r>
            <a:r>
              <a:rPr lang="en-US" sz="2000" i="1" dirty="0" err="1">
                <a:latin typeface="+mj-lt"/>
              </a:rPr>
              <a:t>extrême</a:t>
            </a:r>
            <a:r>
              <a:rPr lang="en-US" sz="2000" i="1" dirty="0">
                <a:latin typeface="+mj-lt"/>
              </a:rPr>
              <a:t>, </a:t>
            </a:r>
            <a:r>
              <a:rPr lang="en-US" sz="2000" i="1" dirty="0" err="1">
                <a:latin typeface="+mj-lt"/>
              </a:rPr>
              <a:t>peut</a:t>
            </a:r>
            <a:r>
              <a:rPr lang="en-US" sz="2000" i="1" dirty="0">
                <a:latin typeface="+mj-lt"/>
              </a:rPr>
              <a:t> </a:t>
            </a:r>
            <a:r>
              <a:rPr lang="en-US" sz="2000" i="1" dirty="0" err="1">
                <a:latin typeface="+mj-lt"/>
              </a:rPr>
              <a:t>conduire</a:t>
            </a:r>
            <a:r>
              <a:rPr lang="en-US" sz="2000" i="1" dirty="0">
                <a:latin typeface="+mj-lt"/>
              </a:rPr>
              <a:t> </a:t>
            </a:r>
            <a:r>
              <a:rPr lang="en-US" sz="2000" i="1" dirty="0" err="1">
                <a:latin typeface="+mj-lt"/>
              </a:rPr>
              <a:t>jusqu’au</a:t>
            </a:r>
            <a:r>
              <a:rPr lang="en-US" sz="2000" i="1" dirty="0">
                <a:latin typeface="+mj-lt"/>
              </a:rPr>
              <a:t> </a:t>
            </a:r>
            <a:r>
              <a:rPr lang="en-US" sz="2000" i="1" dirty="0" err="1">
                <a:latin typeface="+mj-lt"/>
              </a:rPr>
              <a:t>génocide</a:t>
            </a:r>
            <a:r>
              <a:rPr lang="en-US" sz="2000" i="1" dirty="0">
                <a:latin typeface="+mj-lt"/>
              </a:rPr>
              <a:t>”</a:t>
            </a:r>
          </a:p>
          <a:p>
            <a:pPr marL="273050" indent="-273050" algn="r" fontAlgn="auto">
              <a:spcBef>
                <a:spcPts val="600"/>
              </a:spcBef>
              <a:spcAft>
                <a:spcPts val="0"/>
              </a:spcAft>
              <a:buClr>
                <a:schemeClr val="tx2"/>
              </a:buClr>
              <a:buSzPct val="73000"/>
              <a:buFont typeface="Arial" pitchFamily="34" charset="0"/>
              <a:buNone/>
              <a:defRPr/>
            </a:pPr>
            <a:r>
              <a:rPr lang="en-US" sz="1600" dirty="0">
                <a:latin typeface="+mj-lt"/>
                <a:cs typeface="+mn-cs"/>
              </a:rPr>
              <a:t> (Leyens &amp; al.)</a:t>
            </a:r>
          </a:p>
        </p:txBody>
      </p:sp>
      <p:pic>
        <p:nvPicPr>
          <p:cNvPr id="10" name="Picture 8" descr="http://echo.levillage.org/273/images/5333.jpg"/>
          <p:cNvPicPr>
            <a:picLocks noChangeAspect="1" noChangeArrowheads="1"/>
          </p:cNvPicPr>
          <p:nvPr/>
        </p:nvPicPr>
        <p:blipFill>
          <a:blip r:embed="rId4" cstate="print"/>
          <a:srcRect/>
          <a:stretch>
            <a:fillRect/>
          </a:stretch>
        </p:blipFill>
        <p:spPr bwMode="auto">
          <a:xfrm>
            <a:off x="285750" y="3143250"/>
            <a:ext cx="2286000" cy="2051050"/>
          </a:xfrm>
          <a:prstGeom prst="rect">
            <a:avLst/>
          </a:prstGeom>
          <a:ln>
            <a:noFill/>
          </a:ln>
          <a:effectLst>
            <a:outerShdw blurRad="292100" dist="139700" dir="2700000" algn="tl" rotWithShape="0">
              <a:srgbClr val="333333">
                <a:alpha val="65000"/>
              </a:srgbClr>
            </a:outerShdw>
          </a:effectLst>
        </p:spPr>
      </p:pic>
      <p:sp>
        <p:nvSpPr>
          <p:cNvPr id="11" name="Sous-titre 2"/>
          <p:cNvSpPr txBox="1">
            <a:spLocks/>
          </p:cNvSpPr>
          <p:nvPr/>
        </p:nvSpPr>
        <p:spPr bwMode="auto">
          <a:xfrm>
            <a:off x="214313" y="5786438"/>
            <a:ext cx="7786687" cy="785812"/>
          </a:xfrm>
          <a:prstGeom prst="rect">
            <a:avLst/>
          </a:prstGeom>
          <a:noFill/>
          <a:ln w="9525">
            <a:noFill/>
            <a:miter lim="800000"/>
            <a:headEnd/>
            <a:tailEnd/>
          </a:ln>
        </p:spPr>
        <p:txBody>
          <a:bodyPr>
            <a:normAutofit/>
          </a:bodyPr>
          <a:lstStyle/>
          <a:p>
            <a:pPr marL="273050" indent="-273050" fontAlgn="auto">
              <a:spcBef>
                <a:spcPts val="600"/>
              </a:spcBef>
              <a:spcAft>
                <a:spcPts val="0"/>
              </a:spcAft>
              <a:buClr>
                <a:schemeClr val="tx2"/>
              </a:buClr>
              <a:buSzPct val="73000"/>
              <a:defRPr/>
            </a:pPr>
            <a:r>
              <a:rPr lang="en-US" sz="1400" dirty="0">
                <a:solidFill>
                  <a:srgbClr val="00B0F0"/>
                </a:solidFill>
              </a:rPr>
              <a:t>[1] </a:t>
            </a:r>
            <a:r>
              <a:rPr lang="en-US" sz="1400" dirty="0"/>
              <a:t>Leyens &amp; al. (2009). </a:t>
            </a:r>
            <a:r>
              <a:rPr lang="en-US" sz="1400" i="1" dirty="0"/>
              <a:t>“From infra-humanization to discrimination: The mediation of symbolic threat needs egalitarian norms”. </a:t>
            </a:r>
            <a:r>
              <a:rPr lang="en-US" sz="1400" dirty="0"/>
              <a:t>Journal of experimental social psychology; 45-2, p.336-344.</a:t>
            </a:r>
          </a:p>
          <a:p>
            <a:pPr marL="273050" indent="-273050" fontAlgn="auto">
              <a:spcBef>
                <a:spcPts val="600"/>
              </a:spcBef>
              <a:spcAft>
                <a:spcPts val="0"/>
              </a:spcAft>
              <a:buClr>
                <a:schemeClr val="tx2"/>
              </a:buClr>
              <a:buSzPct val="73000"/>
              <a:defRPr/>
            </a:pPr>
            <a:endParaRPr lang="en-US" sz="900" dirty="0"/>
          </a:p>
          <a:p>
            <a:pPr marL="273050" indent="-273050" algn="r" fontAlgn="auto">
              <a:spcBef>
                <a:spcPts val="600"/>
              </a:spcBef>
              <a:spcAft>
                <a:spcPts val="0"/>
              </a:spcAft>
              <a:buClr>
                <a:schemeClr val="tx2"/>
              </a:buClr>
              <a:buSzPct val="73000"/>
              <a:buFont typeface="Arial" pitchFamily="34" charset="0"/>
              <a:buNone/>
              <a:defRPr/>
            </a:pPr>
            <a:endParaRPr lang="en-US" dirty="0">
              <a:latin typeface="+mj-lt"/>
              <a:cs typeface="+mn-cs"/>
            </a:endParaRPr>
          </a:p>
        </p:txBody>
      </p:sp>
      <p:pic>
        <p:nvPicPr>
          <p:cNvPr id="14" name="Image 13"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5"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A7F24CE-F51C-41A2-8EA9-BADB8F2365E3}" type="slidenum">
              <a:rPr lang="fr-FR" smtClean="0"/>
              <a:pPr/>
              <a:t>43</a:t>
            </a:fld>
            <a:endParaRPr lang="fr-FR" smtClean="0"/>
          </a:p>
        </p:txBody>
      </p:sp>
      <p:sp>
        <p:nvSpPr>
          <p:cNvPr id="9" name="Sous-titre 2"/>
          <p:cNvSpPr txBox="1">
            <a:spLocks/>
          </p:cNvSpPr>
          <p:nvPr/>
        </p:nvSpPr>
        <p:spPr bwMode="auto">
          <a:xfrm>
            <a:off x="285750" y="1628850"/>
            <a:ext cx="7572375" cy="4086151"/>
          </a:xfrm>
          <a:prstGeom prst="rect">
            <a:avLst/>
          </a:prstGeom>
          <a:noFill/>
          <a:ln w="9525">
            <a:noFill/>
            <a:miter lim="800000"/>
            <a:headEnd/>
            <a:tailEnd/>
          </a:ln>
        </p:spPr>
        <p:txBody>
          <a:bodyPr>
            <a:normAutofit/>
          </a:bodyPr>
          <a:lstStyle/>
          <a:p>
            <a:pPr marL="273050" indent="-273050" algn="ctr" fontAlgn="auto">
              <a:spcBef>
                <a:spcPts val="600"/>
              </a:spcBef>
              <a:spcAft>
                <a:spcPts val="0"/>
              </a:spcAft>
              <a:buClr>
                <a:schemeClr val="tx2"/>
              </a:buClr>
              <a:buSzPct val="73000"/>
              <a:buFont typeface="Arial" pitchFamily="34" charset="0"/>
              <a:buNone/>
              <a:defRPr/>
            </a:pPr>
            <a:endParaRPr lang="fr-FR" sz="26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fr-FR" sz="32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fr-FR" sz="3200" dirty="0">
              <a:latin typeface="+mn-lt"/>
              <a:cs typeface="+mn-cs"/>
            </a:endParaRPr>
          </a:p>
          <a:p>
            <a:pPr marL="273050" indent="-273050" algn="ctr" fontAlgn="auto">
              <a:spcBef>
                <a:spcPts val="600"/>
              </a:spcBef>
              <a:spcAft>
                <a:spcPts val="0"/>
              </a:spcAft>
              <a:buClr>
                <a:schemeClr val="tx2"/>
              </a:buClr>
              <a:buSzPct val="73000"/>
              <a:defRPr/>
            </a:pPr>
            <a:r>
              <a:rPr lang="fr-FR" sz="3600" dirty="0">
                <a:solidFill>
                  <a:schemeClr val="accent1">
                    <a:lumMod val="50000"/>
                  </a:schemeClr>
                </a:solidFill>
              </a:rPr>
              <a:t>B</a:t>
            </a:r>
            <a:r>
              <a:rPr lang="fr-FR" sz="3600" dirty="0"/>
              <a:t>  </a:t>
            </a:r>
            <a:r>
              <a:rPr lang="fr-FR" sz="4000" b="1" dirty="0">
                <a:solidFill>
                  <a:srgbClr val="C9A6E4"/>
                </a:solidFill>
              </a:rPr>
              <a:t>-</a:t>
            </a:r>
            <a:r>
              <a:rPr lang="fr-FR" sz="4000" b="1" dirty="0"/>
              <a:t> </a:t>
            </a:r>
            <a:r>
              <a:rPr lang="fr-FR" sz="3600" dirty="0"/>
              <a:t> </a:t>
            </a:r>
            <a:r>
              <a:rPr lang="fr-FR" sz="3600" dirty="0" smtClean="0">
                <a:solidFill>
                  <a:schemeClr val="accent1">
                    <a:lumMod val="50000"/>
                  </a:schemeClr>
                </a:solidFill>
              </a:rPr>
              <a:t>INFRAHUMANISER</a:t>
            </a:r>
          </a:p>
          <a:p>
            <a:pPr marL="273050" indent="-273050" algn="ctr" fontAlgn="auto">
              <a:spcBef>
                <a:spcPts val="600"/>
              </a:spcBef>
              <a:spcAft>
                <a:spcPts val="0"/>
              </a:spcAft>
              <a:buClr>
                <a:schemeClr val="tx2"/>
              </a:buClr>
              <a:buSzPct val="73000"/>
              <a:defRPr/>
            </a:pPr>
            <a:r>
              <a:rPr lang="fr-FR" sz="3600" dirty="0" smtClean="0">
                <a:solidFill>
                  <a:schemeClr val="accent1">
                    <a:lumMod val="50000"/>
                  </a:schemeClr>
                </a:solidFill>
              </a:rPr>
              <a:t>les </a:t>
            </a:r>
            <a:r>
              <a:rPr lang="fr-FR" sz="3600" dirty="0">
                <a:solidFill>
                  <a:schemeClr val="accent1">
                    <a:lumMod val="50000"/>
                  </a:schemeClr>
                </a:solidFill>
              </a:rPr>
              <a:t>minorités sexuelles</a:t>
            </a:r>
          </a:p>
          <a:p>
            <a:pPr marL="273050" indent="-273050" algn="ctr" fontAlgn="auto">
              <a:spcBef>
                <a:spcPts val="600"/>
              </a:spcBef>
              <a:spcAft>
                <a:spcPts val="0"/>
              </a:spcAft>
              <a:buClr>
                <a:schemeClr val="tx2"/>
              </a:buClr>
              <a:buSzPct val="73000"/>
              <a:defRPr/>
            </a:pPr>
            <a:endParaRPr lang="fr-FR" sz="3600" dirty="0"/>
          </a:p>
          <a:p>
            <a:pPr marL="273050" indent="-273050" algn="ctr" fontAlgn="auto">
              <a:spcBef>
                <a:spcPts val="600"/>
              </a:spcBef>
              <a:spcAft>
                <a:spcPts val="0"/>
              </a:spcAft>
              <a:buClr>
                <a:schemeClr val="tx2"/>
              </a:buClr>
              <a:buSzPct val="73000"/>
              <a:buFont typeface="Arial" pitchFamily="34" charset="0"/>
              <a:buNone/>
              <a:defRPr/>
            </a:pPr>
            <a:endParaRPr lang="fr-FR" sz="3200" dirty="0">
              <a:latin typeface="+mn-lt"/>
              <a:cs typeface="+mn-cs"/>
            </a:endParaRPr>
          </a:p>
        </p:txBody>
      </p:sp>
      <p:pic>
        <p:nvPicPr>
          <p:cNvPr id="8" name="Picture 3"/>
          <p:cNvPicPr>
            <a:picLocks noChangeAspect="1" noChangeArrowheads="1"/>
          </p:cNvPicPr>
          <p:nvPr/>
        </p:nvPicPr>
        <p:blipFill>
          <a:blip r:embed="rId4"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2"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transition>
    <p:fade/>
    <p:sndAc>
      <p:stSnd>
        <p:snd r:embed="rId3" name="suction.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251520" y="0"/>
            <a:ext cx="7239000" cy="642942"/>
          </a:xfrm>
        </p:spPr>
        <p:txBody>
          <a:bodyPr/>
          <a:lstStyle/>
          <a:p>
            <a:pPr eaLnBrk="1" fontAlgn="auto" hangingPunct="1">
              <a:spcAft>
                <a:spcPts val="0"/>
              </a:spcAft>
              <a:defRPr/>
            </a:pPr>
            <a:r>
              <a:rPr lang="fr-FR" sz="3200" dirty="0" smtClean="0">
                <a:solidFill>
                  <a:schemeClr val="accent1"/>
                </a:solidFill>
              </a:rPr>
              <a:t>«</a:t>
            </a:r>
            <a:r>
              <a:rPr lang="fr-FR" sz="3200" i="1" dirty="0" smtClean="0">
                <a:solidFill>
                  <a:schemeClr val="accent1"/>
                </a:solidFill>
              </a:rPr>
              <a:t> JE  ne  suis  pas  coupable !</a:t>
            </a:r>
            <a:r>
              <a:rPr lang="fr-FR" sz="3200" dirty="0" smtClean="0">
                <a:solidFill>
                  <a:schemeClr val="accent1"/>
                </a:solidFill>
              </a:rPr>
              <a:t> »</a:t>
            </a:r>
            <a:endParaRPr lang="fr-FR" sz="3200" dirty="0">
              <a:solidFill>
                <a:schemeClr val="accent1"/>
              </a:solidFill>
            </a:endParaRPr>
          </a:p>
        </p:txBody>
      </p:sp>
      <p:sp>
        <p:nvSpPr>
          <p:cNvPr id="27653"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430B72-ACE8-454C-9636-89056AF36420}" type="slidenum">
              <a:rPr lang="fr-FR" smtClean="0"/>
              <a:pPr/>
              <a:t>44</a:t>
            </a:fld>
            <a:endParaRPr lang="fr-FR" smtClean="0"/>
          </a:p>
        </p:txBody>
      </p:sp>
      <p:sp>
        <p:nvSpPr>
          <p:cNvPr id="27655" name="Sous-titre 2"/>
          <p:cNvSpPr txBox="1">
            <a:spLocks/>
          </p:cNvSpPr>
          <p:nvPr/>
        </p:nvSpPr>
        <p:spPr bwMode="auto">
          <a:xfrm>
            <a:off x="3132138" y="3141663"/>
            <a:ext cx="4857750" cy="2444750"/>
          </a:xfrm>
          <a:prstGeom prst="rect">
            <a:avLst/>
          </a:prstGeom>
          <a:noFill/>
          <a:ln w="9525">
            <a:noFill/>
            <a:miter lim="800000"/>
            <a:headEnd/>
            <a:tailEnd/>
          </a:ln>
        </p:spPr>
        <p:txBody>
          <a:bodyPr/>
          <a:lstStyle/>
          <a:p>
            <a:r>
              <a:rPr lang="en-US" sz="2000" i="1"/>
              <a:t>Pourquoi est-il si important pour certains dogmatiques européens d’affirmer que l’homosexualité “est l’une des problématiques les plus importantes pour les musulman-es vivant en Occident, particulièrement en Europe</a:t>
            </a:r>
            <a:r>
              <a:rPr lang="en-ZA" sz="2000" i="1"/>
              <a:t>” ?</a:t>
            </a:r>
          </a:p>
          <a:p>
            <a:pPr algn="just"/>
            <a:endParaRPr lang="en-US" sz="2400" i="1"/>
          </a:p>
          <a:p>
            <a:endParaRPr lang="en-US" sz="2400" i="1"/>
          </a:p>
        </p:txBody>
      </p:sp>
      <p:pic>
        <p:nvPicPr>
          <p:cNvPr id="10" name="Picture 8" descr="http://www.cforp.on.ca/calendrier_thematique/mars/images/entre.jpg"/>
          <p:cNvPicPr>
            <a:picLocks noChangeAspect="1" noChangeArrowheads="1"/>
          </p:cNvPicPr>
          <p:nvPr/>
        </p:nvPicPr>
        <p:blipFill>
          <a:blip r:embed="rId4" cstate="print"/>
          <a:srcRect/>
          <a:stretch>
            <a:fillRect/>
          </a:stretch>
        </p:blipFill>
        <p:spPr bwMode="auto">
          <a:xfrm>
            <a:off x="357188" y="2714625"/>
            <a:ext cx="2506662" cy="3143250"/>
          </a:xfrm>
          <a:prstGeom prst="rect">
            <a:avLst/>
          </a:prstGeom>
          <a:ln>
            <a:noFill/>
          </a:ln>
          <a:effectLst>
            <a:outerShdw blurRad="292100" dist="139700" dir="2700000" algn="tl" rotWithShape="0">
              <a:srgbClr val="333333">
                <a:alpha val="65000"/>
              </a:srgbClr>
            </a:outerShdw>
          </a:effectLst>
        </p:spPr>
      </p:pic>
      <p:pic>
        <p:nvPicPr>
          <p:cNvPr id="12" name="Image 11"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3"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8676"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33A89FB-84A6-47C4-951D-79CFF4A0B8CC}" type="slidenum">
              <a:rPr lang="fr-FR" smtClean="0"/>
              <a:pPr/>
              <a:t>45</a:t>
            </a:fld>
            <a:endParaRPr lang="fr-FR" smtClean="0"/>
          </a:p>
        </p:txBody>
      </p:sp>
      <p:sp>
        <p:nvSpPr>
          <p:cNvPr id="8" name="Sous-titre 2"/>
          <p:cNvSpPr txBox="1">
            <a:spLocks/>
          </p:cNvSpPr>
          <p:nvPr/>
        </p:nvSpPr>
        <p:spPr bwMode="auto">
          <a:xfrm>
            <a:off x="2857500" y="2500313"/>
            <a:ext cx="5000625" cy="4000500"/>
          </a:xfrm>
          <a:prstGeom prst="rect">
            <a:avLst/>
          </a:prstGeom>
          <a:noFill/>
          <a:ln w="9525">
            <a:noFill/>
            <a:miter lim="800000"/>
            <a:headEnd/>
            <a:tailEnd/>
          </a:ln>
        </p:spPr>
        <p:txBody>
          <a:bodyPr>
            <a:normAutofit/>
          </a:bodyPr>
          <a:lstStyle/>
          <a:p>
            <a:pPr marL="273050" indent="-273050" algn="ctr" fontAlgn="auto">
              <a:spcBef>
                <a:spcPts val="600"/>
              </a:spcBef>
              <a:spcAft>
                <a:spcPts val="0"/>
              </a:spcAft>
              <a:buClr>
                <a:schemeClr val="tx2"/>
              </a:buClr>
              <a:buSzPct val="73000"/>
              <a:buFont typeface="Arial" pitchFamily="34" charset="0"/>
              <a:buNone/>
              <a:defRPr/>
            </a:pPr>
            <a:endParaRPr lang="en-US" sz="2400" dirty="0">
              <a:latin typeface="+mn-lt"/>
              <a:cs typeface="+mn-cs"/>
            </a:endParaRPr>
          </a:p>
          <a:p>
            <a:pPr marL="273050" indent="-273050" algn="just" fontAlgn="auto">
              <a:spcBef>
                <a:spcPts val="600"/>
              </a:spcBef>
              <a:spcAft>
                <a:spcPts val="0"/>
              </a:spcAft>
              <a:buClr>
                <a:schemeClr val="tx2"/>
              </a:buClr>
              <a:buSzPct val="73000"/>
              <a:buFont typeface="Arial" pitchFamily="34" charset="0"/>
              <a:buNone/>
              <a:defRPr/>
            </a:pPr>
            <a:r>
              <a:rPr lang="en-US" dirty="0">
                <a:latin typeface="+mn-lt"/>
                <a:cs typeface="+mn-cs"/>
              </a:rPr>
              <a:t>Nous </a:t>
            </a:r>
            <a:r>
              <a:rPr lang="en-US" dirty="0" err="1">
                <a:latin typeface="+mn-lt"/>
                <a:cs typeface="+mn-cs"/>
              </a:rPr>
              <a:t>devons</a:t>
            </a:r>
            <a:r>
              <a:rPr lang="en-US" dirty="0">
                <a:latin typeface="+mn-lt"/>
                <a:cs typeface="+mn-cs"/>
              </a:rPr>
              <a:t> insister </a:t>
            </a:r>
            <a:r>
              <a:rPr lang="en-US" dirty="0" err="1">
                <a:latin typeface="+mn-lt"/>
                <a:cs typeface="+mn-cs"/>
              </a:rPr>
              <a:t>sur</a:t>
            </a:r>
            <a:r>
              <a:rPr lang="en-US" dirty="0">
                <a:latin typeface="+mn-lt"/>
                <a:cs typeface="+mn-cs"/>
              </a:rPr>
              <a:t> la “</a:t>
            </a:r>
            <a:r>
              <a:rPr lang="en-US" i="1" dirty="0" err="1">
                <a:latin typeface="+mn-lt"/>
                <a:cs typeface="+mn-cs"/>
              </a:rPr>
              <a:t>Rahma</a:t>
            </a:r>
            <a:r>
              <a:rPr lang="en-US" dirty="0">
                <a:latin typeface="+mn-lt"/>
                <a:cs typeface="+mn-cs"/>
              </a:rPr>
              <a:t>”, à </a:t>
            </a:r>
            <a:r>
              <a:rPr lang="en-US" dirty="0" err="1">
                <a:latin typeface="+mn-lt"/>
                <a:cs typeface="+mn-cs"/>
              </a:rPr>
              <a:t>laquelle</a:t>
            </a:r>
            <a:r>
              <a:rPr lang="en-US" dirty="0">
                <a:latin typeface="+mn-lt"/>
                <a:cs typeface="+mn-cs"/>
              </a:rPr>
              <a:t> le </a:t>
            </a:r>
            <a:r>
              <a:rPr lang="en-US" dirty="0" err="1">
                <a:latin typeface="+mn-lt"/>
                <a:cs typeface="+mn-cs"/>
              </a:rPr>
              <a:t>Coran</a:t>
            </a:r>
            <a:r>
              <a:rPr lang="en-US" dirty="0">
                <a:latin typeface="+mn-lt"/>
                <a:cs typeface="+mn-cs"/>
              </a:rPr>
              <a:t> </a:t>
            </a:r>
            <a:r>
              <a:rPr lang="en-US" dirty="0" err="1">
                <a:latin typeface="+mn-lt"/>
                <a:cs typeface="+mn-cs"/>
              </a:rPr>
              <a:t>dédie</a:t>
            </a:r>
            <a:r>
              <a:rPr lang="en-US" dirty="0">
                <a:latin typeface="+mn-lt"/>
                <a:cs typeface="+mn-cs"/>
              </a:rPr>
              <a:t> </a:t>
            </a:r>
            <a:r>
              <a:rPr lang="en-US" dirty="0" err="1">
                <a:latin typeface="+mn-lt"/>
                <a:cs typeface="+mn-cs"/>
              </a:rPr>
              <a:t>une</a:t>
            </a:r>
            <a:r>
              <a:rPr lang="en-US" dirty="0">
                <a:latin typeface="+mn-lt"/>
                <a:cs typeface="+mn-cs"/>
              </a:rPr>
              <a:t> </a:t>
            </a:r>
            <a:r>
              <a:rPr lang="en-US" dirty="0" err="1">
                <a:latin typeface="+mn-lt"/>
                <a:cs typeface="+mn-cs"/>
              </a:rPr>
              <a:t>sourate</a:t>
            </a:r>
            <a:r>
              <a:rPr lang="en-US" dirty="0">
                <a:latin typeface="+mn-lt"/>
                <a:cs typeface="+mn-cs"/>
              </a:rPr>
              <a:t> </a:t>
            </a:r>
            <a:r>
              <a:rPr lang="en-US" dirty="0" err="1">
                <a:latin typeface="+mn-lt"/>
                <a:cs typeface="+mn-cs"/>
              </a:rPr>
              <a:t>entière</a:t>
            </a:r>
            <a:endParaRPr lang="en-US" dirty="0">
              <a:latin typeface="+mn-lt"/>
              <a:cs typeface="+mn-cs"/>
            </a:endParaRPr>
          </a:p>
          <a:p>
            <a:pPr marL="273050" indent="-273050" algn="just" fontAlgn="auto">
              <a:spcBef>
                <a:spcPts val="600"/>
              </a:spcBef>
              <a:spcAft>
                <a:spcPts val="0"/>
              </a:spcAft>
              <a:buClr>
                <a:schemeClr val="tx2"/>
              </a:buClr>
              <a:buSzPct val="73000"/>
              <a:buFont typeface="Arial" pitchFamily="34" charset="0"/>
              <a:buNone/>
              <a:defRPr/>
            </a:pPr>
            <a:endParaRPr lang="en-US" dirty="0">
              <a:latin typeface="+mn-lt"/>
              <a:cs typeface="+mn-cs"/>
            </a:endParaRPr>
          </a:p>
          <a:p>
            <a:pPr marL="273050" indent="-273050" algn="just" fontAlgn="auto">
              <a:spcBef>
                <a:spcPts val="600"/>
              </a:spcBef>
              <a:spcAft>
                <a:spcPts val="0"/>
              </a:spcAft>
              <a:buClr>
                <a:schemeClr val="tx2"/>
              </a:buClr>
              <a:buSzPct val="73000"/>
              <a:buFont typeface="Arial" pitchFamily="34" charset="0"/>
              <a:buNone/>
              <a:defRPr/>
            </a:pPr>
            <a:r>
              <a:rPr lang="en-US" dirty="0">
                <a:latin typeface="+mn-lt"/>
                <a:cs typeface="+mn-cs"/>
              </a:rPr>
              <a:t>Le </a:t>
            </a:r>
            <a:r>
              <a:rPr lang="en-US" dirty="0" err="1">
                <a:latin typeface="+mn-lt"/>
                <a:cs typeface="+mn-cs"/>
              </a:rPr>
              <a:t>bourreau</a:t>
            </a:r>
            <a:r>
              <a:rPr lang="en-US" dirty="0">
                <a:latin typeface="+mn-lt"/>
                <a:cs typeface="+mn-cs"/>
              </a:rPr>
              <a:t> a </a:t>
            </a:r>
            <a:r>
              <a:rPr lang="en-US" dirty="0" err="1">
                <a:latin typeface="+mn-lt"/>
                <a:cs typeface="+mn-cs"/>
              </a:rPr>
              <a:t>besoin</a:t>
            </a:r>
            <a:r>
              <a:rPr lang="en-US" dirty="0">
                <a:latin typeface="+mn-lt"/>
                <a:cs typeface="+mn-cs"/>
              </a:rPr>
              <a:t> de </a:t>
            </a:r>
            <a:r>
              <a:rPr lang="en-US" dirty="0" err="1">
                <a:latin typeface="+mn-lt"/>
                <a:cs typeface="+mn-cs"/>
              </a:rPr>
              <a:t>l’infrahumanisation</a:t>
            </a:r>
            <a:r>
              <a:rPr lang="en-US" dirty="0">
                <a:latin typeface="+mn-lt"/>
                <a:cs typeface="+mn-cs"/>
              </a:rPr>
              <a:t> </a:t>
            </a:r>
            <a:r>
              <a:rPr lang="en-US" dirty="0" err="1">
                <a:latin typeface="+mn-lt"/>
                <a:cs typeface="+mn-cs"/>
              </a:rPr>
              <a:t>afin</a:t>
            </a:r>
            <a:r>
              <a:rPr lang="en-US" dirty="0">
                <a:latin typeface="+mn-lt"/>
                <a:cs typeface="+mn-cs"/>
              </a:rPr>
              <a:t> de </a:t>
            </a:r>
            <a:r>
              <a:rPr lang="en-US" dirty="0" err="1">
                <a:latin typeface="+mn-lt"/>
                <a:cs typeface="+mn-cs"/>
              </a:rPr>
              <a:t>violer</a:t>
            </a:r>
            <a:r>
              <a:rPr lang="en-US" dirty="0">
                <a:latin typeface="+mn-lt"/>
                <a:cs typeface="+mn-cs"/>
              </a:rPr>
              <a:t> la </a:t>
            </a:r>
            <a:r>
              <a:rPr lang="en-US" dirty="0" err="1">
                <a:latin typeface="+mn-lt"/>
                <a:cs typeface="+mn-cs"/>
              </a:rPr>
              <a:t>dignité</a:t>
            </a:r>
            <a:r>
              <a:rPr lang="en-US" dirty="0">
                <a:latin typeface="+mn-lt"/>
                <a:cs typeface="+mn-cs"/>
              </a:rPr>
              <a:t> </a:t>
            </a:r>
            <a:r>
              <a:rPr lang="en-US" dirty="0" err="1">
                <a:latin typeface="+mn-lt"/>
                <a:cs typeface="+mn-cs"/>
              </a:rPr>
              <a:t>humaine</a:t>
            </a:r>
            <a:r>
              <a:rPr lang="en-US" dirty="0">
                <a:latin typeface="+mn-lt"/>
                <a:cs typeface="+mn-cs"/>
              </a:rPr>
              <a:t> </a:t>
            </a:r>
            <a:r>
              <a:rPr lang="en-US" dirty="0" err="1">
                <a:latin typeface="+mn-lt"/>
                <a:cs typeface="+mn-cs"/>
              </a:rPr>
              <a:t>d’autrui</a:t>
            </a:r>
            <a:endParaRPr lang="en-US" dirty="0">
              <a:latin typeface="+mn-lt"/>
              <a:cs typeface="+mn-cs"/>
            </a:endParaRPr>
          </a:p>
          <a:p>
            <a:pPr marL="273050" indent="-273050" algn="just" fontAlgn="auto">
              <a:spcBef>
                <a:spcPts val="600"/>
              </a:spcBef>
              <a:spcAft>
                <a:spcPts val="0"/>
              </a:spcAft>
              <a:buClr>
                <a:schemeClr val="tx2"/>
              </a:buClr>
              <a:buSzPct val="73000"/>
              <a:buFont typeface="Arial" pitchFamily="34" charset="0"/>
              <a:buNone/>
              <a:defRPr/>
            </a:pPr>
            <a:endParaRPr lang="en-US" dirty="0">
              <a:latin typeface="+mn-lt"/>
              <a:cs typeface="+mn-cs"/>
            </a:endParaRPr>
          </a:p>
          <a:p>
            <a:pPr marL="273050" indent="-273050" algn="just" fontAlgn="auto">
              <a:spcBef>
                <a:spcPts val="600"/>
              </a:spcBef>
              <a:spcAft>
                <a:spcPts val="0"/>
              </a:spcAft>
              <a:buClr>
                <a:schemeClr val="tx2"/>
              </a:buClr>
              <a:buSzPct val="73000"/>
              <a:buFont typeface="Arial" pitchFamily="34" charset="0"/>
              <a:buNone/>
              <a:defRPr/>
            </a:pPr>
            <a:r>
              <a:rPr lang="en-US" dirty="0" err="1">
                <a:latin typeface="+mn-lt"/>
                <a:cs typeface="+mn-cs"/>
              </a:rPr>
              <a:t>L’infrahumanisation</a:t>
            </a:r>
            <a:r>
              <a:rPr lang="en-US" dirty="0">
                <a:latin typeface="+mn-lt"/>
                <a:cs typeface="+mn-cs"/>
              </a:rPr>
              <a:t> fait </a:t>
            </a:r>
            <a:r>
              <a:rPr lang="en-US" dirty="0" err="1">
                <a:latin typeface="+mn-lt"/>
                <a:cs typeface="+mn-cs"/>
              </a:rPr>
              <a:t>souffrir</a:t>
            </a:r>
            <a:r>
              <a:rPr lang="en-US" dirty="0">
                <a:latin typeface="+mn-lt"/>
                <a:cs typeface="+mn-cs"/>
              </a:rPr>
              <a:t> la </a:t>
            </a:r>
            <a:r>
              <a:rPr lang="en-US" dirty="0" err="1">
                <a:latin typeface="+mn-lt"/>
                <a:cs typeface="+mn-cs"/>
              </a:rPr>
              <a:t>victime</a:t>
            </a:r>
            <a:r>
              <a:rPr lang="en-US" dirty="0">
                <a:latin typeface="+mn-lt"/>
                <a:cs typeface="+mn-cs"/>
              </a:rPr>
              <a:t>, </a:t>
            </a:r>
            <a:r>
              <a:rPr lang="en-US" dirty="0" err="1">
                <a:latin typeface="+mn-lt"/>
                <a:cs typeface="+mn-cs"/>
              </a:rPr>
              <a:t>mais</a:t>
            </a:r>
            <a:r>
              <a:rPr lang="en-US" dirty="0">
                <a:latin typeface="+mn-lt"/>
                <a:cs typeface="+mn-cs"/>
              </a:rPr>
              <a:t> </a:t>
            </a:r>
            <a:r>
              <a:rPr lang="en-US" i="1" dirty="0" err="1">
                <a:latin typeface="+mn-lt"/>
                <a:cs typeface="+mn-cs"/>
              </a:rPr>
              <a:t>aliène</a:t>
            </a:r>
            <a:r>
              <a:rPr lang="en-US" dirty="0">
                <a:latin typeface="+mn-lt"/>
                <a:cs typeface="+mn-cs"/>
              </a:rPr>
              <a:t> le </a:t>
            </a:r>
            <a:r>
              <a:rPr lang="en-US" dirty="0" err="1">
                <a:latin typeface="+mn-lt"/>
                <a:cs typeface="+mn-cs"/>
              </a:rPr>
              <a:t>bourreau</a:t>
            </a:r>
            <a:endParaRPr lang="en-US" dirty="0">
              <a:latin typeface="+mn-lt"/>
              <a:cs typeface="+mn-cs"/>
            </a:endParaRPr>
          </a:p>
          <a:p>
            <a:pPr marL="273050" indent="-273050" algn="just" fontAlgn="auto">
              <a:spcBef>
                <a:spcPts val="600"/>
              </a:spcBef>
              <a:spcAft>
                <a:spcPts val="0"/>
              </a:spcAft>
              <a:buClr>
                <a:schemeClr val="tx2"/>
              </a:buClr>
              <a:buSzPct val="73000"/>
              <a:buFont typeface="Arial" pitchFamily="34" charset="0"/>
              <a:buNone/>
              <a:defRPr/>
            </a:pPr>
            <a:endParaRPr lang="en-US" sz="2000" dirty="0">
              <a:latin typeface="+mn-lt"/>
              <a:cs typeface="+mn-cs"/>
            </a:endParaRPr>
          </a:p>
          <a:p>
            <a:pPr marL="273050" indent="-273050" algn="just" fontAlgn="auto">
              <a:spcBef>
                <a:spcPts val="600"/>
              </a:spcBef>
              <a:spcAft>
                <a:spcPts val="0"/>
              </a:spcAft>
              <a:buClr>
                <a:schemeClr val="tx2"/>
              </a:buClr>
              <a:buSzPct val="73000"/>
              <a:buFont typeface="Arial" pitchFamily="34" charset="0"/>
              <a:buNone/>
              <a:defRPr/>
            </a:pPr>
            <a:endParaRPr lang="en-US" sz="1200" dirty="0">
              <a:latin typeface="+mn-lt"/>
              <a:cs typeface="+mn-cs"/>
            </a:endParaRPr>
          </a:p>
          <a:p>
            <a:pPr marL="273050" indent="-273050" algn="ctr" fontAlgn="auto">
              <a:spcBef>
                <a:spcPts val="600"/>
              </a:spcBef>
              <a:spcAft>
                <a:spcPts val="0"/>
              </a:spcAft>
              <a:buClr>
                <a:schemeClr val="tx2"/>
              </a:buClr>
              <a:buSzPct val="73000"/>
              <a:buFont typeface="Arial" pitchFamily="34" charset="0"/>
              <a:buNone/>
              <a:defRPr/>
            </a:pPr>
            <a:endParaRPr lang="en-US" sz="2800" dirty="0">
              <a:latin typeface="+mn-lt"/>
              <a:cs typeface="+mn-cs"/>
            </a:endParaRPr>
          </a:p>
        </p:txBody>
      </p:sp>
      <p:sp>
        <p:nvSpPr>
          <p:cNvPr id="11" name="Titre 1"/>
          <p:cNvSpPr>
            <a:spLocks noGrp="1"/>
          </p:cNvSpPr>
          <p:nvPr>
            <p:ph type="title"/>
          </p:nvPr>
        </p:nvSpPr>
        <p:spPr>
          <a:xfrm>
            <a:off x="323528" y="188640"/>
            <a:ext cx="7239000" cy="642942"/>
          </a:xfrm>
        </p:spPr>
        <p:txBody>
          <a:bodyPr/>
          <a:lstStyle/>
          <a:p>
            <a:pPr eaLnBrk="1" fontAlgn="auto" hangingPunct="1">
              <a:spcAft>
                <a:spcPts val="0"/>
              </a:spcAft>
              <a:defRPr/>
            </a:pPr>
            <a:r>
              <a:rPr lang="en-US" sz="3200" dirty="0" smtClean="0">
                <a:solidFill>
                  <a:schemeClr val="accent1"/>
                </a:solidFill>
              </a:rPr>
              <a:t>Notre  </a:t>
            </a:r>
            <a:r>
              <a:rPr lang="en-US" sz="3200" dirty="0" err="1" smtClean="0">
                <a:solidFill>
                  <a:schemeClr val="accent1"/>
                </a:solidFill>
              </a:rPr>
              <a:t>vérité</a:t>
            </a:r>
            <a:endParaRPr lang="en-US" sz="3200" dirty="0">
              <a:solidFill>
                <a:schemeClr val="accent1"/>
              </a:solidFill>
            </a:endParaRPr>
          </a:p>
        </p:txBody>
      </p:sp>
      <p:pic>
        <p:nvPicPr>
          <p:cNvPr id="9" name="Image 10" descr="averroes.jpg"/>
          <p:cNvPicPr>
            <a:picLocks noChangeAspect="1"/>
          </p:cNvPicPr>
          <p:nvPr/>
        </p:nvPicPr>
        <p:blipFill>
          <a:blip r:embed="rId4" cstate="print"/>
          <a:srcRect/>
          <a:stretch>
            <a:fillRect/>
          </a:stretch>
        </p:blipFill>
        <p:spPr bwMode="auto">
          <a:xfrm>
            <a:off x="357188" y="3071813"/>
            <a:ext cx="2335212" cy="2357437"/>
          </a:xfrm>
          <a:prstGeom prst="rect">
            <a:avLst/>
          </a:prstGeom>
          <a:ln>
            <a:noFill/>
          </a:ln>
          <a:effectLst>
            <a:outerShdw blurRad="292100" dist="139700" dir="2700000" algn="tl" rotWithShape="0">
              <a:srgbClr val="333333">
                <a:alpha val="65000"/>
              </a:srgbClr>
            </a:outerShdw>
          </a:effectLst>
        </p:spPr>
      </p:pic>
      <p:pic>
        <p:nvPicPr>
          <p:cNvPr id="13" name="Image 12" descr="CALEM-SA-logo 2.jpg"/>
          <p:cNvPicPr>
            <a:picLocks noChangeAspect="1"/>
          </p:cNvPicPr>
          <p:nvPr/>
        </p:nvPicPr>
        <p:blipFill>
          <a:blip r:embed="rId5" cstate="print"/>
          <a:stretch>
            <a:fillRect/>
          </a:stretch>
        </p:blipFill>
        <p:spPr>
          <a:xfrm>
            <a:off x="8316312" y="476754"/>
            <a:ext cx="624670" cy="529784"/>
          </a:xfrm>
          <a:prstGeom prst="rect">
            <a:avLst/>
          </a:prstGeom>
        </p:spPr>
      </p:pic>
      <p:sp>
        <p:nvSpPr>
          <p:cNvPr id="14"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251520" y="0"/>
            <a:ext cx="7239000" cy="642942"/>
          </a:xfrm>
        </p:spPr>
        <p:txBody>
          <a:bodyPr/>
          <a:lstStyle/>
          <a:p>
            <a:pPr eaLnBrk="1" fontAlgn="auto" hangingPunct="1">
              <a:spcAft>
                <a:spcPts val="0"/>
              </a:spcAft>
              <a:defRPr/>
            </a:pPr>
            <a:r>
              <a:rPr lang="en-US" sz="2800" dirty="0" err="1" smtClean="0">
                <a:solidFill>
                  <a:schemeClr val="accent1"/>
                </a:solidFill>
              </a:rPr>
              <a:t>Instaurer</a:t>
            </a:r>
            <a:r>
              <a:rPr lang="en-US" sz="2800" dirty="0" smtClean="0">
                <a:solidFill>
                  <a:schemeClr val="accent1"/>
                </a:solidFill>
              </a:rPr>
              <a:t>  un  dialogue  de  </a:t>
            </a:r>
            <a:r>
              <a:rPr lang="en-US" sz="2800" dirty="0" err="1" smtClean="0">
                <a:solidFill>
                  <a:schemeClr val="accent1"/>
                </a:solidFill>
              </a:rPr>
              <a:t>paix</a:t>
            </a:r>
            <a:endParaRPr lang="en-US" sz="2800" dirty="0">
              <a:solidFill>
                <a:schemeClr val="accent1"/>
              </a:solidFill>
            </a:endParaRPr>
          </a:p>
        </p:txBody>
      </p:sp>
      <p:sp>
        <p:nvSpPr>
          <p:cNvPr id="29701"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A5414CE-5D07-4378-A5B9-ABADEFCE0B5A}" type="slidenum">
              <a:rPr lang="fr-FR" smtClean="0"/>
              <a:pPr/>
              <a:t>46</a:t>
            </a:fld>
            <a:endParaRPr lang="fr-FR" smtClean="0"/>
          </a:p>
        </p:txBody>
      </p:sp>
      <p:sp>
        <p:nvSpPr>
          <p:cNvPr id="9" name="Sous-titre 2"/>
          <p:cNvSpPr txBox="1">
            <a:spLocks/>
          </p:cNvSpPr>
          <p:nvPr/>
        </p:nvSpPr>
        <p:spPr bwMode="auto">
          <a:xfrm>
            <a:off x="3059113" y="1844675"/>
            <a:ext cx="4857750" cy="4000500"/>
          </a:xfrm>
          <a:prstGeom prst="rect">
            <a:avLst/>
          </a:prstGeom>
          <a:noFill/>
          <a:ln w="9525">
            <a:noFill/>
            <a:miter lim="800000"/>
            <a:headEnd/>
            <a:tailEnd/>
          </a:ln>
        </p:spPr>
        <p:txBody>
          <a:bodyPr>
            <a:normAutofit/>
          </a:bodyPr>
          <a:lstStyle/>
          <a:p>
            <a:pPr marL="273050" indent="-273050" algn="just" fontAlgn="auto">
              <a:spcBef>
                <a:spcPts val="600"/>
              </a:spcBef>
              <a:spcAft>
                <a:spcPts val="0"/>
              </a:spcAft>
              <a:buClr>
                <a:schemeClr val="tx2"/>
              </a:buClr>
              <a:buSzPct val="73000"/>
              <a:buFont typeface="Arial" pitchFamily="34" charset="0"/>
              <a:buNone/>
              <a:defRPr/>
            </a:pPr>
            <a:r>
              <a:rPr lang="fr-FR" sz="1600" dirty="0">
                <a:latin typeface="+mj-lt"/>
              </a:rPr>
              <a:t>Un dialogue de paix, afin de purifier nos représentations et celles d’autrui</a:t>
            </a:r>
          </a:p>
          <a:p>
            <a:pPr marL="273050" indent="-273050" algn="just" fontAlgn="auto">
              <a:spcBef>
                <a:spcPts val="600"/>
              </a:spcBef>
              <a:spcAft>
                <a:spcPts val="0"/>
              </a:spcAft>
              <a:buClr>
                <a:schemeClr val="tx2"/>
              </a:buClr>
              <a:buSzPct val="73000"/>
              <a:buFont typeface="Arial" pitchFamily="34" charset="0"/>
              <a:buNone/>
              <a:defRPr/>
            </a:pPr>
            <a:endParaRPr lang="fr-FR" sz="1600" dirty="0">
              <a:latin typeface="+mj-lt"/>
            </a:endParaRPr>
          </a:p>
          <a:p>
            <a:pPr marL="273050" indent="-273050" algn="just" fontAlgn="auto">
              <a:spcBef>
                <a:spcPts val="600"/>
              </a:spcBef>
              <a:spcAft>
                <a:spcPts val="0"/>
              </a:spcAft>
              <a:buClr>
                <a:schemeClr val="tx2"/>
              </a:buClr>
              <a:buSzPct val="73000"/>
              <a:buFont typeface="Arial" pitchFamily="34" charset="0"/>
              <a:buNone/>
              <a:defRPr/>
            </a:pPr>
            <a:r>
              <a:rPr lang="fr-FR" sz="1600" dirty="0">
                <a:latin typeface="+mj-lt"/>
              </a:rPr>
              <a:t>Continuer sans relâche de pointer du doigt la discriminations, l’</a:t>
            </a:r>
            <a:r>
              <a:rPr lang="fr-FR" sz="1600" dirty="0" err="1">
                <a:latin typeface="+mj-lt"/>
              </a:rPr>
              <a:t>ostracisation</a:t>
            </a:r>
            <a:endParaRPr lang="fr-FR" sz="1600" dirty="0">
              <a:latin typeface="+mj-lt"/>
            </a:endParaRPr>
          </a:p>
          <a:p>
            <a:pPr marL="273050" indent="-273050" algn="just" fontAlgn="auto">
              <a:spcBef>
                <a:spcPts val="600"/>
              </a:spcBef>
              <a:spcAft>
                <a:spcPts val="0"/>
              </a:spcAft>
              <a:buClr>
                <a:schemeClr val="tx2"/>
              </a:buClr>
              <a:buSzPct val="73000"/>
              <a:buFont typeface="Arial" pitchFamily="34" charset="0"/>
              <a:buNone/>
              <a:defRPr/>
            </a:pPr>
            <a:endParaRPr lang="fr-FR" sz="1600" dirty="0">
              <a:latin typeface="+mj-lt"/>
            </a:endParaRPr>
          </a:p>
          <a:p>
            <a:pPr marL="273050" indent="-273050" algn="just" fontAlgn="auto">
              <a:spcBef>
                <a:spcPts val="600"/>
              </a:spcBef>
              <a:spcAft>
                <a:spcPts val="0"/>
              </a:spcAft>
              <a:buClr>
                <a:schemeClr val="tx2"/>
              </a:buClr>
              <a:buSzPct val="73000"/>
              <a:buFont typeface="Arial" pitchFamily="34" charset="0"/>
              <a:buNone/>
              <a:defRPr/>
            </a:pPr>
            <a:r>
              <a:rPr lang="fr-FR" sz="1600" dirty="0"/>
              <a:t>Les médecins européens du 19ème siècles avaient tort, à l’époque les choses étaient perçues différemment.</a:t>
            </a:r>
          </a:p>
          <a:p>
            <a:pPr marL="273050" indent="-273050" algn="just" fontAlgn="auto">
              <a:spcBef>
                <a:spcPts val="600"/>
              </a:spcBef>
              <a:spcAft>
                <a:spcPts val="0"/>
              </a:spcAft>
              <a:buClr>
                <a:schemeClr val="tx2"/>
              </a:buClr>
              <a:buSzPct val="73000"/>
              <a:buFont typeface="Arial" pitchFamily="34" charset="0"/>
              <a:buNone/>
              <a:defRPr/>
            </a:pPr>
            <a:endParaRPr lang="fr-FR" sz="1600" dirty="0"/>
          </a:p>
          <a:p>
            <a:pPr marL="273050" indent="-273050" algn="just" fontAlgn="auto">
              <a:spcBef>
                <a:spcPts val="600"/>
              </a:spcBef>
              <a:spcAft>
                <a:spcPts val="0"/>
              </a:spcAft>
              <a:buClr>
                <a:schemeClr val="tx2"/>
              </a:buClr>
              <a:buSzPct val="73000"/>
              <a:buFont typeface="Arial" pitchFamily="34" charset="0"/>
              <a:buNone/>
              <a:defRPr/>
            </a:pPr>
            <a:r>
              <a:rPr lang="fr-FR" sz="1600" b="1" dirty="0"/>
              <a:t>Ni l’islam, ni les minorités LGBT n’ont rien à gagner d’une infrahumanisation directement ou indirectement violente !</a:t>
            </a:r>
          </a:p>
          <a:p>
            <a:pPr marL="273050" indent="-273050" algn="just" fontAlgn="auto">
              <a:spcBef>
                <a:spcPts val="600"/>
              </a:spcBef>
              <a:spcAft>
                <a:spcPts val="0"/>
              </a:spcAft>
              <a:buClr>
                <a:schemeClr val="tx2"/>
              </a:buClr>
              <a:buSzPct val="73000"/>
              <a:buFont typeface="Arial" pitchFamily="34" charset="0"/>
              <a:buNone/>
              <a:defRPr/>
            </a:pPr>
            <a:endParaRPr lang="fr-FR" sz="2000" dirty="0">
              <a:latin typeface="+mj-lt"/>
            </a:endParaRPr>
          </a:p>
          <a:p>
            <a:pPr marL="273050" indent="-273050" algn="just" fontAlgn="auto">
              <a:spcBef>
                <a:spcPts val="600"/>
              </a:spcBef>
              <a:spcAft>
                <a:spcPts val="0"/>
              </a:spcAft>
              <a:buClr>
                <a:schemeClr val="tx2"/>
              </a:buClr>
              <a:buSzPct val="73000"/>
              <a:buFont typeface="Arial" pitchFamily="34" charset="0"/>
              <a:buNone/>
              <a:defRPr/>
            </a:pPr>
            <a:endParaRPr lang="fr-FR" sz="2000" dirty="0">
              <a:latin typeface="+mj-lt"/>
            </a:endParaRPr>
          </a:p>
          <a:p>
            <a:pPr marL="273050" indent="-273050" algn="just" fontAlgn="auto">
              <a:spcBef>
                <a:spcPts val="600"/>
              </a:spcBef>
              <a:spcAft>
                <a:spcPts val="0"/>
              </a:spcAft>
              <a:buClr>
                <a:schemeClr val="tx2"/>
              </a:buClr>
              <a:buSzPct val="73000"/>
              <a:buFont typeface="Arial" pitchFamily="34" charset="0"/>
              <a:buNone/>
              <a:defRPr/>
            </a:pPr>
            <a:endParaRPr lang="fr-FR" sz="2000" dirty="0">
              <a:latin typeface="+mj-lt"/>
            </a:endParaRPr>
          </a:p>
          <a:p>
            <a:pPr marL="273050" indent="-273050" algn="just" fontAlgn="auto">
              <a:spcBef>
                <a:spcPts val="600"/>
              </a:spcBef>
              <a:spcAft>
                <a:spcPts val="0"/>
              </a:spcAft>
              <a:buClr>
                <a:schemeClr val="tx2"/>
              </a:buClr>
              <a:buSzPct val="73000"/>
              <a:buFont typeface="Arial" pitchFamily="34" charset="0"/>
              <a:buNone/>
              <a:defRPr/>
            </a:pPr>
            <a:endParaRPr lang="fr-FR" sz="2000" dirty="0">
              <a:latin typeface="+mj-lt"/>
            </a:endParaRPr>
          </a:p>
          <a:p>
            <a:pPr marL="273050" indent="-273050" algn="just" fontAlgn="auto">
              <a:spcBef>
                <a:spcPts val="600"/>
              </a:spcBef>
              <a:spcAft>
                <a:spcPts val="0"/>
              </a:spcAft>
              <a:buClr>
                <a:schemeClr val="tx2"/>
              </a:buClr>
              <a:buSzPct val="73000"/>
              <a:buFont typeface="Arial" pitchFamily="34" charset="0"/>
              <a:buNone/>
              <a:defRPr/>
            </a:pPr>
            <a:endParaRPr lang="fr-FR" sz="2000" dirty="0">
              <a:latin typeface="+mj-lt"/>
              <a:cs typeface="+mn-cs"/>
            </a:endParaRPr>
          </a:p>
          <a:p>
            <a:pPr marL="273050" indent="-273050" algn="just" fontAlgn="auto">
              <a:spcBef>
                <a:spcPts val="600"/>
              </a:spcBef>
              <a:spcAft>
                <a:spcPts val="0"/>
              </a:spcAft>
              <a:buClr>
                <a:schemeClr val="tx2"/>
              </a:buClr>
              <a:buSzPct val="73000"/>
              <a:buFont typeface="Arial" pitchFamily="34" charset="0"/>
              <a:buNone/>
              <a:defRPr/>
            </a:pPr>
            <a:endParaRPr lang="fr-FR" dirty="0">
              <a:latin typeface="+mj-lt"/>
              <a:cs typeface="+mn-cs"/>
            </a:endParaRPr>
          </a:p>
        </p:txBody>
      </p:sp>
      <p:pic>
        <p:nvPicPr>
          <p:cNvPr id="11" name="Image 13" descr="bouche_bee.bmp"/>
          <p:cNvPicPr>
            <a:picLocks noChangeAspect="1"/>
          </p:cNvPicPr>
          <p:nvPr/>
        </p:nvPicPr>
        <p:blipFill>
          <a:blip r:embed="rId4" cstate="print"/>
          <a:srcRect/>
          <a:stretch>
            <a:fillRect/>
          </a:stretch>
        </p:blipFill>
        <p:spPr bwMode="auto">
          <a:xfrm>
            <a:off x="357188" y="2214563"/>
            <a:ext cx="2214562" cy="2928937"/>
          </a:xfrm>
          <a:prstGeom prst="rect">
            <a:avLst/>
          </a:prstGeom>
          <a:ln>
            <a:noFill/>
          </a:ln>
          <a:effectLst>
            <a:outerShdw blurRad="292100" dist="139700" dir="2700000" algn="tl" rotWithShape="0">
              <a:srgbClr val="333333">
                <a:alpha val="65000"/>
              </a:srgbClr>
            </a:outerShdw>
          </a:effectLst>
        </p:spPr>
      </p:pic>
      <p:sp>
        <p:nvSpPr>
          <p:cNvPr id="12" name="Sous-titre 2"/>
          <p:cNvSpPr txBox="1">
            <a:spLocks/>
          </p:cNvSpPr>
          <p:nvPr/>
        </p:nvSpPr>
        <p:spPr bwMode="auto">
          <a:xfrm>
            <a:off x="500063" y="5589588"/>
            <a:ext cx="7286625" cy="982662"/>
          </a:xfrm>
          <a:prstGeom prst="rect">
            <a:avLst/>
          </a:prstGeom>
          <a:noFill/>
          <a:ln w="9525">
            <a:noFill/>
            <a:miter lim="800000"/>
            <a:headEnd/>
            <a:tailEnd/>
          </a:ln>
        </p:spPr>
        <p:txBody>
          <a:bodyPr>
            <a:normAutofit fontScale="25000" lnSpcReduction="20000"/>
          </a:bodyPr>
          <a:lstStyle/>
          <a:p>
            <a:pPr>
              <a:defRPr/>
            </a:pPr>
            <a:endParaRPr lang="en-US" sz="2800" dirty="0"/>
          </a:p>
          <a:p>
            <a:pPr>
              <a:defRPr/>
            </a:pPr>
            <a:r>
              <a:rPr lang="en-US" sz="3400" dirty="0"/>
              <a:t>[2] http://www.kinseyinstitute.org/ </a:t>
            </a:r>
          </a:p>
          <a:p>
            <a:pPr>
              <a:defRPr/>
            </a:pPr>
            <a:endParaRPr lang="en-US" sz="3400" dirty="0"/>
          </a:p>
          <a:p>
            <a:pPr>
              <a:defRPr/>
            </a:pPr>
            <a:r>
              <a:rPr lang="en-US" sz="3400" dirty="0"/>
              <a:t>[3] American Psychiatric Association - </a:t>
            </a:r>
            <a:r>
              <a:rPr lang="en-US" sz="3400" i="1" dirty="0"/>
              <a:t>DSMIV: Diagnostic and Statistical Manual </a:t>
            </a:r>
            <a:r>
              <a:rPr lang="en-US" sz="3400" dirty="0"/>
              <a:t>:</a:t>
            </a:r>
            <a:r>
              <a:rPr lang="en-US" sz="3400" i="1" dirty="0"/>
              <a:t> </a:t>
            </a:r>
            <a:r>
              <a:rPr lang="en-US" sz="3400" u="sng" dirty="0">
                <a:hlinkClick r:id="rId5"/>
              </a:rPr>
              <a:t>http://www.psych.org/mainmenu/research/dsmiv/dsmivtr.aspx</a:t>
            </a:r>
            <a:r>
              <a:rPr lang="en-US" sz="3400" dirty="0"/>
              <a:t> </a:t>
            </a:r>
          </a:p>
          <a:p>
            <a:pPr>
              <a:defRPr/>
            </a:pPr>
            <a:endParaRPr lang="en-US" sz="3400" dirty="0"/>
          </a:p>
          <a:p>
            <a:pPr>
              <a:spcBef>
                <a:spcPct val="30000"/>
              </a:spcBef>
              <a:defRPr/>
            </a:pPr>
            <a:r>
              <a:rPr lang="en-US" sz="3400" dirty="0"/>
              <a:t>[4] Amnesty international report : </a:t>
            </a:r>
            <a:r>
              <a:rPr lang="en-US" sz="3400" u="sng" dirty="0">
                <a:hlinkClick r:id="rId6"/>
              </a:rPr>
              <a:t>http://www.amnesty.org/en/library/asset/POL30/003/2008/en/d77ce647-4cd3-11dd-bca2-bb9d43f3e059/pol300032008eng.pdf</a:t>
            </a:r>
            <a:endParaRPr lang="en-US" sz="3400" u="sng" dirty="0"/>
          </a:p>
          <a:p>
            <a:pPr marL="273050" indent="-273050" fontAlgn="auto">
              <a:spcBef>
                <a:spcPts val="600"/>
              </a:spcBef>
              <a:spcAft>
                <a:spcPts val="0"/>
              </a:spcAft>
              <a:buClr>
                <a:schemeClr val="tx2"/>
              </a:buClr>
              <a:buSzPct val="73000"/>
              <a:defRPr/>
            </a:pPr>
            <a:endParaRPr lang="en-US" sz="1500" dirty="0"/>
          </a:p>
          <a:p>
            <a:pPr marL="273050" indent="-273050" algn="r" fontAlgn="auto">
              <a:spcBef>
                <a:spcPts val="600"/>
              </a:spcBef>
              <a:spcAft>
                <a:spcPts val="0"/>
              </a:spcAft>
              <a:buClr>
                <a:schemeClr val="tx2"/>
              </a:buClr>
              <a:buSzPct val="73000"/>
              <a:buFont typeface="Arial" pitchFamily="34" charset="0"/>
              <a:buNone/>
              <a:defRPr/>
            </a:pPr>
            <a:endParaRPr lang="en-US" dirty="0">
              <a:latin typeface="+mj-lt"/>
              <a:cs typeface="+mn-cs"/>
            </a:endParaRPr>
          </a:p>
        </p:txBody>
      </p:sp>
      <p:pic>
        <p:nvPicPr>
          <p:cNvPr id="14" name="Image 13" descr="CALEM-SA-logo 2.jpg"/>
          <p:cNvPicPr>
            <a:picLocks noChangeAspect="1"/>
          </p:cNvPicPr>
          <p:nvPr/>
        </p:nvPicPr>
        <p:blipFill>
          <a:blip r:embed="rId7" cstate="print"/>
          <a:stretch>
            <a:fillRect/>
          </a:stretch>
        </p:blipFill>
        <p:spPr>
          <a:xfrm>
            <a:off x="8316312" y="476754"/>
            <a:ext cx="624670" cy="529784"/>
          </a:xfrm>
          <a:prstGeom prst="rect">
            <a:avLst/>
          </a:prstGeom>
        </p:spPr>
      </p:pic>
      <p:sp>
        <p:nvSpPr>
          <p:cNvPr id="15"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179512" y="332656"/>
            <a:ext cx="7776864" cy="478406"/>
          </a:xfrm>
        </p:spPr>
        <p:txBody>
          <a:bodyPr>
            <a:normAutofit fontScale="90000"/>
          </a:bodyPr>
          <a:lstStyle/>
          <a:p>
            <a:pPr eaLnBrk="1" fontAlgn="auto" hangingPunct="1">
              <a:spcAft>
                <a:spcPts val="0"/>
              </a:spcAft>
              <a:defRPr/>
            </a:pPr>
            <a:r>
              <a:rPr lang="en-US" sz="2800" dirty="0" smtClean="0">
                <a:solidFill>
                  <a:schemeClr val="accent1"/>
                </a:solidFill>
              </a:rPr>
              <a:t>La </a:t>
            </a:r>
            <a:r>
              <a:rPr lang="en-US" sz="2800" dirty="0" err="1" smtClean="0">
                <a:solidFill>
                  <a:schemeClr val="accent1"/>
                </a:solidFill>
              </a:rPr>
              <a:t>dignité</a:t>
            </a:r>
            <a:r>
              <a:rPr lang="en-US" sz="2800" dirty="0" smtClean="0">
                <a:solidFill>
                  <a:schemeClr val="accent1"/>
                </a:solidFill>
              </a:rPr>
              <a:t>  </a:t>
            </a:r>
            <a:r>
              <a:rPr lang="en-US" sz="2800" dirty="0" err="1" smtClean="0">
                <a:solidFill>
                  <a:schemeClr val="accent1"/>
                </a:solidFill>
              </a:rPr>
              <a:t>humaine</a:t>
            </a:r>
            <a:r>
              <a:rPr lang="en-US" sz="2800" dirty="0" smtClean="0">
                <a:solidFill>
                  <a:schemeClr val="accent1"/>
                </a:solidFill>
              </a:rPr>
              <a:t>,  </a:t>
            </a:r>
            <a:r>
              <a:rPr lang="en-US" sz="2800" dirty="0" err="1" smtClean="0">
                <a:solidFill>
                  <a:schemeClr val="accent1"/>
                </a:solidFill>
              </a:rPr>
              <a:t>une</a:t>
            </a:r>
            <a:r>
              <a:rPr lang="en-US" sz="2800" dirty="0" smtClean="0">
                <a:solidFill>
                  <a:schemeClr val="accent1"/>
                </a:solidFill>
              </a:rPr>
              <a:t>  </a:t>
            </a:r>
            <a:r>
              <a:rPr lang="en-US" sz="2800" dirty="0" err="1" smtClean="0">
                <a:solidFill>
                  <a:schemeClr val="accent1"/>
                </a:solidFill>
              </a:rPr>
              <a:t>problématique</a:t>
            </a:r>
            <a:r>
              <a:rPr lang="en-US" sz="2800" dirty="0" smtClean="0">
                <a:solidFill>
                  <a:schemeClr val="accent1"/>
                </a:solidFill>
              </a:rPr>
              <a:t>  </a:t>
            </a:r>
            <a:r>
              <a:rPr lang="en-US" sz="2800" dirty="0" err="1" smtClean="0">
                <a:solidFill>
                  <a:schemeClr val="accent1"/>
                </a:solidFill>
              </a:rPr>
              <a:t>complexe</a:t>
            </a:r>
            <a:endParaRPr lang="en-US" sz="2800" dirty="0">
              <a:solidFill>
                <a:schemeClr val="accent1"/>
              </a:solidFill>
            </a:endParaRPr>
          </a:p>
        </p:txBody>
      </p:sp>
      <p:sp>
        <p:nvSpPr>
          <p:cNvPr id="30725"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7C0C6FA-B968-4512-8414-AF0319024FCB}" type="slidenum">
              <a:rPr lang="en-US" smtClean="0"/>
              <a:pPr/>
              <a:t>47</a:t>
            </a:fld>
            <a:endParaRPr lang="en-US" smtClean="0"/>
          </a:p>
        </p:txBody>
      </p:sp>
      <p:graphicFrame>
        <p:nvGraphicFramePr>
          <p:cNvPr id="9" name="Diagramme 8"/>
          <p:cNvGraphicFramePr/>
          <p:nvPr/>
        </p:nvGraphicFramePr>
        <p:xfrm>
          <a:off x="285720" y="1857364"/>
          <a:ext cx="7572428"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descr="CALEM-SA-logo 2.jpg"/>
          <p:cNvPicPr>
            <a:picLocks noChangeAspect="1"/>
          </p:cNvPicPr>
          <p:nvPr/>
        </p:nvPicPr>
        <p:blipFill>
          <a:blip r:embed="rId9" cstate="print"/>
          <a:stretch>
            <a:fillRect/>
          </a:stretch>
        </p:blipFill>
        <p:spPr>
          <a:xfrm>
            <a:off x="8316312" y="476754"/>
            <a:ext cx="624670" cy="529784"/>
          </a:xfrm>
          <a:prstGeom prst="rect">
            <a:avLst/>
          </a:prstGeom>
        </p:spPr>
      </p:pic>
      <p:sp>
        <p:nvSpPr>
          <p:cNvPr id="12"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460324" y="6453252"/>
            <a:ext cx="444951" cy="404748"/>
          </a:xfrm>
          <a:prstGeom prst="rect">
            <a:avLst/>
          </a:prstGeom>
          <a:noFill/>
          <a:ln>
            <a:noFill/>
          </a:ln>
        </p:spPr>
        <p:txBody>
          <a:bodyPr/>
          <a:lstStyle/>
          <a:p>
            <a:fld id="{BB28F3C4-E0FA-4069-85D4-CAC7C41F1E2E}" type="slidenum">
              <a:rPr lang="fr-FR" altLang="zh-CN"/>
              <a:pPr/>
              <a:t>48</a:t>
            </a:fld>
            <a:endParaRPr lang="fr-FR" altLang="zh-CN" dirty="0"/>
          </a:p>
        </p:txBody>
      </p:sp>
      <p:sp>
        <p:nvSpPr>
          <p:cNvPr id="8" name="Titre 6"/>
          <p:cNvSpPr>
            <a:spLocks noGrp="1" noChangeArrowheads="1"/>
          </p:cNvSpPr>
          <p:nvPr>
            <p:ph type="title" idx="4294967295"/>
          </p:nvPr>
        </p:nvSpPr>
        <p:spPr>
          <a:xfrm>
            <a:off x="457200" y="320675"/>
            <a:ext cx="7239000" cy="660121"/>
          </a:xfrm>
          <a:ln/>
        </p:spPr>
        <p:txBody>
          <a:bodyPr/>
          <a:lstStyle/>
          <a:p>
            <a:pPr algn="ctr"/>
            <a:r>
              <a:rPr lang="fr-FR" altLang="zh-CN" sz="3200" dirty="0" smtClean="0">
                <a:solidFill>
                  <a:schemeClr val="accent1">
                    <a:lumMod val="50000"/>
                  </a:schemeClr>
                </a:solidFill>
              </a:rPr>
              <a:t>7. </a:t>
            </a:r>
            <a:r>
              <a:rPr lang="fr-FR" altLang="zh-CN" sz="3200" dirty="0" smtClean="0">
                <a:solidFill>
                  <a:schemeClr val="accent1">
                    <a:lumMod val="50000"/>
                  </a:schemeClr>
                </a:solidFill>
              </a:rPr>
              <a:t>GIN – Global </a:t>
            </a:r>
            <a:r>
              <a:rPr lang="fr-FR" altLang="zh-CN" sz="3200" dirty="0" err="1" smtClean="0">
                <a:solidFill>
                  <a:schemeClr val="accent1">
                    <a:lumMod val="50000"/>
                  </a:schemeClr>
                </a:solidFill>
              </a:rPr>
              <a:t>Interfaith</a:t>
            </a:r>
            <a:r>
              <a:rPr lang="fr-FR" altLang="zh-CN" sz="3200" dirty="0" smtClean="0">
                <a:solidFill>
                  <a:schemeClr val="accent1">
                    <a:lumMod val="50000"/>
                  </a:schemeClr>
                </a:solidFill>
              </a:rPr>
              <a:t> Network</a:t>
            </a:r>
            <a:endParaRPr lang="fr-FR" altLang="zh-CN" sz="3200"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48130" name="Picture 2" descr="http://www.gin-ssogie.org/wp-content/uploads/2015/11/gin-white.png"/>
          <p:cNvPicPr>
            <a:picLocks noChangeAspect="1" noChangeArrowheads="1"/>
          </p:cNvPicPr>
          <p:nvPr/>
        </p:nvPicPr>
        <p:blipFill>
          <a:blip r:embed="rId4" cstate="print"/>
          <a:srcRect/>
          <a:stretch>
            <a:fillRect/>
          </a:stretch>
        </p:blipFill>
        <p:spPr bwMode="auto">
          <a:xfrm>
            <a:off x="2411820" y="1988880"/>
            <a:ext cx="3240270" cy="38130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sndAc>
      <p:stSnd>
        <p:snd r:embed="rId2" name="wind.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F46D84FD-E6BD-4D54-A3B4-E48064201079}" type="slidenum">
              <a:rPr lang="fr-FR" altLang="zh-CN"/>
              <a:pPr/>
              <a:t>49</a:t>
            </a:fld>
            <a:endParaRPr lang="fr-FR" altLang="zh-CN" dirty="0"/>
          </a:p>
        </p:txBody>
      </p:sp>
      <p:sp>
        <p:nvSpPr>
          <p:cNvPr id="5124" name="Titre 6"/>
          <p:cNvSpPr>
            <a:spLocks noGrp="1" noChangeArrowheads="1"/>
          </p:cNvSpPr>
          <p:nvPr>
            <p:ph type="title" idx="4294967295"/>
          </p:nvPr>
        </p:nvSpPr>
        <p:spPr>
          <a:xfrm>
            <a:off x="457200" y="320675"/>
            <a:ext cx="7239000" cy="732127"/>
          </a:xfrm>
          <a:ln/>
        </p:spPr>
        <p:txBody>
          <a:bodyPr/>
          <a:lstStyle/>
          <a:p>
            <a:pPr algn="ctr"/>
            <a:r>
              <a:rPr lang="fr-FR" altLang="zh-CN" dirty="0">
                <a:solidFill>
                  <a:schemeClr val="accent1">
                    <a:lumMod val="50000"/>
                  </a:schemeClr>
                </a:solidFill>
              </a:rPr>
              <a:t>GIN-SSOGIE </a:t>
            </a:r>
            <a:r>
              <a:rPr lang="fr-FR" altLang="zh-CN" dirty="0" smtClean="0">
                <a:solidFill>
                  <a:schemeClr val="accent1">
                    <a:lumMod val="50000"/>
                  </a:schemeClr>
                </a:solidFill>
              </a:rPr>
              <a:t>introduction / 1</a:t>
            </a:r>
            <a:endParaRPr lang="fr-FR" altLang="zh-CN" dirty="0">
              <a:solidFill>
                <a:schemeClr val="accent1">
                  <a:lumMod val="50000"/>
                </a:schemeClr>
              </a:solidFill>
            </a:endParaRPr>
          </a:p>
        </p:txBody>
      </p:sp>
      <p:sp>
        <p:nvSpPr>
          <p:cNvPr id="5125" name="Sous-titre 2"/>
          <p:cNvSpPr>
            <a:spLocks noChangeArrowheads="1"/>
          </p:cNvSpPr>
          <p:nvPr/>
        </p:nvSpPr>
        <p:spPr bwMode="auto">
          <a:xfrm>
            <a:off x="466725" y="1556844"/>
            <a:ext cx="7200900" cy="5015406"/>
          </a:xfrm>
          <a:prstGeom prst="rect">
            <a:avLst/>
          </a:prstGeom>
          <a:noFill/>
          <a:ln w="9525" cmpd="sng">
            <a:noFill/>
            <a:miter lim="800000"/>
            <a:headEnd/>
            <a:tailEnd/>
          </a:ln>
        </p:spPr>
        <p:txBody>
          <a:bodyPr/>
          <a:lstStyle/>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In a time when the Lesbian, Gay, Bisexual, Transgender and Intersex </a:t>
            </a:r>
            <a:r>
              <a:rPr lang="en-US" b="1" dirty="0">
                <a:solidFill>
                  <a:srgbClr val="000000"/>
                </a:solidFill>
                <a:latin typeface="Trebuchet MS" pitchFamily="34" charset="0"/>
                <a:sym typeface="Trebuchet MS" pitchFamily="34" charset="0"/>
              </a:rPr>
              <a:t>(LGBTI) communities all over the world increasingly are organizing themselves</a:t>
            </a:r>
            <a:r>
              <a:rPr lang="en-US" dirty="0">
                <a:solidFill>
                  <a:srgbClr val="000000"/>
                </a:solidFill>
                <a:latin typeface="Trebuchet MS" pitchFamily="34" charset="0"/>
                <a:sym typeface="Trebuchet MS" pitchFamily="34" charset="0"/>
              </a:rPr>
              <a:t>, demanding the space to exist, to meet and to find protection under the law, the </a:t>
            </a:r>
            <a:r>
              <a:rPr lang="en-US" b="1" dirty="0">
                <a:solidFill>
                  <a:srgbClr val="000000"/>
                </a:solidFill>
                <a:latin typeface="Trebuchet MS" pitchFamily="34" charset="0"/>
                <a:sym typeface="Trebuchet MS" pitchFamily="34" charset="0"/>
              </a:rPr>
              <a:t>forces against these rights are being mobilized</a:t>
            </a:r>
            <a:r>
              <a:rPr lang="en-US" dirty="0">
                <a:solidFill>
                  <a:srgbClr val="000000"/>
                </a:solidFill>
                <a:latin typeface="Trebuchet MS" pitchFamily="34" charset="0"/>
                <a:sym typeface="Trebuchet MS" pitchFamily="34" charset="0"/>
              </a:rPr>
              <a:t>. This is happening on both national and international levels.  These forces claim to </a:t>
            </a:r>
            <a:r>
              <a:rPr lang="en-US" b="1" dirty="0">
                <a:solidFill>
                  <a:srgbClr val="000000"/>
                </a:solidFill>
                <a:latin typeface="Trebuchet MS" pitchFamily="34" charset="0"/>
                <a:sym typeface="Trebuchet MS" pitchFamily="34" charset="0"/>
              </a:rPr>
              <a:t>justify their fight with religious rhetoric, cultural claims and customary laws</a:t>
            </a:r>
            <a:r>
              <a:rPr lang="en-US" dirty="0">
                <a:solidFill>
                  <a:srgbClr val="000000"/>
                </a:solidFill>
                <a:latin typeface="Trebuchet MS" pitchFamily="34" charset="0"/>
                <a:sym typeface="Trebuchet MS" pitchFamily="34" charset="0"/>
              </a:rPr>
              <a:t>; arguing that sexual and gender diversity are foreign and evil imports. </a:t>
            </a: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Dealing with these issues often brings controversy, condemnation, exclusion, internalized </a:t>
            </a:r>
            <a:r>
              <a:rPr lang="en-US" dirty="0" err="1">
                <a:solidFill>
                  <a:srgbClr val="000000"/>
                </a:solidFill>
                <a:latin typeface="Trebuchet MS" pitchFamily="34" charset="0"/>
                <a:sym typeface="Trebuchet MS" pitchFamily="34" charset="0"/>
              </a:rPr>
              <a:t>transphobia</a:t>
            </a:r>
            <a:r>
              <a:rPr lang="en-US" dirty="0">
                <a:solidFill>
                  <a:srgbClr val="000000"/>
                </a:solidFill>
                <a:latin typeface="Trebuchet MS" pitchFamily="34" charset="0"/>
                <a:sym typeface="Trebuchet MS" pitchFamily="34" charset="0"/>
              </a:rPr>
              <a:t> and homophobia, and can result in violence and hate crimes, often justified by religious and cultural beliefs. The irony is that it is often religious movements from outside, </a:t>
            </a:r>
            <a:r>
              <a:rPr lang="en-US" b="1" dirty="0">
                <a:solidFill>
                  <a:srgbClr val="000000"/>
                </a:solidFill>
                <a:latin typeface="Trebuchet MS" pitchFamily="34" charset="0"/>
                <a:sym typeface="Trebuchet MS" pitchFamily="34" charset="0"/>
              </a:rPr>
              <a:t>for example American Fundamentalists</a:t>
            </a:r>
            <a:r>
              <a:rPr lang="en-US" dirty="0">
                <a:solidFill>
                  <a:srgbClr val="000000"/>
                </a:solidFill>
                <a:latin typeface="Trebuchet MS" pitchFamily="34" charset="0"/>
                <a:sym typeface="Trebuchet MS" pitchFamily="34" charset="0"/>
              </a:rPr>
              <a:t> pushing national politicians and religious leaders </a:t>
            </a:r>
            <a:r>
              <a:rPr lang="en-US" b="1" dirty="0">
                <a:solidFill>
                  <a:srgbClr val="000000"/>
                </a:solidFill>
                <a:latin typeface="Trebuchet MS" pitchFamily="34" charset="0"/>
                <a:sym typeface="Trebuchet MS" pitchFamily="34" charset="0"/>
              </a:rPr>
              <a:t>in Uganda</a:t>
            </a:r>
            <a:r>
              <a:rPr lang="en-US" dirty="0">
                <a:solidFill>
                  <a:srgbClr val="000000"/>
                </a:solidFill>
                <a:latin typeface="Trebuchet MS" pitchFamily="34" charset="0"/>
                <a:sym typeface="Trebuchet MS" pitchFamily="34" charset="0"/>
              </a:rPr>
              <a:t> or </a:t>
            </a:r>
            <a:r>
              <a:rPr lang="en-US" b="1" dirty="0">
                <a:solidFill>
                  <a:srgbClr val="000000"/>
                </a:solidFill>
                <a:latin typeface="Trebuchet MS" pitchFamily="34" charset="0"/>
                <a:sym typeface="Trebuchet MS" pitchFamily="34" charset="0"/>
              </a:rPr>
              <a:t>Nigeria</a:t>
            </a:r>
            <a:r>
              <a:rPr lang="en-US" dirty="0">
                <a:solidFill>
                  <a:srgbClr val="000000"/>
                </a:solidFill>
                <a:latin typeface="Trebuchet MS" pitchFamily="34" charset="0"/>
                <a:sym typeface="Trebuchet MS" pitchFamily="34" charset="0"/>
              </a:rPr>
              <a:t> to make the already existing laws against LGBTI people even more severe, like death penalty or life imprisonment.</a:t>
            </a: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pic>
        <p:nvPicPr>
          <p:cNvPr id="8" name="Image 7"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9"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5</a:t>
            </a:fld>
            <a:endParaRPr lang="fr-FR" altLang="zh-CN" dirty="0"/>
          </a:p>
        </p:txBody>
      </p:sp>
      <p:sp>
        <p:nvSpPr>
          <p:cNvPr id="7" name="Sous-titre 2"/>
          <p:cNvSpPr>
            <a:spLocks noChangeArrowheads="1"/>
          </p:cNvSpPr>
          <p:nvPr/>
        </p:nvSpPr>
        <p:spPr bwMode="auto">
          <a:xfrm>
            <a:off x="323646" y="1268820"/>
            <a:ext cx="7632636" cy="528978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a:pPr>
            <a:r>
              <a:rPr lang="fr-FR" sz="2000" b="1" i="1" u="sng" dirty="0" smtClean="0"/>
              <a:t>Halakha</a:t>
            </a:r>
            <a:r>
              <a:rPr lang="fr-FR" sz="2000" b="1" u="sng" dirty="0" smtClean="0"/>
              <a:t> (« aller de l’avant ») et traditions patriarcales</a:t>
            </a:r>
          </a:p>
          <a:p>
            <a:endParaRPr lang="fr-FR" sz="2000" dirty="0"/>
          </a:p>
          <a:p>
            <a:pPr algn="just"/>
            <a:r>
              <a:rPr lang="fr-FR" sz="2000" i="1" dirty="0" smtClean="0"/>
              <a:t>« Tu diras aux Israélites : Quiconque, parmi les Israélites ou parmi les immigrés qui séjournent en Israël, livre au </a:t>
            </a:r>
            <a:r>
              <a:rPr lang="fr-FR" sz="2000" dirty="0" err="1" smtClean="0"/>
              <a:t>Molek</a:t>
            </a:r>
            <a:r>
              <a:rPr lang="fr-FR" sz="2000" dirty="0" smtClean="0"/>
              <a:t> </a:t>
            </a:r>
            <a:r>
              <a:rPr lang="fr-FR" sz="1400" dirty="0" smtClean="0"/>
              <a:t>(divinité ? Seigneur ?)</a:t>
            </a:r>
            <a:r>
              <a:rPr lang="fr-FR" sz="2000" i="1" dirty="0" smtClean="0"/>
              <a:t> un de ses enfants sera mis à mort : le peuple du pays le lapidera »</a:t>
            </a:r>
          </a:p>
          <a:p>
            <a:pPr lvl="0" algn="just"/>
            <a:r>
              <a:rPr lang="fr-FR" sz="1400" dirty="0" smtClean="0">
                <a:solidFill>
                  <a:srgbClr val="000000"/>
                </a:solidFill>
              </a:rPr>
              <a:t>(Lévitique : 20.2)</a:t>
            </a:r>
            <a:r>
              <a:rPr lang="fr-FR" sz="1400" i="1" dirty="0" smtClean="0">
                <a:solidFill>
                  <a:srgbClr val="000000"/>
                </a:solidFill>
              </a:rPr>
              <a:t>.</a:t>
            </a:r>
          </a:p>
          <a:p>
            <a:pPr algn="just"/>
            <a:endParaRPr lang="fr-FR" sz="2000" i="1" dirty="0" smtClean="0"/>
          </a:p>
          <a:p>
            <a:pPr algn="just"/>
            <a:r>
              <a:rPr lang="fr-FR" sz="2000" dirty="0" smtClean="0"/>
              <a:t>Déjà, un </a:t>
            </a:r>
            <a:r>
              <a:rPr lang="fr-FR" sz="2000" b="1" dirty="0" smtClean="0"/>
              <a:t>contexte de conflit entre civilisations divergentes...</a:t>
            </a:r>
          </a:p>
          <a:p>
            <a:pPr algn="just"/>
            <a:endParaRPr lang="fr-FR" sz="2000" dirty="0" smtClean="0"/>
          </a:p>
          <a:p>
            <a:pPr algn="just"/>
            <a:r>
              <a:rPr lang="fr-FR" sz="2000" i="1" dirty="0" smtClean="0"/>
              <a:t>« Si un homme couche avec un autre homme comme on couche avec une femme, ils ont commis tous deux une abomination » </a:t>
            </a:r>
          </a:p>
          <a:p>
            <a:pPr algn="just"/>
            <a:r>
              <a:rPr lang="fr-FR" sz="1400" dirty="0" smtClean="0"/>
              <a:t>(Lévitique : 20.13)</a:t>
            </a:r>
            <a:r>
              <a:rPr lang="fr-FR" sz="1400" i="1" dirty="0" smtClean="0"/>
              <a:t>.</a:t>
            </a:r>
          </a:p>
          <a:p>
            <a:pPr algn="just"/>
            <a:endParaRPr lang="fr-FR" altLang="en-US" sz="1400" i="1" dirty="0" smtClean="0">
              <a:solidFill>
                <a:srgbClr val="000000"/>
              </a:solidFill>
              <a:latin typeface="Trebuchet MS" pitchFamily="34" charset="0"/>
              <a:sym typeface="Trebuchet MS" pitchFamily="34" charset="0"/>
            </a:endParaRPr>
          </a:p>
          <a:p>
            <a:pPr lvl="0" algn="just"/>
            <a:r>
              <a:rPr lang="fr-FR" sz="2000" dirty="0" smtClean="0">
                <a:solidFill>
                  <a:srgbClr val="000000"/>
                </a:solidFill>
              </a:rPr>
              <a:t>...de plus, on parle de </a:t>
            </a:r>
            <a:r>
              <a:rPr lang="fr-FR" sz="2000" b="1" dirty="0" smtClean="0">
                <a:solidFill>
                  <a:srgbClr val="000000"/>
                </a:solidFill>
              </a:rPr>
              <a:t>pratiques religieuses </a:t>
            </a:r>
            <a:r>
              <a:rPr lang="fr-FR" sz="2000" dirty="0" smtClean="0">
                <a:solidFill>
                  <a:srgbClr val="000000"/>
                </a:solidFill>
              </a:rPr>
              <a:t>(d’hommes de pouvoir). Pratiques qui sont « </a:t>
            </a:r>
            <a:r>
              <a:rPr lang="fr-FR" sz="2000" b="1" dirty="0" smtClean="0">
                <a:solidFill>
                  <a:srgbClr val="000000"/>
                </a:solidFill>
              </a:rPr>
              <a:t>abominables</a:t>
            </a:r>
            <a:r>
              <a:rPr lang="fr-FR" sz="2000" dirty="0" smtClean="0">
                <a:solidFill>
                  <a:srgbClr val="000000"/>
                </a:solidFill>
              </a:rPr>
              <a:t> » aux vues de l’éthique israélite de l’époque.</a:t>
            </a: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r>
              <a:rPr lang="fr-FR" altLang="en-US" sz="1400" dirty="0" smtClean="0">
                <a:solidFill>
                  <a:srgbClr val="000000"/>
                </a:solidFill>
                <a:latin typeface="Trebuchet MS" pitchFamily="34" charset="0"/>
                <a:sym typeface="Trebuchet MS" pitchFamily="34" charset="0"/>
              </a:rPr>
              <a:t>* Divinité associée au dieu Baal</a:t>
            </a: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a:solidFill>
                  <a:schemeClr val="accent1">
                    <a:lumMod val="50000"/>
                  </a:schemeClr>
                </a:solidFill>
              </a:rPr>
              <a:t>2</a:t>
            </a:r>
            <a:r>
              <a:rPr lang="fr-FR" altLang="zh-CN" sz="2800" dirty="0" smtClean="0">
                <a:solidFill>
                  <a:schemeClr val="accent1">
                    <a:lumMod val="50000"/>
                  </a:schemeClr>
                </a:solidFill>
              </a:rPr>
              <a:t>. L’éthique patriarcale du Judaïsme sémitique</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5"/>
          <p:cNvSpPr>
            <a:spLocks noGrp="1" noChangeArrowheads="1"/>
          </p:cNvSpPr>
          <p:nvPr/>
        </p:nvSpPr>
        <p:spPr bwMode="auto">
          <a:xfrm>
            <a:off x="8460323" y="6453252"/>
            <a:ext cx="683677" cy="404748"/>
          </a:xfrm>
          <a:prstGeom prst="rect">
            <a:avLst/>
          </a:prstGeom>
          <a:noFill/>
          <a:ln>
            <a:noFill/>
          </a:ln>
        </p:spPr>
        <p:txBody>
          <a:bodyPr/>
          <a:lstStyle/>
          <a:p>
            <a:fld id="{F2D7D906-08C1-444D-8B40-04C8C975803B}" type="slidenum">
              <a:rPr lang="fr-FR" altLang="zh-CN"/>
              <a:pPr/>
              <a:t>50</a:t>
            </a:fld>
            <a:endParaRPr lang="fr-FR" altLang="zh-CN" dirty="0"/>
          </a:p>
        </p:txBody>
      </p:sp>
      <p:sp>
        <p:nvSpPr>
          <p:cNvPr id="8196" name="Titre 6"/>
          <p:cNvSpPr>
            <a:spLocks noGrp="1" noChangeArrowheads="1"/>
          </p:cNvSpPr>
          <p:nvPr>
            <p:ph type="title" idx="4294967295"/>
          </p:nvPr>
        </p:nvSpPr>
        <p:spPr>
          <a:xfrm>
            <a:off x="457200" y="320675"/>
            <a:ext cx="7239000" cy="732127"/>
          </a:xfrm>
          <a:ln/>
        </p:spPr>
        <p:txBody>
          <a:bodyPr/>
          <a:lstStyle/>
          <a:p>
            <a:pPr algn="ctr"/>
            <a:r>
              <a:rPr lang="fr-FR" altLang="zh-CN" dirty="0">
                <a:solidFill>
                  <a:schemeClr val="accent1">
                    <a:lumMod val="50000"/>
                  </a:schemeClr>
                </a:solidFill>
              </a:rPr>
              <a:t>GIN-SSOGIE </a:t>
            </a:r>
            <a:r>
              <a:rPr lang="fr-FR" altLang="zh-CN" dirty="0" err="1" smtClean="0">
                <a:solidFill>
                  <a:schemeClr val="accent1">
                    <a:lumMod val="50000"/>
                  </a:schemeClr>
                </a:solidFill>
              </a:rPr>
              <a:t>presentation</a:t>
            </a:r>
            <a:r>
              <a:rPr lang="fr-FR" altLang="zh-CN" dirty="0" smtClean="0">
                <a:solidFill>
                  <a:schemeClr val="accent1">
                    <a:lumMod val="50000"/>
                  </a:schemeClr>
                </a:solidFill>
              </a:rPr>
              <a:t> / 2</a:t>
            </a:r>
            <a:endParaRPr lang="fr-FR" altLang="zh-CN" dirty="0">
              <a:solidFill>
                <a:schemeClr val="accent1">
                  <a:lumMod val="50000"/>
                </a:schemeClr>
              </a:solidFill>
            </a:endParaRPr>
          </a:p>
        </p:txBody>
      </p:sp>
      <p:sp>
        <p:nvSpPr>
          <p:cNvPr id="8197" name="Sous-titre 2"/>
          <p:cNvSpPr>
            <a:spLocks noChangeArrowheads="1"/>
          </p:cNvSpPr>
          <p:nvPr/>
        </p:nvSpPr>
        <p:spPr bwMode="auto">
          <a:xfrm>
            <a:off x="466725" y="1556844"/>
            <a:ext cx="7200900" cy="5015406"/>
          </a:xfrm>
          <a:prstGeom prst="rect">
            <a:avLst/>
          </a:prstGeom>
          <a:noFill/>
          <a:ln w="9525" cmpd="sng">
            <a:noFill/>
            <a:miter lim="800000"/>
            <a:headEnd/>
            <a:tailEnd/>
          </a:ln>
        </p:spPr>
        <p:txBody>
          <a:bodyPr/>
          <a:lstStyle/>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In such situations there is a strong </a:t>
            </a:r>
            <a:r>
              <a:rPr lang="en-US" b="1" dirty="0">
                <a:solidFill>
                  <a:srgbClr val="000000"/>
                </a:solidFill>
                <a:latin typeface="Trebuchet MS" pitchFamily="34" charset="0"/>
                <a:sym typeface="Trebuchet MS" pitchFamily="34" charset="0"/>
              </a:rPr>
              <a:t>need for LGBTI people from these countries and of all faiths to come together </a:t>
            </a:r>
            <a:r>
              <a:rPr lang="en-US" dirty="0">
                <a:solidFill>
                  <a:srgbClr val="000000"/>
                </a:solidFill>
                <a:latin typeface="Trebuchet MS" pitchFamily="34" charset="0"/>
                <a:sym typeface="Trebuchet MS" pitchFamily="34" charset="0"/>
              </a:rPr>
              <a:t>to share experiences of dialogue with religious leaders, both failures and successes, to build international solidarity and to strengthen our identities both as LGBTI people and believers. </a:t>
            </a: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Strategic dialogues and consultations are critical among LGBTI individuals and groups in order to determine a way forward for advocacy of equal legal treatment, social opportunity, and safety that directly addresses the question of </a:t>
            </a:r>
            <a:r>
              <a:rPr lang="en-US" b="1" dirty="0">
                <a:solidFill>
                  <a:srgbClr val="000000"/>
                </a:solidFill>
                <a:latin typeface="Trebuchet MS" pitchFamily="34" charset="0"/>
                <a:sym typeface="Trebuchet MS" pitchFamily="34" charset="0"/>
              </a:rPr>
              <a:t>religious instigated persecution.  </a:t>
            </a:r>
            <a:endParaRPr lang="fr-FR" altLang="en-US" b="1"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The special area of expertise of the Global Interfaith Network is the ability to underpin the human rights approach to LGBTI issues with theological convictions and address religion-based challenges to our human rights </a:t>
            </a:r>
            <a:r>
              <a:rPr lang="en-US" b="1" dirty="0">
                <a:solidFill>
                  <a:srgbClr val="000000"/>
                </a:solidFill>
                <a:latin typeface="Trebuchet MS" pitchFamily="34" charset="0"/>
                <a:sym typeface="Trebuchet MS" pitchFamily="34" charset="0"/>
              </a:rPr>
              <a:t>with theological arguments and the capacity for </a:t>
            </a:r>
            <a:r>
              <a:rPr lang="en-US" b="1" dirty="0" smtClean="0">
                <a:solidFill>
                  <a:srgbClr val="000000"/>
                </a:solidFill>
                <a:latin typeface="Trebuchet MS" pitchFamily="34" charset="0"/>
                <a:sym typeface="Trebuchet MS" pitchFamily="34" charset="0"/>
              </a:rPr>
              <a:t>(inter)religious </a:t>
            </a:r>
            <a:r>
              <a:rPr lang="en-US" b="1" dirty="0">
                <a:solidFill>
                  <a:srgbClr val="000000"/>
                </a:solidFill>
                <a:latin typeface="Trebuchet MS" pitchFamily="34" charset="0"/>
                <a:sym typeface="Trebuchet MS" pitchFamily="34" charset="0"/>
              </a:rPr>
              <a:t>dialogue.</a:t>
            </a:r>
            <a:endParaRPr lang="en-US" sz="2400" b="1"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pic>
        <p:nvPicPr>
          <p:cNvPr id="8" name="Image 7"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9"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6"/>
          <p:cNvSpPr>
            <a:spLocks noGrp="1" noChangeArrowheads="1"/>
          </p:cNvSpPr>
          <p:nvPr/>
        </p:nvSpPr>
        <p:spPr bwMode="auto">
          <a:xfrm>
            <a:off x="584200" y="447675"/>
            <a:ext cx="7239000" cy="533121"/>
          </a:xfrm>
          <a:prstGeom prst="rect">
            <a:avLst/>
          </a:prstGeom>
          <a:noFill/>
          <a:ln w="9525" cap="flat" cmpd="sng">
            <a:noFill/>
            <a:bevel/>
            <a:headEnd/>
            <a:tailEnd/>
          </a:ln>
          <a:effectLst/>
        </p:spPr>
        <p:txBody>
          <a:bodyPr lIns="45720" tIns="0" rIns="45720" bIns="0" anchor="b"/>
          <a:lstStyle/>
          <a:p>
            <a:pPr algn="ctr">
              <a:buFontTx/>
              <a:buNone/>
            </a:pPr>
            <a:r>
              <a:rPr lang="fr-FR" altLang="en-US" sz="3400" b="1" dirty="0">
                <a:solidFill>
                  <a:schemeClr val="accent1">
                    <a:lumMod val="50000"/>
                  </a:schemeClr>
                </a:solidFill>
                <a:latin typeface="Trebuchet MS" pitchFamily="34" charset="0"/>
                <a:ea typeface="SimHei" pitchFamily="49" charset="-122"/>
                <a:sym typeface="HG丸ｺﾞｼｯｸM-PRO" charset="0"/>
              </a:rPr>
              <a:t>GIN-SSOGIE - Johannesburg 2014</a:t>
            </a:r>
          </a:p>
        </p:txBody>
      </p:sp>
      <p:pic>
        <p:nvPicPr>
          <p:cNvPr id="10244" name="Picture 4" descr="1609897_631792970190353_171408053_n"/>
          <p:cNvPicPr>
            <a:picLocks noGrp="1" noChangeAspect="1" noChangeArrowheads="1"/>
          </p:cNvPicPr>
          <p:nvPr>
            <p:ph idx="1"/>
          </p:nvPr>
        </p:nvPicPr>
        <p:blipFill>
          <a:blip r:embed="rId2" cstate="print"/>
          <a:srcRect/>
          <a:stretch>
            <a:fillRect/>
          </a:stretch>
        </p:blipFill>
        <p:spPr>
          <a:xfrm>
            <a:off x="469900" y="1630363"/>
            <a:ext cx="7199313" cy="4846637"/>
          </a:xfrm>
          <a:ln/>
        </p:spPr>
      </p:pic>
      <p:pic>
        <p:nvPicPr>
          <p:cNvPr id="7" name="Image 6" descr="CALEM-SA-logo 2.jpg"/>
          <p:cNvPicPr>
            <a:picLocks noChangeAspect="1"/>
          </p:cNvPicPr>
          <p:nvPr/>
        </p:nvPicPr>
        <p:blipFill>
          <a:blip r:embed="rId3" cstate="print"/>
          <a:stretch>
            <a:fillRect/>
          </a:stretch>
        </p:blipFill>
        <p:spPr>
          <a:xfrm>
            <a:off x="8316312" y="476754"/>
            <a:ext cx="624670" cy="529784"/>
          </a:xfrm>
          <a:prstGeom prst="rect">
            <a:avLst/>
          </a:prstGeom>
        </p:spPr>
      </p:pic>
      <p:sp>
        <p:nvSpPr>
          <p:cNvPr id="8" name="Espace réservé du numéro de diapositive 5"/>
          <p:cNvSpPr>
            <a:spLocks noGrp="1" noChangeArrowheads="1"/>
          </p:cNvSpPr>
          <p:nvPr/>
        </p:nvSpPr>
        <p:spPr bwMode="auto">
          <a:xfrm>
            <a:off x="8460324" y="6453252"/>
            <a:ext cx="516957" cy="404748"/>
          </a:xfrm>
          <a:prstGeom prst="rect">
            <a:avLst/>
          </a:prstGeom>
          <a:noFill/>
          <a:ln>
            <a:noFill/>
          </a:ln>
        </p:spPr>
        <p:txBody>
          <a:bodyPr/>
          <a:lstStyle/>
          <a:p>
            <a:fld id="{69F8A461-074F-4A36-8DEF-21747EC08543}" type="slidenum">
              <a:rPr lang="fr-FR" altLang="zh-CN"/>
              <a:pPr/>
              <a:t>51</a:t>
            </a:fld>
            <a:endParaRPr lang="fr-FR" altLang="zh-CN" dirty="0"/>
          </a:p>
        </p:txBody>
      </p:sp>
      <p:sp>
        <p:nvSpPr>
          <p:cNvPr id="9"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5"/>
          <p:cNvSpPr>
            <a:spLocks noGrp="1" noChangeArrowheads="1"/>
          </p:cNvSpPr>
          <p:nvPr/>
        </p:nvSpPr>
        <p:spPr bwMode="auto">
          <a:xfrm>
            <a:off x="8460324" y="6453252"/>
            <a:ext cx="444951" cy="404748"/>
          </a:xfrm>
          <a:prstGeom prst="rect">
            <a:avLst/>
          </a:prstGeom>
          <a:noFill/>
          <a:ln>
            <a:noFill/>
          </a:ln>
        </p:spPr>
        <p:txBody>
          <a:bodyPr/>
          <a:lstStyle/>
          <a:p>
            <a:fld id="{69F8A461-074F-4A36-8DEF-21747EC08543}" type="slidenum">
              <a:rPr lang="fr-FR" altLang="zh-CN"/>
              <a:pPr/>
              <a:t>52</a:t>
            </a:fld>
            <a:endParaRPr lang="fr-FR" altLang="zh-CN" dirty="0"/>
          </a:p>
        </p:txBody>
      </p:sp>
      <p:sp>
        <p:nvSpPr>
          <p:cNvPr id="11268" name="Titre 6"/>
          <p:cNvSpPr>
            <a:spLocks noGrp="1" noChangeArrowheads="1"/>
          </p:cNvSpPr>
          <p:nvPr>
            <p:ph type="title" idx="4294967295"/>
          </p:nvPr>
        </p:nvSpPr>
        <p:spPr>
          <a:xfrm>
            <a:off x="457200" y="320675"/>
            <a:ext cx="7239000" cy="660121"/>
          </a:xfrm>
          <a:ln/>
        </p:spPr>
        <p:txBody>
          <a:bodyPr/>
          <a:lstStyle/>
          <a:p>
            <a:pPr algn="ctr"/>
            <a:r>
              <a:rPr lang="fr-FR" altLang="zh-CN" dirty="0">
                <a:solidFill>
                  <a:schemeClr val="accent1">
                    <a:lumMod val="50000"/>
                  </a:schemeClr>
                </a:solidFill>
              </a:rPr>
              <a:t>GIN-SSOGIE </a:t>
            </a:r>
            <a:r>
              <a:rPr lang="fr-FR" altLang="zh-CN" dirty="0" err="1">
                <a:solidFill>
                  <a:schemeClr val="accent1">
                    <a:lumMod val="50000"/>
                  </a:schemeClr>
                </a:solidFill>
              </a:rPr>
              <a:t>documentary</a:t>
            </a:r>
            <a:endParaRPr lang="fr-FR" altLang="zh-CN" dirty="0">
              <a:solidFill>
                <a:schemeClr val="accent1">
                  <a:lumMod val="50000"/>
                </a:schemeClr>
              </a:solidFill>
            </a:endParaRPr>
          </a:p>
        </p:txBody>
      </p:sp>
      <p:sp>
        <p:nvSpPr>
          <p:cNvPr id="11269" name="Sous-titre 2"/>
          <p:cNvSpPr>
            <a:spLocks noChangeArrowheads="1"/>
          </p:cNvSpPr>
          <p:nvPr/>
        </p:nvSpPr>
        <p:spPr bwMode="auto">
          <a:xfrm>
            <a:off x="466725" y="1714500"/>
            <a:ext cx="7200900" cy="4857750"/>
          </a:xfrm>
          <a:prstGeom prst="rect">
            <a:avLst/>
          </a:prstGeom>
          <a:noFill/>
          <a:ln w="9525" cmpd="sng">
            <a:noFill/>
            <a:miter lim="800000"/>
            <a:headEnd/>
            <a:tailEnd/>
          </a:ln>
        </p:spPr>
        <p:txBody>
          <a:bodyPr/>
          <a:lstStyle/>
          <a:p>
            <a:pPr marL="273050" indent="-273050" algn="ctr">
              <a:lnSpc>
                <a:spcPct val="90000"/>
              </a:lnSpc>
              <a:spcBef>
                <a:spcPts val="600"/>
              </a:spcBef>
              <a:buClr>
                <a:schemeClr val="tx2"/>
              </a:buClr>
              <a:buSzPct val="73000"/>
            </a:pPr>
            <a:r>
              <a:rPr lang="en-US" b="1" dirty="0">
                <a:solidFill>
                  <a:srgbClr val="000000"/>
                </a:solidFill>
                <a:latin typeface="Trebuchet MS" pitchFamily="34" charset="0"/>
                <a:sym typeface="Trebuchet MS" pitchFamily="34" charset="0"/>
              </a:rPr>
              <a:t>Thanks to </a:t>
            </a:r>
            <a:r>
              <a:rPr lang="en-US" b="1" dirty="0" err="1">
                <a:solidFill>
                  <a:srgbClr val="000000"/>
                </a:solidFill>
                <a:latin typeface="Trebuchet MS" pitchFamily="34" charset="0"/>
                <a:sym typeface="Trebuchet MS" pitchFamily="34" charset="0"/>
              </a:rPr>
              <a:t>Jabu</a:t>
            </a:r>
            <a:r>
              <a:rPr lang="en-US" b="1" dirty="0">
                <a:solidFill>
                  <a:srgbClr val="000000"/>
                </a:solidFill>
                <a:latin typeface="Trebuchet MS" pitchFamily="34" charset="0"/>
                <a:sym typeface="Trebuchet MS" pitchFamily="34" charset="0"/>
              </a:rPr>
              <a:t> (</a:t>
            </a:r>
            <a:r>
              <a:rPr lang="en-US" b="1" i="1" dirty="0" err="1">
                <a:solidFill>
                  <a:srgbClr val="000000"/>
                </a:solidFill>
                <a:latin typeface="Trebuchet MS" pitchFamily="34" charset="0"/>
                <a:sym typeface="Trebuchet MS" pitchFamily="34" charset="0"/>
              </a:rPr>
              <a:t>Iranti</a:t>
            </a:r>
            <a:r>
              <a:rPr lang="en-US" b="1" dirty="0">
                <a:solidFill>
                  <a:srgbClr val="000000"/>
                </a:solidFill>
                <a:latin typeface="Trebuchet MS" pitchFamily="34" charset="0"/>
                <a:sym typeface="Trebuchet MS" pitchFamily="34" charset="0"/>
              </a:rPr>
              <a:t>)</a:t>
            </a:r>
            <a:endParaRPr lang="fr-FR" altLang="en-US" b="1" dirty="0">
              <a:solidFill>
                <a:srgbClr val="000000"/>
              </a:solidFill>
              <a:latin typeface="Trebuchet MS" pitchFamily="34" charset="0"/>
              <a:sym typeface="Trebuchet MS" pitchFamily="34" charset="0"/>
            </a:endParaRPr>
          </a:p>
          <a:p>
            <a:pPr marL="273050" indent="-273050" algn="ctr">
              <a:lnSpc>
                <a:spcPct val="90000"/>
              </a:lnSpc>
              <a:spcBef>
                <a:spcPts val="600"/>
              </a:spcBef>
              <a:buClr>
                <a:schemeClr val="tx2"/>
              </a:buClr>
              <a:buSzPct val="73000"/>
            </a:pPr>
            <a:r>
              <a:rPr lang="en-US" b="1" dirty="0">
                <a:solidFill>
                  <a:srgbClr val="000000"/>
                </a:solidFill>
                <a:latin typeface="Trebuchet MS" pitchFamily="34" charset="0"/>
                <a:sym typeface="Trebuchet MS" pitchFamily="34" charset="0"/>
                <a:hlinkClick r:id="rId2"/>
              </a:rPr>
              <a:t>http://youtu.be/kkyvNo411Lo</a:t>
            </a:r>
            <a:endParaRPr lang="en-US" b="1" dirty="0">
              <a:solidFill>
                <a:srgbClr val="000000"/>
              </a:solidFill>
              <a:latin typeface="Trebuchet MS" pitchFamily="34" charset="0"/>
              <a:sym typeface="Trebuchet MS" pitchFamily="34" charset="0"/>
            </a:endParaRPr>
          </a:p>
          <a:p>
            <a:pPr marL="273050" indent="-273050" algn="ctr">
              <a:lnSpc>
                <a:spcPct val="90000"/>
              </a:lnSpc>
              <a:spcBef>
                <a:spcPts val="600"/>
              </a:spcBef>
              <a:buClr>
                <a:schemeClr val="tx2"/>
              </a:buClr>
              <a:buSzPct val="73000"/>
            </a:pPr>
            <a:endParaRPr lang="fr-FR" altLang="en-US" b="1"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ctr">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pic>
        <p:nvPicPr>
          <p:cNvPr id="11270" name="Picture 2">
            <a:hlinkClick r:id="rId2"/>
          </p:cNvPr>
          <p:cNvPicPr>
            <a:picLocks noChangeAspect="1" noChangeArrowheads="1"/>
          </p:cNvPicPr>
          <p:nvPr/>
        </p:nvPicPr>
        <p:blipFill>
          <a:blip r:embed="rId3" cstate="print"/>
          <a:srcRect/>
          <a:stretch>
            <a:fillRect/>
          </a:stretch>
        </p:blipFill>
        <p:spPr bwMode="auto">
          <a:xfrm>
            <a:off x="1187450" y="2636838"/>
            <a:ext cx="6076950" cy="3343275"/>
          </a:xfrm>
          <a:prstGeom prst="rect">
            <a:avLst/>
          </a:prstGeom>
          <a:noFill/>
          <a:ln w="9525" cmpd="sng">
            <a:noFill/>
            <a:bevel/>
            <a:headEnd/>
            <a:tailEnd/>
          </a:ln>
        </p:spPr>
      </p:pic>
      <p:pic>
        <p:nvPicPr>
          <p:cNvPr id="9" name="Image 8" descr="CALEM-SA-logo 2.jpg"/>
          <p:cNvPicPr>
            <a:picLocks noChangeAspect="1"/>
          </p:cNvPicPr>
          <p:nvPr/>
        </p:nvPicPr>
        <p:blipFill>
          <a:blip r:embed="rId4" cstate="print"/>
          <a:stretch>
            <a:fillRect/>
          </a:stretch>
        </p:blipFill>
        <p:spPr>
          <a:xfrm>
            <a:off x="8316312" y="476754"/>
            <a:ext cx="624670" cy="529784"/>
          </a:xfrm>
          <a:prstGeom prst="rect">
            <a:avLst/>
          </a:prstGeom>
        </p:spPr>
      </p:pic>
      <p:sp>
        <p:nvSpPr>
          <p:cNvPr id="10" name="Espace réservé du pied de page 3"/>
          <p:cNvSpPr txBox="1">
            <a:spLocks/>
          </p:cNvSpPr>
          <p:nvPr/>
        </p:nvSpPr>
        <p:spPr bwMode="auto">
          <a:xfrm rot="16200000">
            <a:off x="6120129" y="3681021"/>
            <a:ext cx="4968414" cy="432036"/>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r>
              <a:rPr kumimoji="0" lang="fr-FR" altLang="zh-CN" sz="2000" b="0" i="0" u="none" strike="noStrike" kern="1200" cap="none" spc="0" normalizeH="0" baseline="0" noProof="0" smtClean="0">
                <a:ln>
                  <a:noFill/>
                </a:ln>
                <a:solidFill>
                  <a:schemeClr val="tx2"/>
                </a:solidFill>
                <a:effectLst/>
                <a:uLnTx/>
                <a:uFillTx/>
                <a:latin typeface="Arial" pitchFamily="34" charset="0"/>
                <a:ea typeface="SimSun" pitchFamily="2" charset="-122"/>
                <a:cs typeface="+mn-cs"/>
                <a:sym typeface="Arial" pitchFamily="34" charset="0"/>
              </a:rPr>
              <a:t>WWW.CALEM.EU   -   INFO@CALEM.EU</a:t>
            </a:r>
            <a:endParaRPr kumimoji="0" lang="fr-FR" altLang="zh-CN" sz="44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mn-cs"/>
              <a:sym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5"/>
          <p:cNvSpPr>
            <a:spLocks noGrp="1" noChangeArrowheads="1"/>
          </p:cNvSpPr>
          <p:nvPr/>
        </p:nvSpPr>
        <p:spPr bwMode="auto">
          <a:xfrm>
            <a:off x="8460324" y="6453252"/>
            <a:ext cx="444951" cy="404748"/>
          </a:xfrm>
          <a:prstGeom prst="rect">
            <a:avLst/>
          </a:prstGeom>
          <a:noFill/>
          <a:ln>
            <a:noFill/>
          </a:ln>
        </p:spPr>
        <p:txBody>
          <a:bodyPr/>
          <a:lstStyle/>
          <a:p>
            <a:fld id="{52D3B72E-6345-4BE4-B23E-E4F4B1149596}" type="slidenum">
              <a:rPr lang="fr-FR" altLang="zh-CN"/>
              <a:pPr/>
              <a:t>53</a:t>
            </a:fld>
            <a:endParaRPr lang="fr-FR" altLang="zh-CN" dirty="0"/>
          </a:p>
        </p:txBody>
      </p:sp>
      <p:sp>
        <p:nvSpPr>
          <p:cNvPr id="19460" name="Titre 6"/>
          <p:cNvSpPr>
            <a:spLocks noGrp="1" noChangeArrowheads="1"/>
          </p:cNvSpPr>
          <p:nvPr>
            <p:ph type="title" idx="4294967295"/>
          </p:nvPr>
        </p:nvSpPr>
        <p:spPr>
          <a:xfrm>
            <a:off x="457200" y="320675"/>
            <a:ext cx="7239000" cy="876139"/>
          </a:xfrm>
          <a:ln/>
        </p:spPr>
        <p:txBody>
          <a:bodyPr/>
          <a:lstStyle/>
          <a:p>
            <a:pPr algn="ctr"/>
            <a:r>
              <a:rPr lang="fr-FR" altLang="zh-CN" dirty="0" smtClean="0">
                <a:solidFill>
                  <a:schemeClr val="accent1">
                    <a:lumMod val="50000"/>
                  </a:schemeClr>
                </a:solidFill>
              </a:rPr>
              <a:t>CONTACTS</a:t>
            </a:r>
            <a:endParaRPr lang="fr-FR" altLang="zh-CN" dirty="0">
              <a:solidFill>
                <a:schemeClr val="accent1">
                  <a:lumMod val="50000"/>
                </a:schemeClr>
              </a:solidFill>
            </a:endParaRPr>
          </a:p>
        </p:txBody>
      </p:sp>
      <p:pic>
        <p:nvPicPr>
          <p:cNvPr id="8" name="Image 7" descr="CALEM-SA-logo 2.jpg"/>
          <p:cNvPicPr>
            <a:picLocks noChangeAspect="1"/>
          </p:cNvPicPr>
          <p:nvPr/>
        </p:nvPicPr>
        <p:blipFill>
          <a:blip r:embed="rId3" cstate="print"/>
          <a:stretch>
            <a:fillRect/>
          </a:stretch>
        </p:blipFill>
        <p:spPr>
          <a:xfrm>
            <a:off x="8316312" y="476754"/>
            <a:ext cx="624670" cy="529784"/>
          </a:xfrm>
          <a:prstGeom prst="rect">
            <a:avLst/>
          </a:prstGeom>
        </p:spPr>
      </p:pic>
      <p:sp>
        <p:nvSpPr>
          <p:cNvPr id="9" name="Espace réservé du pied de page 3"/>
          <p:cNvSpPr txBox="1">
            <a:spLocks/>
          </p:cNvSpPr>
          <p:nvPr/>
        </p:nvSpPr>
        <p:spPr bwMode="auto">
          <a:xfrm rot="16200000">
            <a:off x="6120129" y="3681021"/>
            <a:ext cx="4968414" cy="432036"/>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r>
              <a:rPr kumimoji="0" lang="fr-FR" altLang="zh-CN" sz="2000" b="0" i="0" u="none" strike="noStrike" kern="1200" cap="none" spc="0" normalizeH="0" baseline="0" noProof="0" smtClean="0">
                <a:ln>
                  <a:noFill/>
                </a:ln>
                <a:solidFill>
                  <a:schemeClr val="tx2"/>
                </a:solidFill>
                <a:effectLst/>
                <a:uLnTx/>
                <a:uFillTx/>
                <a:latin typeface="Arial" pitchFamily="34" charset="0"/>
                <a:ea typeface="SimSun" pitchFamily="2" charset="-122"/>
                <a:cs typeface="+mn-cs"/>
                <a:sym typeface="Arial" pitchFamily="34" charset="0"/>
              </a:rPr>
              <a:t>WWW.CALEM.EU   -   INFO@CALEM.EU</a:t>
            </a:r>
            <a:endParaRPr kumimoji="0" lang="fr-FR" altLang="zh-CN" sz="44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mn-cs"/>
              <a:sym typeface="Arial" pitchFamily="34" charset="0"/>
            </a:endParaRPr>
          </a:p>
        </p:txBody>
      </p:sp>
      <p:sp>
        <p:nvSpPr>
          <p:cNvPr id="10" name="Rectangle 9"/>
          <p:cNvSpPr/>
          <p:nvPr/>
        </p:nvSpPr>
        <p:spPr>
          <a:xfrm>
            <a:off x="395652" y="1700856"/>
            <a:ext cx="7272606" cy="4739759"/>
          </a:xfrm>
          <a:prstGeom prst="rect">
            <a:avLst/>
          </a:prstGeom>
        </p:spPr>
        <p:txBody>
          <a:bodyPr wrap="square">
            <a:spAutoFit/>
          </a:bodyPr>
          <a:lstStyle/>
          <a:p>
            <a:pPr algn="ctr"/>
            <a:r>
              <a:rPr lang="fr-FR" b="1" dirty="0" smtClean="0"/>
              <a:t>EDITIONS</a:t>
            </a:r>
            <a:r>
              <a:rPr lang="fr-FR" dirty="0" smtClean="0"/>
              <a:t> : </a:t>
            </a:r>
            <a:r>
              <a:rPr lang="fr-FR" i="1" dirty="0" smtClean="0"/>
              <a:t>france.calem@gmail.com</a:t>
            </a:r>
          </a:p>
          <a:p>
            <a:pPr algn="ctr"/>
            <a:endParaRPr lang="fr-FR" dirty="0" smtClean="0"/>
          </a:p>
          <a:p>
            <a:pPr algn="ctr"/>
            <a:r>
              <a:rPr lang="fr-FR" dirty="0" smtClean="0"/>
              <a:t>--</a:t>
            </a:r>
          </a:p>
          <a:p>
            <a:pPr algn="ctr"/>
            <a:endParaRPr lang="fr-FR" dirty="0" smtClean="0"/>
          </a:p>
          <a:p>
            <a:pPr algn="ctr"/>
            <a:r>
              <a:rPr lang="fr-FR" b="1" dirty="0" smtClean="0"/>
              <a:t>INSTITUT</a:t>
            </a:r>
            <a:r>
              <a:rPr lang="fr-FR" dirty="0" smtClean="0"/>
              <a:t> (formation professionnelle) : </a:t>
            </a:r>
            <a:r>
              <a:rPr lang="fr-FR" i="1" dirty="0" smtClean="0"/>
              <a:t>info@calem.eu</a:t>
            </a:r>
          </a:p>
          <a:p>
            <a:pPr algn="ctr"/>
            <a:endParaRPr lang="fr-FR" dirty="0" smtClean="0"/>
          </a:p>
          <a:p>
            <a:pPr algn="ctr"/>
            <a:r>
              <a:rPr lang="fr-FR" dirty="0" smtClean="0"/>
              <a:t>--</a:t>
            </a:r>
          </a:p>
          <a:p>
            <a:pPr algn="ctr"/>
            <a:endParaRPr lang="fr-FR" dirty="0" smtClean="0"/>
          </a:p>
          <a:p>
            <a:pPr algn="ctr"/>
            <a:r>
              <a:rPr lang="fr-FR" b="1" dirty="0" smtClean="0"/>
              <a:t>CABINET</a:t>
            </a:r>
            <a:r>
              <a:rPr lang="fr-FR" dirty="0" smtClean="0"/>
              <a:t>  (soutien psycho-spirituel) : </a:t>
            </a:r>
            <a:r>
              <a:rPr lang="fr-FR" i="1" dirty="0" smtClean="0">
                <a:solidFill>
                  <a:schemeClr val="accent4"/>
                </a:solidFill>
              </a:rPr>
              <a:t>calem.conference.2010@gmail.com</a:t>
            </a:r>
          </a:p>
          <a:p>
            <a:pPr algn="ctr"/>
            <a:endParaRPr lang="fr-FR" dirty="0" smtClean="0"/>
          </a:p>
          <a:p>
            <a:pPr algn="ctr"/>
            <a:r>
              <a:rPr lang="fr-FR" sz="1400" b="1" dirty="0" smtClean="0">
                <a:hlinkClick r:id="rId4"/>
              </a:rPr>
              <a:t>Consultations avec le Dr. L. </a:t>
            </a:r>
            <a:r>
              <a:rPr lang="fr-FR" sz="1400" b="1" dirty="0" err="1" smtClean="0">
                <a:hlinkClick r:id="rId4"/>
              </a:rPr>
              <a:t>Zahed</a:t>
            </a:r>
            <a:r>
              <a:rPr lang="fr-FR" sz="1400" dirty="0" smtClean="0"/>
              <a:t> également possibles par </a:t>
            </a:r>
            <a:r>
              <a:rPr lang="fr-FR" sz="1400" dirty="0" err="1" smtClean="0"/>
              <a:t>Skype</a:t>
            </a:r>
            <a:r>
              <a:rPr lang="fr-FR" sz="1400" dirty="0" smtClean="0"/>
              <a:t> : </a:t>
            </a:r>
            <a:r>
              <a:rPr lang="fr-FR" sz="1400" i="1" dirty="0" err="1" smtClean="0"/>
              <a:t>l.zahed</a:t>
            </a:r>
            <a:endParaRPr lang="fr-FR" sz="1400" i="1" dirty="0" smtClean="0"/>
          </a:p>
          <a:p>
            <a:pPr algn="ctr"/>
            <a:endParaRPr lang="fr-FR" dirty="0" smtClean="0"/>
          </a:p>
          <a:p>
            <a:pPr algn="ctr"/>
            <a:r>
              <a:rPr lang="fr-FR" dirty="0" smtClean="0"/>
              <a:t>--</a:t>
            </a:r>
          </a:p>
          <a:p>
            <a:pPr algn="ctr"/>
            <a:endParaRPr lang="fr-FR" dirty="0" smtClean="0"/>
          </a:p>
          <a:p>
            <a:pPr algn="ctr"/>
            <a:r>
              <a:rPr lang="fr-FR" dirty="0" smtClean="0"/>
              <a:t>Téléphone : </a:t>
            </a:r>
            <a:r>
              <a:rPr lang="fr-FR" i="1" dirty="0" smtClean="0"/>
              <a:t>0667087066 / 0667466406</a:t>
            </a:r>
          </a:p>
          <a:p>
            <a:pPr algn="ctr"/>
            <a:endParaRPr lang="en-US" dirty="0"/>
          </a:p>
        </p:txBody>
      </p:sp>
    </p:spTree>
  </p:cSld>
  <p:clrMapOvr>
    <a:masterClrMapping/>
  </p:clrMapOvr>
  <p:transition>
    <p:zoom/>
    <p:sndAc>
      <p:stSnd>
        <p:snd r:embed="rId2" name="wind.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6</a:t>
            </a:fld>
            <a:endParaRPr lang="fr-FR" altLang="zh-CN" dirty="0"/>
          </a:p>
        </p:txBody>
      </p:sp>
      <p:sp>
        <p:nvSpPr>
          <p:cNvPr id="7" name="Sous-titre 2"/>
          <p:cNvSpPr>
            <a:spLocks noChangeArrowheads="1"/>
          </p:cNvSpPr>
          <p:nvPr/>
        </p:nvSpPr>
        <p:spPr bwMode="auto">
          <a:xfrm>
            <a:off x="323646" y="1196814"/>
            <a:ext cx="7632636" cy="536179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2"/>
            </a:pPr>
            <a:r>
              <a:rPr lang="fr-FR" sz="2000" b="1" u="sng" dirty="0" smtClean="0"/>
              <a:t>Interprétations traditionnelles de </a:t>
            </a:r>
            <a:r>
              <a:rPr lang="fr-FR" sz="2000" b="1" i="1" u="sng" dirty="0" err="1" smtClean="0"/>
              <a:t>To’evah</a:t>
            </a:r>
            <a:r>
              <a:rPr lang="fr-FR" sz="2000" b="1" i="1" u="sng" dirty="0" smtClean="0"/>
              <a:t> </a:t>
            </a:r>
            <a:r>
              <a:rPr lang="fr-FR" b="1" u="sng" dirty="0" smtClean="0"/>
              <a:t>(« abomination »)</a:t>
            </a:r>
            <a:endParaRPr lang="fr-FR" sz="2000" b="1" u="sng" dirty="0" smtClean="0"/>
          </a:p>
          <a:p>
            <a:endParaRPr lang="fr-FR" sz="2000" dirty="0"/>
          </a:p>
          <a:p>
            <a:pPr algn="just"/>
            <a:r>
              <a:rPr lang="fr-FR" sz="2000" b="1" dirty="0" smtClean="0"/>
              <a:t>Différentes interprétations de cette « abomination » </a:t>
            </a:r>
            <a:r>
              <a:rPr lang="fr-FR" sz="2000" dirty="0" smtClean="0"/>
              <a:t>émergent au fil des siècles et suivant les commentateurs talmudiques </a:t>
            </a:r>
            <a:r>
              <a:rPr lang="fr-FR" sz="1400" dirty="0" smtClean="0"/>
              <a:t>(à Jérusalem ou Babylone) </a:t>
            </a:r>
            <a:r>
              <a:rPr lang="fr-FR" sz="2000" dirty="0" smtClean="0"/>
              <a:t>:</a:t>
            </a:r>
          </a:p>
          <a:p>
            <a:pPr algn="just"/>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a:t>
            </a:r>
            <a:r>
              <a:rPr lang="fr-FR" altLang="en-US" i="1" dirty="0" smtClean="0">
                <a:solidFill>
                  <a:srgbClr val="000000"/>
                </a:solidFill>
                <a:effectLst>
                  <a:outerShdw blurRad="38100" dist="38100" dir="2700000" algn="tl">
                    <a:srgbClr val="000000">
                      <a:alpha val="43137"/>
                    </a:srgbClr>
                  </a:outerShdw>
                </a:effectLst>
                <a:latin typeface="Trebuchet MS" pitchFamily="34" charset="0"/>
                <a:sym typeface="Trebuchet MS" pitchFamily="34" charset="0"/>
              </a:rPr>
              <a:t>Préjugé</a:t>
            </a:r>
            <a:r>
              <a:rPr lang="fr-FR" altLang="en-US" dirty="0" smtClean="0">
                <a:solidFill>
                  <a:srgbClr val="000000"/>
                </a:solidFill>
                <a:latin typeface="Trebuchet MS" pitchFamily="34" charset="0"/>
                <a:sym typeface="Trebuchet MS" pitchFamily="34" charset="0"/>
              </a:rPr>
              <a:t> : </a:t>
            </a:r>
            <a:r>
              <a:rPr lang="fr-FR" altLang="en-US" sz="2000" dirty="0" smtClean="0">
                <a:solidFill>
                  <a:srgbClr val="000000"/>
                </a:solidFill>
                <a:latin typeface="Trebuchet MS" pitchFamily="34" charset="0"/>
                <a:sym typeface="Trebuchet MS" pitchFamily="34" charset="0"/>
              </a:rPr>
              <a:t>« Le partenaire passif (receveur de l’acte sexuel) n’en retire </a:t>
            </a:r>
            <a:r>
              <a:rPr lang="fr-FR" altLang="en-US" sz="2000" b="1" dirty="0" smtClean="0">
                <a:solidFill>
                  <a:srgbClr val="000000"/>
                </a:solidFill>
                <a:latin typeface="Trebuchet MS" pitchFamily="34" charset="0"/>
                <a:sym typeface="Trebuchet MS" pitchFamily="34" charset="0"/>
              </a:rPr>
              <a:t>aucun plaisir</a:t>
            </a:r>
            <a:r>
              <a:rPr lang="fr-FR" altLang="en-US" sz="2000" dirty="0" smtClean="0">
                <a:solidFill>
                  <a:srgbClr val="000000"/>
                </a:solidFill>
                <a:latin typeface="Trebuchet MS" pitchFamily="34" charset="0"/>
                <a:sym typeface="Trebuchet MS" pitchFamily="34" charset="0"/>
              </a:rPr>
              <a:t> » </a:t>
            </a:r>
            <a:r>
              <a:rPr lang="fr-FR" altLang="en-US" sz="1400" dirty="0" smtClean="0">
                <a:solidFill>
                  <a:srgbClr val="000000"/>
                </a:solidFill>
                <a:latin typeface="Trebuchet MS" pitchFamily="34" charset="0"/>
                <a:sym typeface="Trebuchet MS" pitchFamily="34" charset="0"/>
              </a:rPr>
              <a:t>(Rashi, </a:t>
            </a:r>
            <a:r>
              <a:rPr lang="fr-FR" altLang="en-US" sz="1400" i="1" dirty="0" smtClean="0">
                <a:solidFill>
                  <a:srgbClr val="000000"/>
                </a:solidFill>
                <a:latin typeface="Trebuchet MS" pitchFamily="34" charset="0"/>
                <a:sym typeface="Trebuchet MS" pitchFamily="34" charset="0"/>
              </a:rPr>
              <a:t>Sanhedrin</a:t>
            </a:r>
            <a:r>
              <a:rPr lang="fr-FR" altLang="en-US" sz="1400" dirty="0" smtClean="0">
                <a:solidFill>
                  <a:srgbClr val="000000"/>
                </a:solidFill>
                <a:latin typeface="Trebuchet MS" pitchFamily="34" charset="0"/>
                <a:sym typeface="Trebuchet MS" pitchFamily="34" charset="0"/>
              </a:rPr>
              <a:t> 58a).</a:t>
            </a:r>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a:t>
            </a:r>
            <a:r>
              <a:rPr lang="fr-FR" altLang="en-US" sz="2000" i="1" dirty="0" err="1" smtClean="0">
                <a:solidFill>
                  <a:srgbClr val="000000"/>
                </a:solidFill>
                <a:effectLst>
                  <a:outerShdw blurRad="38100" dist="38100" dir="2700000" algn="tl">
                    <a:srgbClr val="000000">
                      <a:alpha val="43137"/>
                    </a:srgbClr>
                  </a:outerShdw>
                </a:effectLst>
                <a:latin typeface="Trebuchet MS" pitchFamily="34" charset="0"/>
                <a:sym typeface="Trebuchet MS" pitchFamily="34" charset="0"/>
              </a:rPr>
              <a:t>Natalisme</a:t>
            </a:r>
            <a:r>
              <a:rPr lang="fr-FR" altLang="en-US" sz="2000" dirty="0" smtClean="0">
                <a:solidFill>
                  <a:srgbClr val="000000"/>
                </a:solidFill>
                <a:effectLst>
                  <a:outerShdw blurRad="38100" dist="38100" dir="2700000" algn="tl">
                    <a:srgbClr val="000000">
                      <a:alpha val="43137"/>
                    </a:srgbClr>
                  </a:outerShdw>
                </a:effectLst>
                <a:latin typeface="Trebuchet MS" pitchFamily="34" charset="0"/>
                <a:sym typeface="Trebuchet MS" pitchFamily="34" charset="0"/>
              </a:rPr>
              <a:t> </a:t>
            </a:r>
            <a:r>
              <a:rPr lang="fr-FR" altLang="en-US" sz="2000" dirty="0" smtClean="0">
                <a:solidFill>
                  <a:srgbClr val="000000"/>
                </a:solidFill>
                <a:latin typeface="Trebuchet MS" pitchFamily="34" charset="0"/>
                <a:sym typeface="Trebuchet MS" pitchFamily="34" charset="0"/>
              </a:rPr>
              <a:t>: « Cela </a:t>
            </a:r>
            <a:r>
              <a:rPr lang="fr-FR" altLang="en-US" sz="2000" b="1" dirty="0" smtClean="0">
                <a:solidFill>
                  <a:srgbClr val="000000"/>
                </a:solidFill>
                <a:latin typeface="Trebuchet MS" pitchFamily="34" charset="0"/>
                <a:sym typeface="Trebuchet MS" pitchFamily="34" charset="0"/>
              </a:rPr>
              <a:t>brise les cellules familiales </a:t>
            </a:r>
            <a:r>
              <a:rPr lang="fr-FR" altLang="en-US" sz="2000" dirty="0" smtClean="0">
                <a:solidFill>
                  <a:srgbClr val="000000"/>
                </a:solidFill>
                <a:latin typeface="Trebuchet MS" pitchFamily="34" charset="0"/>
                <a:sym typeface="Trebuchet MS" pitchFamily="34" charset="0"/>
              </a:rPr>
              <a:t>» </a:t>
            </a:r>
            <a:r>
              <a:rPr lang="fr-FR" altLang="en-US" sz="1400" dirty="0" smtClean="0">
                <a:solidFill>
                  <a:srgbClr val="000000"/>
                </a:solidFill>
                <a:latin typeface="Trebuchet MS" pitchFamily="34" charset="0"/>
                <a:sym typeface="Trebuchet MS" pitchFamily="34" charset="0"/>
              </a:rPr>
              <a:t>(</a:t>
            </a:r>
            <a:r>
              <a:rPr lang="fr-FR" altLang="en-US" sz="1400" dirty="0" err="1" smtClean="0">
                <a:solidFill>
                  <a:srgbClr val="000000"/>
                </a:solidFill>
                <a:latin typeface="Trebuchet MS" pitchFamily="34" charset="0"/>
                <a:sym typeface="Trebuchet MS" pitchFamily="34" charset="0"/>
              </a:rPr>
              <a:t>Rabbenu</a:t>
            </a:r>
            <a:r>
              <a:rPr lang="fr-FR" altLang="en-US" sz="1400" dirty="0" smtClean="0">
                <a:solidFill>
                  <a:srgbClr val="000000"/>
                </a:solidFill>
                <a:latin typeface="Trebuchet MS" pitchFamily="34" charset="0"/>
                <a:sym typeface="Trebuchet MS" pitchFamily="34" charset="0"/>
              </a:rPr>
              <a:t> </a:t>
            </a:r>
            <a:r>
              <a:rPr lang="fr-FR" altLang="en-US" sz="1400" dirty="0" err="1" smtClean="0">
                <a:solidFill>
                  <a:srgbClr val="000000"/>
                </a:solidFill>
                <a:latin typeface="Trebuchet MS" pitchFamily="34" charset="0"/>
                <a:sym typeface="Trebuchet MS" pitchFamily="34" charset="0"/>
              </a:rPr>
              <a:t>Asher</a:t>
            </a:r>
            <a:r>
              <a:rPr lang="fr-FR" altLang="en-US" sz="1400" dirty="0" smtClean="0">
                <a:solidFill>
                  <a:srgbClr val="000000"/>
                </a:solidFill>
                <a:latin typeface="Trebuchet MS" pitchFamily="34" charset="0"/>
                <a:sym typeface="Trebuchet MS" pitchFamily="34" charset="0"/>
              </a:rPr>
              <a:t> Ben </a:t>
            </a:r>
            <a:r>
              <a:rPr lang="fr-FR" altLang="en-US" sz="1400" dirty="0" err="1" smtClean="0">
                <a:solidFill>
                  <a:srgbClr val="000000"/>
                </a:solidFill>
                <a:latin typeface="Trebuchet MS" pitchFamily="34" charset="0"/>
                <a:sym typeface="Trebuchet MS" pitchFamily="34" charset="0"/>
              </a:rPr>
              <a:t>Yehiel</a:t>
            </a:r>
            <a:r>
              <a:rPr lang="fr-FR" altLang="en-US" sz="1400" dirty="0" smtClean="0">
                <a:solidFill>
                  <a:srgbClr val="000000"/>
                </a:solidFill>
                <a:latin typeface="Trebuchet MS" pitchFamily="34" charset="0"/>
                <a:sym typeface="Trebuchet MS" pitchFamily="34" charset="0"/>
              </a:rPr>
              <a:t>, </a:t>
            </a:r>
            <a:r>
              <a:rPr lang="fr-FR" altLang="en-US" sz="1400" i="1" dirty="0" err="1" smtClean="0">
                <a:solidFill>
                  <a:srgbClr val="000000"/>
                </a:solidFill>
                <a:latin typeface="Trebuchet MS" pitchFamily="34" charset="0"/>
                <a:sym typeface="Trebuchet MS" pitchFamily="34" charset="0"/>
              </a:rPr>
              <a:t>Nedarim</a:t>
            </a:r>
            <a:r>
              <a:rPr lang="fr-FR" altLang="en-US" sz="1400" i="1" dirty="0" smtClean="0">
                <a:solidFill>
                  <a:srgbClr val="000000"/>
                </a:solidFill>
                <a:latin typeface="Trebuchet MS" pitchFamily="34" charset="0"/>
                <a:sym typeface="Trebuchet MS" pitchFamily="34" charset="0"/>
              </a:rPr>
              <a:t> </a:t>
            </a:r>
            <a:r>
              <a:rPr lang="fr-FR" altLang="en-US" sz="1400" dirty="0" smtClean="0">
                <a:solidFill>
                  <a:srgbClr val="000000"/>
                </a:solidFill>
                <a:latin typeface="Trebuchet MS" pitchFamily="34" charset="0"/>
                <a:sym typeface="Trebuchet MS" pitchFamily="34" charset="0"/>
              </a:rPr>
              <a:t>51a).</a:t>
            </a:r>
          </a:p>
          <a:p>
            <a:pPr algn="just">
              <a:buFont typeface="Wingdings" pitchFamily="2" charset="2"/>
              <a:buChar char="v"/>
            </a:pPr>
            <a:endParaRPr lang="fr-FR" altLang="en-US" sz="14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a:t>
            </a:r>
            <a:r>
              <a:rPr lang="fr-FR" altLang="en-US" sz="2000" i="1" dirty="0" smtClean="0">
                <a:solidFill>
                  <a:srgbClr val="000000"/>
                </a:solidFill>
                <a:effectLst>
                  <a:outerShdw blurRad="38100" dist="38100" dir="2700000" algn="tl">
                    <a:srgbClr val="000000">
                      <a:alpha val="43137"/>
                    </a:srgbClr>
                  </a:outerShdw>
                </a:effectLst>
                <a:latin typeface="Trebuchet MS" pitchFamily="34" charset="0"/>
                <a:sym typeface="Trebuchet MS" pitchFamily="34" charset="0"/>
              </a:rPr>
              <a:t>Homophobie</a:t>
            </a:r>
            <a:r>
              <a:rPr lang="fr-FR" altLang="en-US" sz="2000" dirty="0" smtClean="0">
                <a:solidFill>
                  <a:srgbClr val="000000"/>
                </a:solidFill>
                <a:latin typeface="Trebuchet MS" pitchFamily="34" charset="0"/>
                <a:sym typeface="Trebuchet MS" pitchFamily="34" charset="0"/>
              </a:rPr>
              <a:t> : « Cela n’est </a:t>
            </a:r>
            <a:r>
              <a:rPr lang="fr-FR" altLang="en-US" sz="2000" b="1" dirty="0" smtClean="0">
                <a:solidFill>
                  <a:srgbClr val="000000"/>
                </a:solidFill>
                <a:latin typeface="Trebuchet MS" pitchFamily="34" charset="0"/>
                <a:sym typeface="Trebuchet MS" pitchFamily="34" charset="0"/>
              </a:rPr>
              <a:t>pas procréatif </a:t>
            </a:r>
            <a:r>
              <a:rPr lang="fr-FR" altLang="en-US" sz="2000" dirty="0" smtClean="0">
                <a:solidFill>
                  <a:srgbClr val="000000"/>
                </a:solidFill>
                <a:latin typeface="Trebuchet MS" pitchFamily="34" charset="0"/>
                <a:sym typeface="Trebuchet MS" pitchFamily="34" charset="0"/>
              </a:rPr>
              <a:t>», « Cela est </a:t>
            </a:r>
            <a:r>
              <a:rPr lang="fr-FR" altLang="en-US" sz="2000" b="1" dirty="0" smtClean="0">
                <a:solidFill>
                  <a:srgbClr val="000000"/>
                </a:solidFill>
                <a:latin typeface="Trebuchet MS" pitchFamily="34" charset="0"/>
                <a:sym typeface="Trebuchet MS" pitchFamily="34" charset="0"/>
              </a:rPr>
              <a:t>dégoutant</a:t>
            </a:r>
            <a:r>
              <a:rPr lang="fr-FR" altLang="en-US" sz="2000" dirty="0" smtClean="0">
                <a:solidFill>
                  <a:srgbClr val="000000"/>
                </a:solidFill>
                <a:latin typeface="Trebuchet MS" pitchFamily="34" charset="0"/>
                <a:sym typeface="Trebuchet MS" pitchFamily="34" charset="0"/>
              </a:rPr>
              <a:t> »...</a:t>
            </a:r>
          </a:p>
          <a:p>
            <a:pPr algn="just">
              <a:buFont typeface="Wingdings" pitchFamily="2" charset="2"/>
              <a:buChar char="v"/>
            </a:pPr>
            <a:endParaRPr lang="fr-FR" altLang="en-US" sz="2000" dirty="0" smtClean="0">
              <a:solidFill>
                <a:srgbClr val="000000"/>
              </a:solidFill>
              <a:latin typeface="Trebuchet MS" pitchFamily="34" charset="0"/>
              <a:sym typeface="Trebuchet MS" pitchFamily="34" charset="0"/>
            </a:endParaRPr>
          </a:p>
          <a:p>
            <a:pPr algn="just"/>
            <a:r>
              <a:rPr lang="fr-FR" sz="2000" dirty="0" smtClean="0"/>
              <a:t>Autant d’interprétations qui semble à tout le moins inadaptées au contexte occidental contemporain, voire carrément erronées.</a:t>
            </a:r>
          </a:p>
          <a:p>
            <a:pPr algn="just"/>
            <a:endParaRPr lang="fr-FR" altLang="en-US" sz="2000" dirty="0" smtClean="0">
              <a:solidFill>
                <a:srgbClr val="000000"/>
              </a:solidFill>
              <a:latin typeface="Trebuchet MS" pitchFamily="34" charset="0"/>
              <a:sym typeface="Trebuchet MS" pitchFamily="34" charset="0"/>
            </a:endParaRPr>
          </a:p>
          <a:p>
            <a:pPr algn="just"/>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a:solidFill>
                  <a:schemeClr val="accent1">
                    <a:lumMod val="50000"/>
                  </a:schemeClr>
                </a:solidFill>
              </a:rPr>
              <a:t>2</a:t>
            </a:r>
            <a:r>
              <a:rPr lang="fr-FR" altLang="zh-CN" sz="2800" dirty="0" smtClean="0">
                <a:solidFill>
                  <a:schemeClr val="accent1">
                    <a:lumMod val="50000"/>
                  </a:schemeClr>
                </a:solidFill>
              </a:rPr>
              <a:t>. L’éthique patriarcale du Judaïsme sémitique</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7</a:t>
            </a:fld>
            <a:endParaRPr lang="fr-FR" altLang="zh-CN" dirty="0"/>
          </a:p>
        </p:txBody>
      </p:sp>
      <p:sp>
        <p:nvSpPr>
          <p:cNvPr id="7" name="Sous-titre 2"/>
          <p:cNvSpPr>
            <a:spLocks noChangeArrowheads="1"/>
          </p:cNvSpPr>
          <p:nvPr/>
        </p:nvSpPr>
        <p:spPr bwMode="auto">
          <a:xfrm>
            <a:off x="323646" y="908790"/>
            <a:ext cx="7632636" cy="564981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fr-FR" sz="2000" b="1" u="sng" dirty="0" smtClean="0"/>
              <a:t>Interprétations inclusives de la raison de ces interdits</a:t>
            </a:r>
          </a:p>
          <a:p>
            <a:endParaRPr lang="fr-FR" sz="1200" dirty="0"/>
          </a:p>
          <a:p>
            <a:pPr algn="just"/>
            <a:r>
              <a:rPr lang="fr-FR" sz="2000" dirty="0" smtClean="0"/>
              <a:t>Au niveau international, la </a:t>
            </a:r>
            <a:r>
              <a:rPr lang="fr-FR" sz="2000" b="1" dirty="0" smtClean="0"/>
              <a:t>majorité des juifs</a:t>
            </a:r>
            <a:r>
              <a:rPr lang="fr-FR" sz="2000" dirty="0" smtClean="0"/>
              <a:t> du monde sont </a:t>
            </a:r>
            <a:r>
              <a:rPr lang="fr-FR" sz="2000" dirty="0" err="1" smtClean="0"/>
              <a:t>rattaché-es</a:t>
            </a:r>
            <a:r>
              <a:rPr lang="fr-FR" sz="2000" dirty="0" smtClean="0"/>
              <a:t> aux mouvements dits « </a:t>
            </a:r>
            <a:r>
              <a:rPr lang="fr-FR" sz="2000" b="1" dirty="0" smtClean="0"/>
              <a:t>progressistes</a:t>
            </a:r>
            <a:r>
              <a:rPr lang="fr-FR" sz="2000" dirty="0" smtClean="0"/>
              <a:t> » </a:t>
            </a:r>
            <a:r>
              <a:rPr lang="fr-FR" sz="1600" dirty="0" smtClean="0"/>
              <a:t>(</a:t>
            </a:r>
            <a:r>
              <a:rPr lang="fr-FR" sz="1600" dirty="0" err="1" smtClean="0"/>
              <a:t>Massorti</a:t>
            </a:r>
            <a:r>
              <a:rPr lang="fr-FR" sz="1600" dirty="0" smtClean="0"/>
              <a:t> ou Réformé) </a:t>
            </a:r>
            <a:r>
              <a:rPr lang="fr-FR" sz="2000" dirty="0" smtClean="0"/>
              <a:t>:</a:t>
            </a:r>
          </a:p>
          <a:p>
            <a:pPr algn="just"/>
            <a:endParaRPr lang="fr-FR" altLang="en-US" sz="11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La condamnation du culte idolâtre, des viols rituels, </a:t>
            </a:r>
            <a:r>
              <a:rPr lang="fr-FR" altLang="en-US" sz="2000" dirty="0" err="1" smtClean="0">
                <a:solidFill>
                  <a:srgbClr val="000000"/>
                </a:solidFill>
                <a:latin typeface="Trebuchet MS" pitchFamily="34" charset="0"/>
                <a:sym typeface="Trebuchet MS" pitchFamily="34" charset="0"/>
              </a:rPr>
              <a:t>etc</a:t>
            </a:r>
            <a:r>
              <a:rPr lang="fr-FR" altLang="en-US" sz="2000" dirty="0" smtClean="0">
                <a:solidFill>
                  <a:srgbClr val="000000"/>
                </a:solidFill>
                <a:latin typeface="Trebuchet MS" pitchFamily="34" charset="0"/>
                <a:sym typeface="Trebuchet MS" pitchFamily="34" charset="0"/>
              </a:rPr>
              <a:t> </a:t>
            </a:r>
            <a:r>
              <a:rPr lang="fr-FR" altLang="en-US" sz="1600" dirty="0" smtClean="0">
                <a:solidFill>
                  <a:srgbClr val="000000"/>
                </a:solidFill>
                <a:latin typeface="Trebuchet MS" pitchFamily="34" charset="0"/>
                <a:sym typeface="Trebuchet MS" pitchFamily="34" charset="0"/>
              </a:rPr>
              <a:t>=&gt; </a:t>
            </a:r>
            <a:r>
              <a:rPr lang="fr-FR" altLang="en-US" sz="2000" b="1" i="1" dirty="0" err="1" smtClean="0">
                <a:solidFill>
                  <a:srgbClr val="000000"/>
                </a:solidFill>
                <a:latin typeface="Trebuchet MS" pitchFamily="34" charset="0"/>
                <a:sym typeface="Trebuchet MS" pitchFamily="34" charset="0"/>
              </a:rPr>
              <a:t>to’evah</a:t>
            </a:r>
            <a:r>
              <a:rPr lang="fr-FR" altLang="en-US" sz="2000" b="1" dirty="0" smtClean="0">
                <a:solidFill>
                  <a:srgbClr val="000000"/>
                </a:solidFill>
                <a:latin typeface="Trebuchet MS" pitchFamily="34" charset="0"/>
                <a:sym typeface="Trebuchet MS" pitchFamily="34" charset="0"/>
              </a:rPr>
              <a:t> est associée le + souvent dans la Torah à l’idolâtrie.</a:t>
            </a:r>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La nécessité pour une petite tribu d’alors, les israélites, à assurer leur reproduction =&gt; </a:t>
            </a:r>
            <a:r>
              <a:rPr lang="fr-FR" altLang="en-US" sz="2000" b="1" dirty="0" smtClean="0">
                <a:solidFill>
                  <a:srgbClr val="000000"/>
                </a:solidFill>
                <a:latin typeface="Trebuchet MS" pitchFamily="34" charset="0"/>
                <a:sym typeface="Trebuchet MS" pitchFamily="34" charset="0"/>
              </a:rPr>
              <a:t>contexte historique et politique</a:t>
            </a:r>
            <a:r>
              <a:rPr lang="fr-FR" altLang="en-US" sz="2000" dirty="0" smtClean="0">
                <a:solidFill>
                  <a:srgbClr val="000000"/>
                </a:solidFill>
                <a:latin typeface="Trebuchet MS" pitchFamily="34" charset="0"/>
                <a:sym typeface="Trebuchet MS" pitchFamily="34" charset="0"/>
              </a:rPr>
              <a:t>.</a:t>
            </a:r>
            <a:endParaRPr lang="fr-FR" altLang="en-US" sz="1400" dirty="0" smtClean="0">
              <a:solidFill>
                <a:srgbClr val="000000"/>
              </a:solidFill>
              <a:latin typeface="Trebuchet MS" pitchFamily="34" charset="0"/>
              <a:sym typeface="Trebuchet MS" pitchFamily="34" charset="0"/>
            </a:endParaRPr>
          </a:p>
          <a:p>
            <a:pPr algn="just">
              <a:buFont typeface="Wingdings" pitchFamily="2" charset="2"/>
              <a:buChar char="v"/>
            </a:pPr>
            <a:endParaRPr lang="fr-FR" altLang="en-US" sz="14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Face à des peuples qui pratiquaient le viol de leurs ennemis hommes et femmes </a:t>
            </a:r>
            <a:r>
              <a:rPr lang="fr-FR" altLang="en-US" sz="1400" dirty="0" smtClean="0">
                <a:solidFill>
                  <a:srgbClr val="000000"/>
                </a:solidFill>
                <a:latin typeface="Trebuchet MS" pitchFamily="34" charset="0"/>
                <a:sym typeface="Trebuchet MS" pitchFamily="34" charset="0"/>
              </a:rPr>
              <a:t>(ex : tribu des </a:t>
            </a:r>
            <a:r>
              <a:rPr lang="fr-FR" altLang="en-US" sz="1400" i="1" dirty="0" err="1" smtClean="0">
                <a:solidFill>
                  <a:srgbClr val="000000"/>
                </a:solidFill>
                <a:latin typeface="Trebuchet MS" pitchFamily="34" charset="0"/>
                <a:sym typeface="Trebuchet MS" pitchFamily="34" charset="0"/>
              </a:rPr>
              <a:t>Saqban</a:t>
            </a:r>
            <a:r>
              <a:rPr lang="fr-FR" altLang="en-US" sz="1400" dirty="0" smtClean="0">
                <a:solidFill>
                  <a:srgbClr val="000000"/>
                </a:solidFill>
                <a:latin typeface="Trebuchet MS" pitchFamily="34" charset="0"/>
                <a:sym typeface="Trebuchet MS" pitchFamily="34" charset="0"/>
              </a:rPr>
              <a:t>, Syrie – jusqu’au XIXe siècle) </a:t>
            </a:r>
            <a:r>
              <a:rPr lang="fr-FR" altLang="en-US" dirty="0" smtClean="0">
                <a:solidFill>
                  <a:srgbClr val="000000"/>
                </a:solidFill>
                <a:latin typeface="Trebuchet MS" pitchFamily="34" charset="0"/>
                <a:sym typeface="Trebuchet MS" pitchFamily="34" charset="0"/>
              </a:rPr>
              <a:t>=&gt;</a:t>
            </a:r>
            <a:r>
              <a:rPr lang="fr-FR" altLang="en-US" sz="1400" dirty="0" smtClean="0">
                <a:solidFill>
                  <a:srgbClr val="000000"/>
                </a:solidFill>
                <a:latin typeface="Trebuchet MS" pitchFamily="34" charset="0"/>
                <a:sym typeface="Trebuchet MS" pitchFamily="34" charset="0"/>
              </a:rPr>
              <a:t> </a:t>
            </a:r>
            <a:r>
              <a:rPr lang="fr-FR" altLang="en-US" sz="2000" b="1" dirty="0" smtClean="0">
                <a:solidFill>
                  <a:srgbClr val="000000"/>
                </a:solidFill>
                <a:latin typeface="Trebuchet MS" pitchFamily="34" charset="0"/>
                <a:sym typeface="Trebuchet MS" pitchFamily="34" charset="0"/>
              </a:rPr>
              <a:t>identité patriarcale forte</a:t>
            </a:r>
            <a:r>
              <a:rPr lang="fr-FR" altLang="en-US" sz="2000" dirty="0" smtClean="0">
                <a:solidFill>
                  <a:srgbClr val="000000"/>
                </a:solidFill>
                <a:latin typeface="Trebuchet MS" pitchFamily="34" charset="0"/>
                <a:sym typeface="Trebuchet MS" pitchFamily="34" charset="0"/>
              </a:rPr>
              <a:t>.</a:t>
            </a:r>
          </a:p>
          <a:p>
            <a:pPr algn="just">
              <a:buFont typeface="Wingdings" pitchFamily="2" charset="2"/>
              <a:buChar char="v"/>
            </a:pPr>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Ces versets peuvent vouloir dire « </a:t>
            </a:r>
            <a:r>
              <a:rPr lang="fr-FR" altLang="en-US" i="1" dirty="0" smtClean="0">
                <a:solidFill>
                  <a:srgbClr val="000000"/>
                </a:solidFill>
                <a:latin typeface="Trebuchet MS" pitchFamily="34" charset="0"/>
                <a:sym typeface="Trebuchet MS" pitchFamily="34" charset="0"/>
              </a:rPr>
              <a:t>si tu désires une femme, n’utilise pas </a:t>
            </a:r>
            <a:r>
              <a:rPr lang="fr-FR" altLang="en-US" b="1" i="1" dirty="0" smtClean="0">
                <a:solidFill>
                  <a:srgbClr val="000000"/>
                </a:solidFill>
                <a:latin typeface="Trebuchet MS" pitchFamily="34" charset="0"/>
                <a:sym typeface="Trebuchet MS" pitchFamily="34" charset="0"/>
              </a:rPr>
              <a:t>un homme comme objet de désir par substitution</a:t>
            </a:r>
            <a:r>
              <a:rPr lang="fr-FR" altLang="en-US" sz="2000" dirty="0" smtClean="0">
                <a:solidFill>
                  <a:srgbClr val="000000"/>
                </a:solidFill>
                <a:latin typeface="Trebuchet MS" pitchFamily="34" charset="0"/>
                <a:sym typeface="Trebuchet MS" pitchFamily="34" charset="0"/>
              </a:rPr>
              <a:t>... (inversement? ) ». </a:t>
            </a:r>
            <a:endParaRPr lang="fr-FR" altLang="en-US" sz="1400" dirty="0" smtClean="0">
              <a:solidFill>
                <a:srgbClr val="000000"/>
              </a:solidFill>
              <a:latin typeface="Trebuchet MS" pitchFamily="34" charset="0"/>
              <a:sym typeface="Trebuchet MS" pitchFamily="34" charset="0"/>
            </a:endParaRPr>
          </a:p>
          <a:p>
            <a:pPr algn="just"/>
            <a:endParaRPr lang="fr-FR" altLang="en-US" sz="2000" dirty="0" smtClean="0">
              <a:solidFill>
                <a:srgbClr val="000000"/>
              </a:solidFill>
              <a:latin typeface="Trebuchet MS" pitchFamily="34" charset="0"/>
              <a:sym typeface="Trebuchet MS" pitchFamily="34" charset="0"/>
            </a:endParaRPr>
          </a:p>
          <a:p>
            <a:pPr algn="just"/>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a:solidFill>
                  <a:schemeClr val="accent1">
                    <a:lumMod val="50000"/>
                  </a:schemeClr>
                </a:solidFill>
              </a:rPr>
              <a:t>2</a:t>
            </a:r>
            <a:r>
              <a:rPr lang="fr-FR" altLang="zh-CN" sz="2800" dirty="0" smtClean="0">
                <a:solidFill>
                  <a:schemeClr val="accent1">
                    <a:lumMod val="50000"/>
                  </a:schemeClr>
                </a:solidFill>
              </a:rPr>
              <a:t>. L’éthique patriarcale du Judaïsme sémitique</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8</a:t>
            </a:fld>
            <a:endParaRPr lang="fr-FR" altLang="zh-CN" dirty="0"/>
          </a:p>
        </p:txBody>
      </p:sp>
      <p:sp>
        <p:nvSpPr>
          <p:cNvPr id="7" name="Sous-titre 2"/>
          <p:cNvSpPr>
            <a:spLocks noChangeArrowheads="1"/>
          </p:cNvSpPr>
          <p:nvPr/>
        </p:nvSpPr>
        <p:spPr bwMode="auto">
          <a:xfrm>
            <a:off x="323646" y="1340826"/>
            <a:ext cx="7632636" cy="5217780"/>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Quelques grandes dates du Judaïsme moderne</a:t>
            </a:r>
          </a:p>
          <a:p>
            <a:endParaRPr lang="fr-FR" sz="2000" dirty="0"/>
          </a:p>
          <a:p>
            <a:pPr algn="just">
              <a:buFont typeface="Wingdings" pitchFamily="2" charset="2"/>
              <a:buChar char="v"/>
            </a:pPr>
            <a:r>
              <a:rPr lang="fr-FR" sz="2000" dirty="0" smtClean="0"/>
              <a:t> 1972  –  Royaume-Uni, premier </a:t>
            </a:r>
            <a:r>
              <a:rPr lang="fr-FR" sz="2000" b="1" dirty="0" smtClean="0"/>
              <a:t>groupe social de soutien </a:t>
            </a:r>
            <a:r>
              <a:rPr lang="fr-FR" sz="2000" dirty="0" smtClean="0"/>
              <a:t>entre juifs gay, lesbienne et + </a:t>
            </a:r>
          </a:p>
          <a:p>
            <a:pPr algn="just"/>
            <a:endParaRPr lang="fr-FR" sz="2000" dirty="0" smtClean="0"/>
          </a:p>
          <a:p>
            <a:pPr algn="just">
              <a:buFont typeface="Wingdings" pitchFamily="2" charset="2"/>
              <a:buChar char="v"/>
            </a:pPr>
            <a:r>
              <a:rPr lang="fr-FR" sz="2000" dirty="0" smtClean="0"/>
              <a:t> 1974  –  Rabbi Norman </a:t>
            </a:r>
            <a:r>
              <a:rPr lang="fr-FR" sz="2000" dirty="0" err="1" smtClean="0"/>
              <a:t>Lamm</a:t>
            </a:r>
            <a:r>
              <a:rPr lang="fr-FR" sz="2000" dirty="0" smtClean="0"/>
              <a:t> </a:t>
            </a:r>
            <a:r>
              <a:rPr lang="fr-FR" sz="1600" dirty="0" smtClean="0"/>
              <a:t>(in </a:t>
            </a:r>
            <a:r>
              <a:rPr lang="fr-FR" sz="1600" i="1" dirty="0" err="1" smtClean="0"/>
              <a:t>Encyclopaedia</a:t>
            </a:r>
            <a:r>
              <a:rPr lang="fr-FR" sz="1600" i="1" dirty="0" smtClean="0"/>
              <a:t> </a:t>
            </a:r>
            <a:r>
              <a:rPr lang="fr-FR" sz="1600" i="1" dirty="0" err="1" smtClean="0"/>
              <a:t>Judaica</a:t>
            </a:r>
            <a:r>
              <a:rPr lang="fr-FR" sz="1600" i="1" dirty="0" smtClean="0"/>
              <a:t> ) </a:t>
            </a:r>
            <a:r>
              <a:rPr lang="fr-FR" sz="2000" dirty="0" smtClean="0"/>
              <a:t>: </a:t>
            </a:r>
          </a:p>
          <a:p>
            <a:pPr algn="just"/>
            <a:r>
              <a:rPr lang="fr-FR" sz="2000" dirty="0" smtClean="0"/>
              <a:t>« </a:t>
            </a:r>
            <a:r>
              <a:rPr lang="fr-FR" sz="2000" i="1" dirty="0" smtClean="0"/>
              <a:t>l’homosexualité est une maladie et doit être </a:t>
            </a:r>
            <a:r>
              <a:rPr lang="fr-FR" sz="2000" b="1" i="1" dirty="0" smtClean="0"/>
              <a:t>traitée avec compassion</a:t>
            </a:r>
            <a:r>
              <a:rPr lang="fr-FR" sz="2000" i="1" dirty="0" smtClean="0"/>
              <a:t> ».</a:t>
            </a:r>
            <a:endParaRPr lang="fr-FR" altLang="en-US" sz="2000" i="1" dirty="0" smtClean="0">
              <a:solidFill>
                <a:srgbClr val="000000"/>
              </a:solidFill>
              <a:latin typeface="Trebuchet MS" pitchFamily="34" charset="0"/>
              <a:sym typeface="Trebuchet MS" pitchFamily="34" charset="0"/>
            </a:endParaRPr>
          </a:p>
          <a:p>
            <a:pPr algn="just">
              <a:buFont typeface="Wingdings" pitchFamily="2" charset="2"/>
              <a:buChar char="v"/>
            </a:pPr>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r>
              <a:rPr lang="fr-FR" sz="2000" dirty="0" smtClean="0"/>
              <a:t> 1980  –  Londres, premières </a:t>
            </a:r>
            <a:r>
              <a:rPr lang="fr-FR" sz="2000" b="1" dirty="0" smtClean="0"/>
              <a:t>ordination de rabbins inclusifs </a:t>
            </a:r>
            <a:r>
              <a:rPr lang="fr-FR" sz="2000" dirty="0" smtClean="0"/>
              <a:t>: gays, lesbiennes et +, par le Leo </a:t>
            </a:r>
            <a:r>
              <a:rPr lang="fr-FR" sz="2000" dirty="0" err="1" smtClean="0"/>
              <a:t>Baeck</a:t>
            </a:r>
            <a:r>
              <a:rPr lang="fr-FR" sz="2000" dirty="0" smtClean="0"/>
              <a:t> </a:t>
            </a:r>
            <a:r>
              <a:rPr lang="fr-FR" sz="2000" dirty="0" err="1" smtClean="0"/>
              <a:t>College</a:t>
            </a:r>
            <a:r>
              <a:rPr lang="fr-FR" sz="2000" dirty="0" smtClean="0"/>
              <a:t> </a:t>
            </a:r>
            <a:r>
              <a:rPr lang="fr-FR" sz="1600" dirty="0" smtClean="0"/>
              <a:t>(aujourd’hui ils sont des centaines).</a:t>
            </a:r>
          </a:p>
          <a:p>
            <a:pPr algn="just">
              <a:buFont typeface="Wingdings" pitchFamily="2" charset="2"/>
              <a:buChar char="v"/>
            </a:pPr>
            <a:endParaRPr lang="fr-FR" sz="1600" dirty="0" smtClean="0"/>
          </a:p>
          <a:p>
            <a:pPr algn="just">
              <a:buFont typeface="Wingdings" pitchFamily="2" charset="2"/>
              <a:buChar char="v"/>
            </a:pPr>
            <a:r>
              <a:rPr lang="fr-FR" sz="2000" dirty="0" smtClean="0"/>
              <a:t> 2011  –  Le </a:t>
            </a:r>
            <a:r>
              <a:rPr lang="fr-FR" sz="2000" i="1" dirty="0" smtClean="0"/>
              <a:t>Judaïsme Libéral </a:t>
            </a:r>
            <a:r>
              <a:rPr lang="fr-FR" sz="2000" dirty="0" smtClean="0"/>
              <a:t>adopte </a:t>
            </a:r>
            <a:r>
              <a:rPr lang="fr-FR" sz="2000" b="1" dirty="0" smtClean="0"/>
              <a:t>l’égalité totale et le mariage pour tou-tes</a:t>
            </a:r>
            <a:r>
              <a:rPr lang="fr-FR" sz="2000" dirty="0" smtClean="0"/>
              <a:t>.</a:t>
            </a:r>
          </a:p>
          <a:p>
            <a:pPr algn="just">
              <a:buFont typeface="Wingdings" pitchFamily="2" charset="2"/>
              <a:buChar char="v"/>
            </a:pPr>
            <a:endParaRPr lang="fr-FR" sz="2000" dirty="0" smtClean="0"/>
          </a:p>
          <a:p>
            <a:pPr algn="just"/>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a:solidFill>
                  <a:schemeClr val="accent1">
                    <a:lumMod val="50000"/>
                  </a:schemeClr>
                </a:solidFill>
              </a:rPr>
              <a:t>2</a:t>
            </a:r>
            <a:r>
              <a:rPr lang="fr-FR" altLang="zh-CN" sz="2800" dirty="0" smtClean="0">
                <a:solidFill>
                  <a:schemeClr val="accent1">
                    <a:lumMod val="50000"/>
                  </a:schemeClr>
                </a:solidFill>
              </a:rPr>
              <a:t>. L’éthique patriarcale du Judaïsme sémitique</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444951" cy="404748"/>
          </a:xfrm>
          <a:prstGeom prst="rect">
            <a:avLst/>
          </a:prstGeom>
          <a:noFill/>
          <a:ln>
            <a:noFill/>
          </a:ln>
        </p:spPr>
        <p:txBody>
          <a:bodyPr/>
          <a:lstStyle/>
          <a:p>
            <a:fld id="{BB28F3C4-E0FA-4069-85D4-CAC7C41F1E2E}" type="slidenum">
              <a:rPr lang="fr-FR" altLang="zh-CN"/>
              <a:pPr/>
              <a:t>9</a:t>
            </a:fld>
            <a:endParaRPr lang="fr-FR" altLang="zh-CN" dirty="0"/>
          </a:p>
        </p:txBody>
      </p:sp>
      <p:sp>
        <p:nvSpPr>
          <p:cNvPr id="8" name="Titre 6"/>
          <p:cNvSpPr>
            <a:spLocks noGrp="1" noChangeArrowheads="1"/>
          </p:cNvSpPr>
          <p:nvPr>
            <p:ph type="title" idx="4294967295"/>
          </p:nvPr>
        </p:nvSpPr>
        <p:spPr>
          <a:xfrm>
            <a:off x="457200" y="320675"/>
            <a:ext cx="7239000" cy="732127"/>
          </a:xfrm>
          <a:ln/>
        </p:spPr>
        <p:txBody>
          <a:bodyPr/>
          <a:lstStyle/>
          <a:p>
            <a:pPr algn="ctr"/>
            <a:r>
              <a:rPr lang="fr-FR" altLang="zh-CN" dirty="0" smtClean="0">
                <a:solidFill>
                  <a:schemeClr val="accent1">
                    <a:lumMod val="50000"/>
                  </a:schemeClr>
                </a:solidFill>
              </a:rPr>
              <a:t>3. La Bible</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sp>
        <p:nvSpPr>
          <p:cNvPr id="10" name="Sous-titre 2"/>
          <p:cNvSpPr>
            <a:spLocks noChangeArrowheads="1"/>
          </p:cNvSpPr>
          <p:nvPr/>
        </p:nvSpPr>
        <p:spPr bwMode="auto">
          <a:xfrm>
            <a:off x="467658" y="4149060"/>
            <a:ext cx="3096258" cy="2265534"/>
          </a:xfrm>
          <a:prstGeom prst="rect">
            <a:avLst/>
          </a:prstGeom>
          <a:noFill/>
          <a:ln w="9525" cmpd="sng">
            <a:noFill/>
            <a:miter lim="800000"/>
            <a:headEnd/>
            <a:tailEnd/>
          </a:ln>
        </p:spPr>
        <p:txBody>
          <a:bodyPr/>
          <a:lstStyle/>
          <a:p>
            <a:r>
              <a:rPr lang="fr-FR" sz="1400" i="1" dirty="0" smtClean="0"/>
              <a:t>Mgsr. </a:t>
            </a:r>
            <a:r>
              <a:rPr lang="fr-FR" sz="1400" i="1" dirty="0" err="1" smtClean="0"/>
              <a:t>Charamsa</a:t>
            </a:r>
            <a:r>
              <a:rPr lang="fr-FR" sz="1400" i="1" dirty="0" smtClean="0"/>
              <a:t> et son compagnon, </a:t>
            </a:r>
            <a:r>
              <a:rPr lang="fr-FR" sz="1400" dirty="0" smtClean="0"/>
              <a:t>2015.</a:t>
            </a:r>
            <a:endParaRPr lang="fr-FR" altLang="en-US" sz="1400" dirty="0">
              <a:solidFill>
                <a:srgbClr val="000000"/>
              </a:solidFill>
              <a:latin typeface="Trebuchet MS" pitchFamily="34" charset="0"/>
              <a:sym typeface="Trebuchet MS" pitchFamily="34" charset="0"/>
            </a:endParaRPr>
          </a:p>
        </p:txBody>
      </p:sp>
      <p:pic>
        <p:nvPicPr>
          <p:cNvPr id="45062" name="Picture 6" descr="Afficher l'image d'origine"/>
          <p:cNvPicPr>
            <a:picLocks noChangeAspect="1" noChangeArrowheads="1"/>
          </p:cNvPicPr>
          <p:nvPr/>
        </p:nvPicPr>
        <p:blipFill>
          <a:blip r:embed="rId4" cstate="print"/>
          <a:srcRect/>
          <a:stretch>
            <a:fillRect/>
          </a:stretch>
        </p:blipFill>
        <p:spPr bwMode="auto">
          <a:xfrm>
            <a:off x="3563916" y="3645018"/>
            <a:ext cx="4038600" cy="2695576"/>
          </a:xfrm>
          <a:prstGeom prst="rect">
            <a:avLst/>
          </a:prstGeom>
          <a:ln>
            <a:noFill/>
          </a:ln>
          <a:effectLst>
            <a:outerShdw blurRad="190500" algn="tl" rotWithShape="0">
              <a:srgbClr val="000000">
                <a:alpha val="70000"/>
              </a:srgbClr>
            </a:outerShdw>
          </a:effectLst>
        </p:spPr>
      </p:pic>
      <p:pic>
        <p:nvPicPr>
          <p:cNvPr id="45060" name="Picture 4" descr="Afficher l'image d'origine"/>
          <p:cNvPicPr>
            <a:picLocks noChangeAspect="1" noChangeArrowheads="1"/>
          </p:cNvPicPr>
          <p:nvPr/>
        </p:nvPicPr>
        <p:blipFill>
          <a:blip r:embed="rId5" cstate="print"/>
          <a:srcRect/>
          <a:stretch>
            <a:fillRect/>
          </a:stretch>
        </p:blipFill>
        <p:spPr bwMode="auto">
          <a:xfrm>
            <a:off x="467658" y="1412832"/>
            <a:ext cx="4616017" cy="2592216"/>
          </a:xfrm>
          <a:prstGeom prst="rect">
            <a:avLst/>
          </a:prstGeom>
          <a:ln>
            <a:noFill/>
          </a:ln>
          <a:effectLst>
            <a:outerShdw blurRad="190500" algn="tl" rotWithShape="0">
              <a:srgbClr val="000000">
                <a:alpha val="70000"/>
              </a:srgbClr>
            </a:outerShdw>
          </a:effectLst>
        </p:spPr>
      </p:pic>
    </p:spTree>
  </p:cSld>
  <p:clrMapOvr>
    <a:masterClrMapping/>
  </p:clrMapOvr>
  <p:transition>
    <p:zoom/>
    <p:sndAc>
      <p:stSnd>
        <p:snd r:embed="rId2" name="wind.wav"/>
      </p:stSnd>
    </p:sndAc>
  </p:transition>
</p:sld>
</file>

<file path=ppt/theme/theme1.xml><?xml version="1.0" encoding="utf-8"?>
<a:theme xmlns:a="http://schemas.openxmlformats.org/drawingml/2006/main" name="Opulent">
  <a:themeElements>
    <a:clrScheme name="">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Opulent">
      <a:majorFont>
        <a:latin typeface="Trebuchet MS"/>
        <a:ea typeface="SimHei"/>
        <a:cs typeface=""/>
      </a:majorFont>
      <a:minorFont>
        <a:latin typeface="Trebuchet MS"/>
        <a:ea typeface="华文新魏"/>
        <a:cs typeface="华文新魏"/>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sym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sym typeface="Arial" pitchFamily="34" charset="0"/>
          </a:defRPr>
        </a:defPPr>
      </a:lst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TotalTime>
  <Pages>0</Pages>
  <Words>4347</Words>
  <Characters>0</Characters>
  <Application>Microsoft Office PowerPoint</Application>
  <DocSecurity>0</DocSecurity>
  <PresentationFormat>Affichage à l'écran (4:3)</PresentationFormat>
  <Lines>0</Lines>
  <Paragraphs>642</Paragraphs>
  <Slides>53</Slides>
  <Notes>12</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Opulent</vt:lpstr>
      <vt:lpstr> Regards croisés sur les Textes religieux Monothéistes . Dr. &amp; Imam Ludovic-Mohamed Zahed Directeur de CALEM – Institut de formations, Cabinet conseils, Maison d’éditions</vt:lpstr>
      <vt:lpstr>SOMMAIRE</vt:lpstr>
      <vt:lpstr>1. ETUDES DE GENRE ET RELIGIONS</vt:lpstr>
      <vt:lpstr>2. La Torah</vt:lpstr>
      <vt:lpstr>2. L’éthique patriarcale du Judaïsme sémitique</vt:lpstr>
      <vt:lpstr>2. L’éthique patriarcale du Judaïsme sémitique</vt:lpstr>
      <vt:lpstr>2. L’éthique patriarcale du Judaïsme sémitique</vt:lpstr>
      <vt:lpstr>2. L’éthique patriarcale du Judaïsme sémitique</vt:lpstr>
      <vt:lpstr>3. La Bible</vt:lpstr>
      <vt:lpstr>3. Ce que la Bible dit et ne dit pas</vt:lpstr>
      <vt:lpstr>3. Ce que la Bible dit et ne dit pas</vt:lpstr>
      <vt:lpstr>3. Ce que la Bible dit et ne dit pas</vt:lpstr>
      <vt:lpstr>3. Ce que la Bible dit et ne dit pas</vt:lpstr>
      <vt:lpstr>3. Ce que la Bible dit et ne dit pas</vt:lpstr>
      <vt:lpstr>3. Ce que la Bible dit et ne dit pas</vt:lpstr>
      <vt:lpstr>4. Le Coran &amp; la tradition</vt:lpstr>
      <vt:lpstr>4. Le Coran et la tradition du Prophète de l’islam</vt:lpstr>
      <vt:lpstr>4. Le Coran et la tradition du Prophète de l’islam</vt:lpstr>
      <vt:lpstr>Diapositive 19</vt:lpstr>
      <vt:lpstr>4. Le Coran et la tradition du Prophète de l’islam</vt:lpstr>
      <vt:lpstr>4. Le Coran et la tradition du Prophète de l’islam</vt:lpstr>
      <vt:lpstr>4. Le Coran et la tradition du Prophète de l’islam</vt:lpstr>
      <vt:lpstr>4. Le Coran et la tradition du Prophète de l’islam</vt:lpstr>
      <vt:lpstr>4. Le Coran et la tradition du Prophète de l’islam</vt:lpstr>
      <vt:lpstr>4. Le Coran et la tradition du Prophète de l’islam</vt:lpstr>
      <vt:lpstr>E. Exemples de publications islamiques inclusives</vt:lpstr>
      <vt:lpstr>E. Exemples de publications islamiques inclusives</vt:lpstr>
      <vt:lpstr>E. Exemples de publications islamiques inclusives</vt:lpstr>
      <vt:lpstr>5. Le fascisme : produit du contexte social, façade culturelle et/ou religiosité</vt:lpstr>
      <vt:lpstr>5. Fascisme : facteurs sociaux, culturels et religieux</vt:lpstr>
      <vt:lpstr>5. Fascisme : facteurs sociaux, culturels et religieux</vt:lpstr>
      <vt:lpstr>5. Fascisme : facteurs sociaux, culturels et religieux</vt:lpstr>
      <vt:lpstr>5. Fascisme : facteurs sociaux, culturels et religieux</vt:lpstr>
      <vt:lpstr>5. Fascisme : facteurs sociaux, culturels et religieux</vt:lpstr>
      <vt:lpstr>6. Infrahumanisation des minorités en tant de crise sociale, identitaire, puis politique</vt:lpstr>
      <vt:lpstr>résumé</vt:lpstr>
      <vt:lpstr>Diapositive 37</vt:lpstr>
      <vt:lpstr>Qu’est-ce que l’infrahumanisation ?</vt:lpstr>
      <vt:lpstr>Groupes  menacés</vt:lpstr>
      <vt:lpstr>Unconscious  or  deliberate  ?</vt:lpstr>
      <vt:lpstr>Rarement  assumée  par  un  seul individu</vt:lpstr>
      <vt:lpstr>Jusqu’où ?</vt:lpstr>
      <vt:lpstr>Diapositive 43</vt:lpstr>
      <vt:lpstr>« JE  ne  suis  pas  coupable ! »</vt:lpstr>
      <vt:lpstr>Notre  vérité</vt:lpstr>
      <vt:lpstr>Instaurer  un  dialogue  de  paix</vt:lpstr>
      <vt:lpstr>La dignité  humaine,  une  problématique  complexe</vt:lpstr>
      <vt:lpstr>7. GIN – Global Interfaith Network</vt:lpstr>
      <vt:lpstr>GIN-SSOGIE introduction / 1</vt:lpstr>
      <vt:lpstr>GIN-SSOGIE presentation / 2</vt:lpstr>
      <vt:lpstr>Diapositive 51</vt:lpstr>
      <vt:lpstr>GIN-SSOGIE documentary</vt:lpstr>
      <vt:lpstr>CONTACTS</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Gattaca</dc:creator>
  <cp:lastModifiedBy>Ludovic-Mohamed</cp:lastModifiedBy>
  <cp:revision>214</cp:revision>
  <dcterms:created xsi:type="dcterms:W3CDTF">2010-04-03T00:57:00Z</dcterms:created>
  <dcterms:modified xsi:type="dcterms:W3CDTF">2017-11-14T14:53:58Z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1033-9.1.0.4550</vt:lpwstr>
  </property>
</Properties>
</file>